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75" r:id="rId2"/>
    <p:sldId id="276" r:id="rId3"/>
    <p:sldId id="277" r:id="rId4"/>
    <p:sldId id="281" r:id="rId5"/>
    <p:sldId id="282" r:id="rId6"/>
    <p:sldId id="278" r:id="rId7"/>
    <p:sldId id="283" r:id="rId8"/>
    <p:sldId id="284" r:id="rId9"/>
    <p:sldId id="285" r:id="rId10"/>
    <p:sldId id="287" r:id="rId11"/>
    <p:sldId id="288" r:id="rId12"/>
    <p:sldId id="290" r:id="rId13"/>
    <p:sldId id="289" r:id="rId14"/>
    <p:sldId id="291" r:id="rId15"/>
    <p:sldId id="292" r:id="rId16"/>
    <p:sldId id="293" r:id="rId17"/>
    <p:sldId id="294" r:id="rId18"/>
    <p:sldId id="295" r:id="rId19"/>
    <p:sldId id="296" r:id="rId20"/>
    <p:sldId id="297" r:id="rId21"/>
    <p:sldId id="298"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Lst>
  <p:sldSz cx="10440988" cy="7561263"/>
  <p:notesSz cx="6858000" cy="9144000"/>
  <p:defaultTextStyle>
    <a:defPPr>
      <a:defRPr lang="fr-FR"/>
    </a:defPPr>
    <a:lvl1pPr marL="0" algn="l" defTabSz="1057196" rtl="0" eaLnBrk="1" latinLnBrk="0" hangingPunct="1">
      <a:defRPr sz="2200" kern="1200">
        <a:solidFill>
          <a:schemeClr val="tx1"/>
        </a:solidFill>
        <a:latin typeface="+mn-lt"/>
        <a:ea typeface="+mn-ea"/>
        <a:cs typeface="+mn-cs"/>
      </a:defRPr>
    </a:lvl1pPr>
    <a:lvl2pPr marL="528598" algn="l" defTabSz="1057196" rtl="0" eaLnBrk="1" latinLnBrk="0" hangingPunct="1">
      <a:defRPr sz="2200" kern="1200">
        <a:solidFill>
          <a:schemeClr val="tx1"/>
        </a:solidFill>
        <a:latin typeface="+mn-lt"/>
        <a:ea typeface="+mn-ea"/>
        <a:cs typeface="+mn-cs"/>
      </a:defRPr>
    </a:lvl2pPr>
    <a:lvl3pPr marL="1057196" algn="l" defTabSz="1057196" rtl="0" eaLnBrk="1" latinLnBrk="0" hangingPunct="1">
      <a:defRPr sz="2200" kern="1200">
        <a:solidFill>
          <a:schemeClr val="tx1"/>
        </a:solidFill>
        <a:latin typeface="+mn-lt"/>
        <a:ea typeface="+mn-ea"/>
        <a:cs typeface="+mn-cs"/>
      </a:defRPr>
    </a:lvl3pPr>
    <a:lvl4pPr marL="1585794" algn="l" defTabSz="1057196" rtl="0" eaLnBrk="1" latinLnBrk="0" hangingPunct="1">
      <a:defRPr sz="2200" kern="1200">
        <a:solidFill>
          <a:schemeClr val="tx1"/>
        </a:solidFill>
        <a:latin typeface="+mn-lt"/>
        <a:ea typeface="+mn-ea"/>
        <a:cs typeface="+mn-cs"/>
      </a:defRPr>
    </a:lvl4pPr>
    <a:lvl5pPr marL="2114392" algn="l" defTabSz="1057196" rtl="0" eaLnBrk="1" latinLnBrk="0" hangingPunct="1">
      <a:defRPr sz="2200" kern="1200">
        <a:solidFill>
          <a:schemeClr val="tx1"/>
        </a:solidFill>
        <a:latin typeface="+mn-lt"/>
        <a:ea typeface="+mn-ea"/>
        <a:cs typeface="+mn-cs"/>
      </a:defRPr>
    </a:lvl5pPr>
    <a:lvl6pPr marL="2642991" algn="l" defTabSz="1057196" rtl="0" eaLnBrk="1" latinLnBrk="0" hangingPunct="1">
      <a:defRPr sz="2200" kern="1200">
        <a:solidFill>
          <a:schemeClr val="tx1"/>
        </a:solidFill>
        <a:latin typeface="+mn-lt"/>
        <a:ea typeface="+mn-ea"/>
        <a:cs typeface="+mn-cs"/>
      </a:defRPr>
    </a:lvl6pPr>
    <a:lvl7pPr marL="3171589" algn="l" defTabSz="1057196" rtl="0" eaLnBrk="1" latinLnBrk="0" hangingPunct="1">
      <a:defRPr sz="2200" kern="1200">
        <a:solidFill>
          <a:schemeClr val="tx1"/>
        </a:solidFill>
        <a:latin typeface="+mn-lt"/>
        <a:ea typeface="+mn-ea"/>
        <a:cs typeface="+mn-cs"/>
      </a:defRPr>
    </a:lvl7pPr>
    <a:lvl8pPr marL="3700186" algn="l" defTabSz="1057196" rtl="0" eaLnBrk="1" latinLnBrk="0" hangingPunct="1">
      <a:defRPr sz="2200" kern="1200">
        <a:solidFill>
          <a:schemeClr val="tx1"/>
        </a:solidFill>
        <a:latin typeface="+mn-lt"/>
        <a:ea typeface="+mn-ea"/>
        <a:cs typeface="+mn-cs"/>
      </a:defRPr>
    </a:lvl8pPr>
    <a:lvl9pPr marL="4228784" algn="l" defTabSz="1057196"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28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A82A"/>
    <a:srgbClr val="6CEA6C"/>
    <a:srgbClr val="B0D89C"/>
    <a:srgbClr val="72B94F"/>
    <a:srgbClr val="81FFBA"/>
    <a:srgbClr val="ABFFD1"/>
    <a:srgbClr val="D6FEE2"/>
    <a:srgbClr val="D5FFD5"/>
    <a:srgbClr val="E6FAF3"/>
    <a:srgbClr val="D8F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3" autoAdjust="0"/>
    <p:restoredTop sz="94761" autoAdjust="0"/>
  </p:normalViewPr>
  <p:slideViewPr>
    <p:cSldViewPr>
      <p:cViewPr varScale="1">
        <p:scale>
          <a:sx n="50" d="100"/>
          <a:sy n="50" d="100"/>
        </p:scale>
        <p:origin x="999" y="39"/>
      </p:cViewPr>
      <p:guideLst>
        <p:guide orient="horz" pos="2382"/>
        <p:guide pos="3289"/>
      </p:guideLst>
    </p:cSldViewPr>
  </p:slideViewPr>
  <p:outlineViewPr>
    <p:cViewPr>
      <p:scale>
        <a:sx n="33" d="100"/>
        <a:sy n="33" d="100"/>
      </p:scale>
      <p:origin x="0" y="-250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085D6-578F-46E1-84C2-6B3CDF9A9C7B}" type="datetimeFigureOut">
              <a:rPr lang="fr-FR" smtClean="0"/>
              <a:pPr/>
              <a:t>09/03/2026</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r-FR"/>
              <a:t>February 2012 - Budapest</a:t>
            </a: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43471A-FDAD-4803-84C9-1CD83A5A7599}" type="slidenum">
              <a:rPr lang="fr-FR" smtClean="0"/>
              <a:pPr/>
              <a:t>‹N›</a:t>
            </a:fld>
            <a:endParaRPr lang="fr-FR"/>
          </a:p>
        </p:txBody>
      </p:sp>
    </p:spTree>
    <p:extLst>
      <p:ext uri="{BB962C8B-B14F-4D97-AF65-F5344CB8AC3E}">
        <p14:creationId xmlns:p14="http://schemas.microsoft.com/office/powerpoint/2010/main" val="37887505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253D8D-F9F0-4410-822E-D06212339678}" type="datetimeFigureOut">
              <a:rPr lang="fr-FR" smtClean="0"/>
              <a:pPr/>
              <a:t>09/03/2026</a:t>
            </a:fld>
            <a:endParaRPr lang="fr-FR"/>
          </a:p>
        </p:txBody>
      </p:sp>
      <p:sp>
        <p:nvSpPr>
          <p:cNvPr id="4" name="Espace réservé de l'image des diapositives 3"/>
          <p:cNvSpPr>
            <a:spLocks noGrp="1" noRot="1" noChangeAspect="1"/>
          </p:cNvSpPr>
          <p:nvPr>
            <p:ph type="sldImg" idx="2"/>
          </p:nvPr>
        </p:nvSpPr>
        <p:spPr>
          <a:xfrm>
            <a:off x="1062038" y="685800"/>
            <a:ext cx="47339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r-FR"/>
              <a:t>February 2012 - Budapest</a:t>
            </a: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004D19-C6E6-4F5B-8CFF-AB80F05103B4}" type="slidenum">
              <a:rPr lang="fr-FR" smtClean="0"/>
              <a:pPr/>
              <a:t>‹N›</a:t>
            </a:fld>
            <a:endParaRPr lang="fr-FR"/>
          </a:p>
        </p:txBody>
      </p:sp>
    </p:spTree>
    <p:extLst>
      <p:ext uri="{BB962C8B-B14F-4D97-AF65-F5344CB8AC3E}">
        <p14:creationId xmlns:p14="http://schemas.microsoft.com/office/powerpoint/2010/main" val="115037145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9</a:t>
            </a:fld>
            <a:endParaRPr lang="fr-FR"/>
          </a:p>
        </p:txBody>
      </p:sp>
    </p:spTree>
    <p:extLst>
      <p:ext uri="{BB962C8B-B14F-4D97-AF65-F5344CB8AC3E}">
        <p14:creationId xmlns:p14="http://schemas.microsoft.com/office/powerpoint/2010/main" val="40791545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21</a:t>
            </a:fld>
            <a:endParaRPr lang="fr-FR"/>
          </a:p>
        </p:txBody>
      </p:sp>
    </p:spTree>
    <p:extLst>
      <p:ext uri="{BB962C8B-B14F-4D97-AF65-F5344CB8AC3E}">
        <p14:creationId xmlns:p14="http://schemas.microsoft.com/office/powerpoint/2010/main" val="1406081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22</a:t>
            </a:fld>
            <a:endParaRPr lang="fr-FR"/>
          </a:p>
        </p:txBody>
      </p:sp>
    </p:spTree>
    <p:extLst>
      <p:ext uri="{BB962C8B-B14F-4D97-AF65-F5344CB8AC3E}">
        <p14:creationId xmlns:p14="http://schemas.microsoft.com/office/powerpoint/2010/main" val="1026492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23</a:t>
            </a:fld>
            <a:endParaRPr lang="fr-FR"/>
          </a:p>
        </p:txBody>
      </p:sp>
    </p:spTree>
    <p:extLst>
      <p:ext uri="{BB962C8B-B14F-4D97-AF65-F5344CB8AC3E}">
        <p14:creationId xmlns:p14="http://schemas.microsoft.com/office/powerpoint/2010/main" val="2090133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26</a:t>
            </a:fld>
            <a:endParaRPr lang="fr-FR"/>
          </a:p>
        </p:txBody>
      </p:sp>
    </p:spTree>
    <p:extLst>
      <p:ext uri="{BB962C8B-B14F-4D97-AF65-F5344CB8AC3E}">
        <p14:creationId xmlns:p14="http://schemas.microsoft.com/office/powerpoint/2010/main" val="542567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27</a:t>
            </a:fld>
            <a:endParaRPr lang="fr-FR"/>
          </a:p>
        </p:txBody>
      </p:sp>
    </p:spTree>
    <p:extLst>
      <p:ext uri="{BB962C8B-B14F-4D97-AF65-F5344CB8AC3E}">
        <p14:creationId xmlns:p14="http://schemas.microsoft.com/office/powerpoint/2010/main" val="1472810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29</a:t>
            </a:fld>
            <a:endParaRPr lang="fr-FR"/>
          </a:p>
        </p:txBody>
      </p:sp>
    </p:spTree>
    <p:extLst>
      <p:ext uri="{BB962C8B-B14F-4D97-AF65-F5344CB8AC3E}">
        <p14:creationId xmlns:p14="http://schemas.microsoft.com/office/powerpoint/2010/main" val="2059012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30</a:t>
            </a:fld>
            <a:endParaRPr lang="fr-FR"/>
          </a:p>
        </p:txBody>
      </p:sp>
    </p:spTree>
    <p:extLst>
      <p:ext uri="{BB962C8B-B14F-4D97-AF65-F5344CB8AC3E}">
        <p14:creationId xmlns:p14="http://schemas.microsoft.com/office/powerpoint/2010/main" val="2358878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31</a:t>
            </a:fld>
            <a:endParaRPr lang="fr-FR"/>
          </a:p>
        </p:txBody>
      </p:sp>
    </p:spTree>
    <p:extLst>
      <p:ext uri="{BB962C8B-B14F-4D97-AF65-F5344CB8AC3E}">
        <p14:creationId xmlns:p14="http://schemas.microsoft.com/office/powerpoint/2010/main" val="34799716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34</a:t>
            </a:fld>
            <a:endParaRPr lang="fr-FR"/>
          </a:p>
        </p:txBody>
      </p:sp>
    </p:spTree>
    <p:extLst>
      <p:ext uri="{BB962C8B-B14F-4D97-AF65-F5344CB8AC3E}">
        <p14:creationId xmlns:p14="http://schemas.microsoft.com/office/powerpoint/2010/main" val="4068458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35</a:t>
            </a:fld>
            <a:endParaRPr lang="fr-FR"/>
          </a:p>
        </p:txBody>
      </p:sp>
    </p:spTree>
    <p:extLst>
      <p:ext uri="{BB962C8B-B14F-4D97-AF65-F5344CB8AC3E}">
        <p14:creationId xmlns:p14="http://schemas.microsoft.com/office/powerpoint/2010/main" val="4139484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10</a:t>
            </a:fld>
            <a:endParaRPr lang="fr-FR"/>
          </a:p>
        </p:txBody>
      </p:sp>
    </p:spTree>
    <p:extLst>
      <p:ext uri="{BB962C8B-B14F-4D97-AF65-F5344CB8AC3E}">
        <p14:creationId xmlns:p14="http://schemas.microsoft.com/office/powerpoint/2010/main" val="6144403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36</a:t>
            </a:fld>
            <a:endParaRPr lang="fr-FR"/>
          </a:p>
        </p:txBody>
      </p:sp>
    </p:spTree>
    <p:extLst>
      <p:ext uri="{BB962C8B-B14F-4D97-AF65-F5344CB8AC3E}">
        <p14:creationId xmlns:p14="http://schemas.microsoft.com/office/powerpoint/2010/main" val="1129667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13</a:t>
            </a:fld>
            <a:endParaRPr lang="fr-FR"/>
          </a:p>
        </p:txBody>
      </p:sp>
    </p:spTree>
    <p:extLst>
      <p:ext uri="{BB962C8B-B14F-4D97-AF65-F5344CB8AC3E}">
        <p14:creationId xmlns:p14="http://schemas.microsoft.com/office/powerpoint/2010/main" val="2102268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15</a:t>
            </a:fld>
            <a:endParaRPr lang="fr-FR"/>
          </a:p>
        </p:txBody>
      </p:sp>
    </p:spTree>
    <p:extLst>
      <p:ext uri="{BB962C8B-B14F-4D97-AF65-F5344CB8AC3E}">
        <p14:creationId xmlns:p14="http://schemas.microsoft.com/office/powerpoint/2010/main" val="466815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16</a:t>
            </a:fld>
            <a:endParaRPr lang="fr-FR"/>
          </a:p>
        </p:txBody>
      </p:sp>
    </p:spTree>
    <p:extLst>
      <p:ext uri="{BB962C8B-B14F-4D97-AF65-F5344CB8AC3E}">
        <p14:creationId xmlns:p14="http://schemas.microsoft.com/office/powerpoint/2010/main" val="3344104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17</a:t>
            </a:fld>
            <a:endParaRPr lang="fr-FR"/>
          </a:p>
        </p:txBody>
      </p:sp>
    </p:spTree>
    <p:extLst>
      <p:ext uri="{BB962C8B-B14F-4D97-AF65-F5344CB8AC3E}">
        <p14:creationId xmlns:p14="http://schemas.microsoft.com/office/powerpoint/2010/main" val="38022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18</a:t>
            </a:fld>
            <a:endParaRPr lang="fr-FR"/>
          </a:p>
        </p:txBody>
      </p:sp>
    </p:spTree>
    <p:extLst>
      <p:ext uri="{BB962C8B-B14F-4D97-AF65-F5344CB8AC3E}">
        <p14:creationId xmlns:p14="http://schemas.microsoft.com/office/powerpoint/2010/main" val="2522717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19</a:t>
            </a:fld>
            <a:endParaRPr lang="fr-FR"/>
          </a:p>
        </p:txBody>
      </p:sp>
    </p:spTree>
    <p:extLst>
      <p:ext uri="{BB962C8B-B14F-4D97-AF65-F5344CB8AC3E}">
        <p14:creationId xmlns:p14="http://schemas.microsoft.com/office/powerpoint/2010/main" val="1242878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4"/>
          </p:nvPr>
        </p:nvSpPr>
        <p:spPr/>
        <p:txBody>
          <a:bodyPr/>
          <a:lstStyle/>
          <a:p>
            <a:r>
              <a:rPr lang="fr-FR"/>
              <a:t>February 2012 - Budapest</a:t>
            </a:r>
          </a:p>
        </p:txBody>
      </p:sp>
      <p:sp>
        <p:nvSpPr>
          <p:cNvPr id="5" name="Segnaposto numero diapositiva 4"/>
          <p:cNvSpPr>
            <a:spLocks noGrp="1"/>
          </p:cNvSpPr>
          <p:nvPr>
            <p:ph type="sldNum" sz="quarter" idx="5"/>
          </p:nvPr>
        </p:nvSpPr>
        <p:spPr/>
        <p:txBody>
          <a:bodyPr/>
          <a:lstStyle/>
          <a:p>
            <a:fld id="{6B004D19-C6E6-4F5B-8CFF-AB80F05103B4}" type="slidenum">
              <a:rPr lang="fr-FR" smtClean="0"/>
              <a:pPr/>
              <a:t>20</a:t>
            </a:fld>
            <a:endParaRPr lang="fr-FR"/>
          </a:p>
        </p:txBody>
      </p:sp>
    </p:spTree>
    <p:extLst>
      <p:ext uri="{BB962C8B-B14F-4D97-AF65-F5344CB8AC3E}">
        <p14:creationId xmlns:p14="http://schemas.microsoft.com/office/powerpoint/2010/main" val="3199847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83076" y="2348898"/>
            <a:ext cx="8874840" cy="1620771"/>
          </a:xfrm>
        </p:spPr>
        <p:txBody>
          <a:bodyPr/>
          <a:lstStyle/>
          <a:p>
            <a:r>
              <a:rPr lang="fr-FR"/>
              <a:t>Cliquez pour modifier le style du titre</a:t>
            </a:r>
          </a:p>
        </p:txBody>
      </p:sp>
      <p:sp>
        <p:nvSpPr>
          <p:cNvPr id="3" name="Sous-titre 2"/>
          <p:cNvSpPr>
            <a:spLocks noGrp="1"/>
          </p:cNvSpPr>
          <p:nvPr>
            <p:ph type="subTitle" idx="1"/>
          </p:nvPr>
        </p:nvSpPr>
        <p:spPr>
          <a:xfrm>
            <a:off x="1566150" y="4284719"/>
            <a:ext cx="7308692" cy="1932323"/>
          </a:xfrm>
        </p:spPr>
        <p:txBody>
          <a:bodyPr/>
          <a:lstStyle>
            <a:lvl1pPr marL="0" indent="0" algn="ctr">
              <a:buNone/>
              <a:defRPr>
                <a:solidFill>
                  <a:schemeClr val="tx1">
                    <a:tint val="75000"/>
                  </a:schemeClr>
                </a:solidFill>
              </a:defRPr>
            </a:lvl1pPr>
            <a:lvl2pPr marL="528598" indent="0" algn="ctr">
              <a:buNone/>
              <a:defRPr>
                <a:solidFill>
                  <a:schemeClr val="tx1">
                    <a:tint val="75000"/>
                  </a:schemeClr>
                </a:solidFill>
              </a:defRPr>
            </a:lvl2pPr>
            <a:lvl3pPr marL="1057196" indent="0" algn="ctr">
              <a:buNone/>
              <a:defRPr>
                <a:solidFill>
                  <a:schemeClr val="tx1">
                    <a:tint val="75000"/>
                  </a:schemeClr>
                </a:solidFill>
              </a:defRPr>
            </a:lvl3pPr>
            <a:lvl4pPr marL="1585794" indent="0" algn="ctr">
              <a:buNone/>
              <a:defRPr>
                <a:solidFill>
                  <a:schemeClr val="tx1">
                    <a:tint val="75000"/>
                  </a:schemeClr>
                </a:solidFill>
              </a:defRPr>
            </a:lvl4pPr>
            <a:lvl5pPr marL="2114392" indent="0" algn="ctr">
              <a:buNone/>
              <a:defRPr>
                <a:solidFill>
                  <a:schemeClr val="tx1">
                    <a:tint val="75000"/>
                  </a:schemeClr>
                </a:solidFill>
              </a:defRPr>
            </a:lvl5pPr>
            <a:lvl6pPr marL="2642991" indent="0" algn="ctr">
              <a:buNone/>
              <a:defRPr>
                <a:solidFill>
                  <a:schemeClr val="tx1">
                    <a:tint val="75000"/>
                  </a:schemeClr>
                </a:solidFill>
              </a:defRPr>
            </a:lvl6pPr>
            <a:lvl7pPr marL="3171589" indent="0" algn="ctr">
              <a:buNone/>
              <a:defRPr>
                <a:solidFill>
                  <a:schemeClr val="tx1">
                    <a:tint val="75000"/>
                  </a:schemeClr>
                </a:solidFill>
              </a:defRPr>
            </a:lvl7pPr>
            <a:lvl8pPr marL="3700186" indent="0" algn="ctr">
              <a:buNone/>
              <a:defRPr>
                <a:solidFill>
                  <a:schemeClr val="tx1">
                    <a:tint val="75000"/>
                  </a:schemeClr>
                </a:solidFill>
              </a:defRPr>
            </a:lvl8pPr>
            <a:lvl9pPr marL="4228784"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9362A6A5-2DFC-4BB3-8062-942262152E51}" type="datetime1">
              <a:rPr lang="fr-FR" smtClean="0"/>
              <a:pPr/>
              <a:t>09/03/2026</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F760A92-A4BC-430C-8E80-34AC484EE037}" type="datetime1">
              <a:rPr lang="fr-FR" smtClean="0"/>
              <a:pPr/>
              <a:t>09/03/2026</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569718" y="302807"/>
            <a:ext cx="2349222" cy="645157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522050" y="302807"/>
            <a:ext cx="6873651" cy="645157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1DE704-6163-4743-A722-4C0D3D0A87BF}" type="datetime1">
              <a:rPr lang="fr-FR" smtClean="0"/>
              <a:pPr/>
              <a:t>09/03/2026</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4FD3F13-B657-4019-B3F8-169AF21F404D}" type="datetime1">
              <a:rPr lang="fr-FR" smtClean="0"/>
              <a:pPr/>
              <a:t>09/03/2026</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24768" y="4858814"/>
            <a:ext cx="8874840" cy="1501751"/>
          </a:xfrm>
        </p:spPr>
        <p:txBody>
          <a:bodyPr anchor="t"/>
          <a:lstStyle>
            <a:lvl1pPr algn="l">
              <a:defRPr sz="4600" b="1" cap="all"/>
            </a:lvl1pPr>
          </a:lstStyle>
          <a:p>
            <a:r>
              <a:rPr lang="fr-FR"/>
              <a:t>Cliquez pour modifier le style du titre</a:t>
            </a:r>
          </a:p>
        </p:txBody>
      </p:sp>
      <p:sp>
        <p:nvSpPr>
          <p:cNvPr id="3" name="Espace réservé du texte 2"/>
          <p:cNvSpPr>
            <a:spLocks noGrp="1"/>
          </p:cNvSpPr>
          <p:nvPr>
            <p:ph type="body" idx="1"/>
          </p:nvPr>
        </p:nvSpPr>
        <p:spPr>
          <a:xfrm>
            <a:off x="824768" y="3204791"/>
            <a:ext cx="8874840" cy="1654026"/>
          </a:xfrm>
        </p:spPr>
        <p:txBody>
          <a:bodyPr anchor="b"/>
          <a:lstStyle>
            <a:lvl1pPr marL="0" indent="0">
              <a:buNone/>
              <a:defRPr sz="2300">
                <a:solidFill>
                  <a:schemeClr val="tx1">
                    <a:tint val="75000"/>
                  </a:schemeClr>
                </a:solidFill>
              </a:defRPr>
            </a:lvl1pPr>
            <a:lvl2pPr marL="528598" indent="0">
              <a:buNone/>
              <a:defRPr sz="2200">
                <a:solidFill>
                  <a:schemeClr val="tx1">
                    <a:tint val="75000"/>
                  </a:schemeClr>
                </a:solidFill>
              </a:defRPr>
            </a:lvl2pPr>
            <a:lvl3pPr marL="1057196" indent="0">
              <a:buNone/>
              <a:defRPr sz="1900">
                <a:solidFill>
                  <a:schemeClr val="tx1">
                    <a:tint val="75000"/>
                  </a:schemeClr>
                </a:solidFill>
              </a:defRPr>
            </a:lvl3pPr>
            <a:lvl4pPr marL="1585794" indent="0">
              <a:buNone/>
              <a:defRPr sz="1700">
                <a:solidFill>
                  <a:schemeClr val="tx1">
                    <a:tint val="75000"/>
                  </a:schemeClr>
                </a:solidFill>
              </a:defRPr>
            </a:lvl4pPr>
            <a:lvl5pPr marL="2114392" indent="0">
              <a:buNone/>
              <a:defRPr sz="1700">
                <a:solidFill>
                  <a:schemeClr val="tx1">
                    <a:tint val="75000"/>
                  </a:schemeClr>
                </a:solidFill>
              </a:defRPr>
            </a:lvl5pPr>
            <a:lvl6pPr marL="2642991" indent="0">
              <a:buNone/>
              <a:defRPr sz="1700">
                <a:solidFill>
                  <a:schemeClr val="tx1">
                    <a:tint val="75000"/>
                  </a:schemeClr>
                </a:solidFill>
              </a:defRPr>
            </a:lvl6pPr>
            <a:lvl7pPr marL="3171589" indent="0">
              <a:buNone/>
              <a:defRPr sz="1700">
                <a:solidFill>
                  <a:schemeClr val="tx1">
                    <a:tint val="75000"/>
                  </a:schemeClr>
                </a:solidFill>
              </a:defRPr>
            </a:lvl7pPr>
            <a:lvl8pPr marL="3700186" indent="0">
              <a:buNone/>
              <a:defRPr sz="1700">
                <a:solidFill>
                  <a:schemeClr val="tx1">
                    <a:tint val="75000"/>
                  </a:schemeClr>
                </a:solidFill>
              </a:defRPr>
            </a:lvl8pPr>
            <a:lvl9pPr marL="4228784" indent="0">
              <a:buNone/>
              <a:defRPr sz="17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DC30CDD-C143-4381-8467-FCE04C0707B7}" type="datetime1">
              <a:rPr lang="fr-FR" smtClean="0"/>
              <a:pPr/>
              <a:t>09/03/2026</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522051" y="1764299"/>
            <a:ext cx="4611436" cy="4990084"/>
          </a:xfrm>
        </p:spPr>
        <p:txBody>
          <a:bodyPr/>
          <a:lstStyle>
            <a:lvl1pPr>
              <a:defRPr sz="3300"/>
            </a:lvl1pPr>
            <a:lvl2pPr>
              <a:defRPr sz="2800"/>
            </a:lvl2pPr>
            <a:lvl3pPr>
              <a:defRPr sz="2300"/>
            </a:lvl3pPr>
            <a:lvl4pPr>
              <a:defRPr sz="2200"/>
            </a:lvl4pPr>
            <a:lvl5pPr>
              <a:defRPr sz="2200"/>
            </a:lvl5pPr>
            <a:lvl6pPr>
              <a:defRPr sz="2200"/>
            </a:lvl6pPr>
            <a:lvl7pPr>
              <a:defRPr sz="2200"/>
            </a:lvl7pPr>
            <a:lvl8pPr>
              <a:defRPr sz="2200"/>
            </a:lvl8pPr>
            <a:lvl9pPr>
              <a:defRPr sz="2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07504" y="1764299"/>
            <a:ext cx="4611436" cy="4990084"/>
          </a:xfrm>
        </p:spPr>
        <p:txBody>
          <a:bodyPr/>
          <a:lstStyle>
            <a:lvl1pPr>
              <a:defRPr sz="3300"/>
            </a:lvl1pPr>
            <a:lvl2pPr>
              <a:defRPr sz="2800"/>
            </a:lvl2pPr>
            <a:lvl3pPr>
              <a:defRPr sz="2300"/>
            </a:lvl3pPr>
            <a:lvl4pPr>
              <a:defRPr sz="2200"/>
            </a:lvl4pPr>
            <a:lvl5pPr>
              <a:defRPr sz="2200"/>
            </a:lvl5pPr>
            <a:lvl6pPr>
              <a:defRPr sz="2200"/>
            </a:lvl6pPr>
            <a:lvl7pPr>
              <a:defRPr sz="2200"/>
            </a:lvl7pPr>
            <a:lvl8pPr>
              <a:defRPr sz="2200"/>
            </a:lvl8pPr>
            <a:lvl9pPr>
              <a:defRPr sz="2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648B21F-099D-4B77-B114-0E5BC86B296B}" type="datetime1">
              <a:rPr lang="fr-FR" smtClean="0"/>
              <a:pPr/>
              <a:t>09/03/2026</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522052" y="1692535"/>
            <a:ext cx="4613250" cy="705368"/>
          </a:xfrm>
        </p:spPr>
        <p:txBody>
          <a:bodyPr anchor="b"/>
          <a:lstStyle>
            <a:lvl1pPr marL="0" indent="0">
              <a:buNone/>
              <a:defRPr sz="2800" b="1"/>
            </a:lvl1pPr>
            <a:lvl2pPr marL="528598" indent="0">
              <a:buNone/>
              <a:defRPr sz="2300" b="1"/>
            </a:lvl2pPr>
            <a:lvl3pPr marL="1057196" indent="0">
              <a:buNone/>
              <a:defRPr sz="2200" b="1"/>
            </a:lvl3pPr>
            <a:lvl4pPr marL="1585794" indent="0">
              <a:buNone/>
              <a:defRPr sz="1900" b="1"/>
            </a:lvl4pPr>
            <a:lvl5pPr marL="2114392" indent="0">
              <a:buNone/>
              <a:defRPr sz="1900" b="1"/>
            </a:lvl5pPr>
            <a:lvl6pPr marL="2642991" indent="0">
              <a:buNone/>
              <a:defRPr sz="1900" b="1"/>
            </a:lvl6pPr>
            <a:lvl7pPr marL="3171589" indent="0">
              <a:buNone/>
              <a:defRPr sz="1900" b="1"/>
            </a:lvl7pPr>
            <a:lvl8pPr marL="3700186" indent="0">
              <a:buNone/>
              <a:defRPr sz="1900" b="1"/>
            </a:lvl8pPr>
            <a:lvl9pPr marL="4228784" indent="0">
              <a:buNone/>
              <a:defRPr sz="1900" b="1"/>
            </a:lvl9pPr>
          </a:lstStyle>
          <a:p>
            <a:pPr lvl="0"/>
            <a:r>
              <a:rPr lang="fr-FR"/>
              <a:t>Cliquez pour modifier les styles du texte du masque</a:t>
            </a:r>
          </a:p>
        </p:txBody>
      </p:sp>
      <p:sp>
        <p:nvSpPr>
          <p:cNvPr id="4" name="Espace réservé du contenu 3"/>
          <p:cNvSpPr>
            <a:spLocks noGrp="1"/>
          </p:cNvSpPr>
          <p:nvPr>
            <p:ph sz="half" idx="2"/>
          </p:nvPr>
        </p:nvSpPr>
        <p:spPr>
          <a:xfrm>
            <a:off x="522052" y="2397904"/>
            <a:ext cx="4613250" cy="4356479"/>
          </a:xfrm>
        </p:spPr>
        <p:txBody>
          <a:bodyPr/>
          <a:lstStyle>
            <a:lvl1pPr>
              <a:defRPr sz="2800"/>
            </a:lvl1pPr>
            <a:lvl2pPr>
              <a:defRPr sz="2300"/>
            </a:lvl2pPr>
            <a:lvl3pPr>
              <a:defRPr sz="2200"/>
            </a:lvl3pPr>
            <a:lvl4pPr>
              <a:defRPr sz="1900"/>
            </a:lvl4pPr>
            <a:lvl5pPr>
              <a:defRPr sz="1900"/>
            </a:lvl5pPr>
            <a:lvl6pPr>
              <a:defRPr sz="1900"/>
            </a:lvl6pPr>
            <a:lvl7pPr>
              <a:defRPr sz="1900"/>
            </a:lvl7pPr>
            <a:lvl8pPr>
              <a:defRPr sz="1900"/>
            </a:lvl8pPr>
            <a:lvl9pPr>
              <a:defRPr sz="1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303879" y="1692535"/>
            <a:ext cx="4615062" cy="705368"/>
          </a:xfrm>
        </p:spPr>
        <p:txBody>
          <a:bodyPr anchor="b"/>
          <a:lstStyle>
            <a:lvl1pPr marL="0" indent="0">
              <a:buNone/>
              <a:defRPr sz="2800" b="1"/>
            </a:lvl1pPr>
            <a:lvl2pPr marL="528598" indent="0">
              <a:buNone/>
              <a:defRPr sz="2300" b="1"/>
            </a:lvl2pPr>
            <a:lvl3pPr marL="1057196" indent="0">
              <a:buNone/>
              <a:defRPr sz="2200" b="1"/>
            </a:lvl3pPr>
            <a:lvl4pPr marL="1585794" indent="0">
              <a:buNone/>
              <a:defRPr sz="1900" b="1"/>
            </a:lvl4pPr>
            <a:lvl5pPr marL="2114392" indent="0">
              <a:buNone/>
              <a:defRPr sz="1900" b="1"/>
            </a:lvl5pPr>
            <a:lvl6pPr marL="2642991" indent="0">
              <a:buNone/>
              <a:defRPr sz="1900" b="1"/>
            </a:lvl6pPr>
            <a:lvl7pPr marL="3171589" indent="0">
              <a:buNone/>
              <a:defRPr sz="1900" b="1"/>
            </a:lvl7pPr>
            <a:lvl8pPr marL="3700186" indent="0">
              <a:buNone/>
              <a:defRPr sz="1900" b="1"/>
            </a:lvl8pPr>
            <a:lvl9pPr marL="4228784" indent="0">
              <a:buNone/>
              <a:defRPr sz="1900" b="1"/>
            </a:lvl9pPr>
          </a:lstStyle>
          <a:p>
            <a:pPr lvl="0"/>
            <a:r>
              <a:rPr lang="fr-FR"/>
              <a:t>Cliquez pour modifier les styles du texte du masque</a:t>
            </a:r>
          </a:p>
        </p:txBody>
      </p:sp>
      <p:sp>
        <p:nvSpPr>
          <p:cNvPr id="6" name="Espace réservé du contenu 5"/>
          <p:cNvSpPr>
            <a:spLocks noGrp="1"/>
          </p:cNvSpPr>
          <p:nvPr>
            <p:ph sz="quarter" idx="4"/>
          </p:nvPr>
        </p:nvSpPr>
        <p:spPr>
          <a:xfrm>
            <a:off x="5303879" y="2397904"/>
            <a:ext cx="4615062" cy="4356479"/>
          </a:xfrm>
        </p:spPr>
        <p:txBody>
          <a:bodyPr/>
          <a:lstStyle>
            <a:lvl1pPr>
              <a:defRPr sz="2800"/>
            </a:lvl1pPr>
            <a:lvl2pPr>
              <a:defRPr sz="2300"/>
            </a:lvl2pPr>
            <a:lvl3pPr>
              <a:defRPr sz="2200"/>
            </a:lvl3pPr>
            <a:lvl4pPr>
              <a:defRPr sz="1900"/>
            </a:lvl4pPr>
            <a:lvl5pPr>
              <a:defRPr sz="1900"/>
            </a:lvl5pPr>
            <a:lvl6pPr>
              <a:defRPr sz="1900"/>
            </a:lvl6pPr>
            <a:lvl7pPr>
              <a:defRPr sz="1900"/>
            </a:lvl7pPr>
            <a:lvl8pPr>
              <a:defRPr sz="1900"/>
            </a:lvl8pPr>
            <a:lvl9pPr>
              <a:defRPr sz="1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B591C94-E59E-432F-BFB5-E27DC7B7E988}" type="datetime1">
              <a:rPr lang="fr-FR" smtClean="0"/>
              <a:pPr/>
              <a:t>09/03/2026</a:t>
            </a:fld>
            <a:endParaRPr lang="fr-FR"/>
          </a:p>
        </p:txBody>
      </p:sp>
      <p:sp>
        <p:nvSpPr>
          <p:cNvPr id="8" name="Espace réservé du pied de page 7"/>
          <p:cNvSpPr>
            <a:spLocks noGrp="1"/>
          </p:cNvSpPr>
          <p:nvPr>
            <p:ph type="ftr" sz="quarter" idx="11"/>
          </p:nvPr>
        </p:nvSpPr>
        <p:spPr/>
        <p:txBody>
          <a:bodyPr/>
          <a:lstStyle/>
          <a:p>
            <a:r>
              <a:rPr lang="fr-FR"/>
              <a:t>February 2012  - Budapest</a:t>
            </a:r>
          </a:p>
        </p:txBody>
      </p:sp>
      <p:sp>
        <p:nvSpPr>
          <p:cNvPr id="9" name="Espace réservé du numéro de diapositive 8"/>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53D415C-8691-49BB-9EF3-D4F1BA24E60A}" type="datetime1">
              <a:rPr lang="fr-FR" smtClean="0"/>
              <a:pPr/>
              <a:t>09/03/2026</a:t>
            </a:fld>
            <a:endParaRPr lang="fr-FR"/>
          </a:p>
        </p:txBody>
      </p:sp>
      <p:sp>
        <p:nvSpPr>
          <p:cNvPr id="4" name="Espace réservé du pied de page 3"/>
          <p:cNvSpPr>
            <a:spLocks noGrp="1"/>
          </p:cNvSpPr>
          <p:nvPr>
            <p:ph type="ftr" sz="quarter" idx="11"/>
          </p:nvPr>
        </p:nvSpPr>
        <p:spPr/>
        <p:txBody>
          <a:bodyPr/>
          <a:lstStyle/>
          <a:p>
            <a:r>
              <a:rPr lang="fr-FR"/>
              <a:t>February 2012  - Budapest</a:t>
            </a:r>
          </a:p>
        </p:txBody>
      </p:sp>
      <p:sp>
        <p:nvSpPr>
          <p:cNvPr id="5" name="Espace réservé du numéro de diapositive 4"/>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8F031F-01D1-4B21-91FB-407E3D2993D7}" type="datetime1">
              <a:rPr lang="fr-FR" smtClean="0"/>
              <a:pPr/>
              <a:t>09/03/2026</a:t>
            </a:fld>
            <a:endParaRPr lang="fr-FR"/>
          </a:p>
        </p:txBody>
      </p:sp>
      <p:sp>
        <p:nvSpPr>
          <p:cNvPr id="3" name="Espace réservé du pied de page 2"/>
          <p:cNvSpPr>
            <a:spLocks noGrp="1"/>
          </p:cNvSpPr>
          <p:nvPr>
            <p:ph type="ftr" sz="quarter" idx="11"/>
          </p:nvPr>
        </p:nvSpPr>
        <p:spPr/>
        <p:txBody>
          <a:bodyPr/>
          <a:lstStyle/>
          <a:p>
            <a:r>
              <a:rPr lang="fr-FR"/>
              <a:t>February 2012  - Budapest</a:t>
            </a:r>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22054" y="301055"/>
            <a:ext cx="3435013" cy="1281214"/>
          </a:xfrm>
        </p:spPr>
        <p:txBody>
          <a:bodyPr anchor="b"/>
          <a:lstStyle>
            <a:lvl1pPr algn="l">
              <a:defRPr sz="2300" b="1"/>
            </a:lvl1pPr>
          </a:lstStyle>
          <a:p>
            <a:r>
              <a:rPr lang="fr-FR"/>
              <a:t>Cliquez pour modifier le style du titre</a:t>
            </a:r>
          </a:p>
        </p:txBody>
      </p:sp>
      <p:sp>
        <p:nvSpPr>
          <p:cNvPr id="3" name="Espace réservé du contenu 2"/>
          <p:cNvSpPr>
            <a:spLocks noGrp="1"/>
          </p:cNvSpPr>
          <p:nvPr>
            <p:ph idx="1"/>
          </p:nvPr>
        </p:nvSpPr>
        <p:spPr>
          <a:xfrm>
            <a:off x="4082137" y="301055"/>
            <a:ext cx="5836804" cy="6453328"/>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22054" y="1582269"/>
            <a:ext cx="3435013" cy="5172114"/>
          </a:xfrm>
        </p:spPr>
        <p:txBody>
          <a:bodyPr/>
          <a:lstStyle>
            <a:lvl1pPr marL="0" indent="0">
              <a:buNone/>
              <a:defRPr sz="1700"/>
            </a:lvl1pPr>
            <a:lvl2pPr marL="528598" indent="0">
              <a:buNone/>
              <a:defRPr sz="1400"/>
            </a:lvl2pPr>
            <a:lvl3pPr marL="1057196" indent="0">
              <a:buNone/>
              <a:defRPr sz="1200"/>
            </a:lvl3pPr>
            <a:lvl4pPr marL="1585794" indent="0">
              <a:buNone/>
              <a:defRPr sz="1100"/>
            </a:lvl4pPr>
            <a:lvl5pPr marL="2114392" indent="0">
              <a:buNone/>
              <a:defRPr sz="1100"/>
            </a:lvl5pPr>
            <a:lvl6pPr marL="2642991" indent="0">
              <a:buNone/>
              <a:defRPr sz="1100"/>
            </a:lvl6pPr>
            <a:lvl7pPr marL="3171589" indent="0">
              <a:buNone/>
              <a:defRPr sz="1100"/>
            </a:lvl7pPr>
            <a:lvl8pPr marL="3700186" indent="0">
              <a:buNone/>
              <a:defRPr sz="1100"/>
            </a:lvl8pPr>
            <a:lvl9pPr marL="4228784" indent="0">
              <a:buNone/>
              <a:defRPr sz="1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29D5524-FEB9-4B90-AF96-BD080A45FE58}" type="datetime1">
              <a:rPr lang="fr-FR" smtClean="0"/>
              <a:pPr/>
              <a:t>09/03/2026</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46510" y="5292888"/>
            <a:ext cx="6264593" cy="624856"/>
          </a:xfrm>
        </p:spPr>
        <p:txBody>
          <a:bodyPr anchor="b"/>
          <a:lstStyle>
            <a:lvl1pPr algn="l">
              <a:defRPr sz="2300" b="1"/>
            </a:lvl1pPr>
          </a:lstStyle>
          <a:p>
            <a:r>
              <a:rPr lang="fr-FR"/>
              <a:t>Cliquez pour modifier le style du titre</a:t>
            </a:r>
          </a:p>
        </p:txBody>
      </p:sp>
      <p:sp>
        <p:nvSpPr>
          <p:cNvPr id="3" name="Espace réservé pour une image  2"/>
          <p:cNvSpPr>
            <a:spLocks noGrp="1"/>
          </p:cNvSpPr>
          <p:nvPr>
            <p:ph type="pic" idx="1"/>
          </p:nvPr>
        </p:nvSpPr>
        <p:spPr>
          <a:xfrm>
            <a:off x="2046510" y="675614"/>
            <a:ext cx="6264593" cy="4536758"/>
          </a:xfrm>
        </p:spPr>
        <p:txBody>
          <a:bodyPr/>
          <a:lstStyle>
            <a:lvl1pPr marL="0" indent="0">
              <a:buNone/>
              <a:defRPr sz="3700"/>
            </a:lvl1pPr>
            <a:lvl2pPr marL="528598" indent="0">
              <a:buNone/>
              <a:defRPr sz="3300"/>
            </a:lvl2pPr>
            <a:lvl3pPr marL="1057196" indent="0">
              <a:buNone/>
              <a:defRPr sz="2800"/>
            </a:lvl3pPr>
            <a:lvl4pPr marL="1585794" indent="0">
              <a:buNone/>
              <a:defRPr sz="2300"/>
            </a:lvl4pPr>
            <a:lvl5pPr marL="2114392" indent="0">
              <a:buNone/>
              <a:defRPr sz="2300"/>
            </a:lvl5pPr>
            <a:lvl6pPr marL="2642991" indent="0">
              <a:buNone/>
              <a:defRPr sz="2300"/>
            </a:lvl6pPr>
            <a:lvl7pPr marL="3171589" indent="0">
              <a:buNone/>
              <a:defRPr sz="2300"/>
            </a:lvl7pPr>
            <a:lvl8pPr marL="3700186" indent="0">
              <a:buNone/>
              <a:defRPr sz="2300"/>
            </a:lvl8pPr>
            <a:lvl9pPr marL="4228784" indent="0">
              <a:buNone/>
              <a:defRPr sz="2300"/>
            </a:lvl9pPr>
          </a:lstStyle>
          <a:p>
            <a:endParaRPr lang="fr-FR"/>
          </a:p>
        </p:txBody>
      </p:sp>
      <p:sp>
        <p:nvSpPr>
          <p:cNvPr id="4" name="Espace réservé du texte 3"/>
          <p:cNvSpPr>
            <a:spLocks noGrp="1"/>
          </p:cNvSpPr>
          <p:nvPr>
            <p:ph type="body" sz="half" idx="2"/>
          </p:nvPr>
        </p:nvSpPr>
        <p:spPr>
          <a:xfrm>
            <a:off x="2046510" y="5917741"/>
            <a:ext cx="6264593" cy="887398"/>
          </a:xfrm>
        </p:spPr>
        <p:txBody>
          <a:bodyPr/>
          <a:lstStyle>
            <a:lvl1pPr marL="0" indent="0">
              <a:buNone/>
              <a:defRPr sz="1700"/>
            </a:lvl1pPr>
            <a:lvl2pPr marL="528598" indent="0">
              <a:buNone/>
              <a:defRPr sz="1400"/>
            </a:lvl2pPr>
            <a:lvl3pPr marL="1057196" indent="0">
              <a:buNone/>
              <a:defRPr sz="1200"/>
            </a:lvl3pPr>
            <a:lvl4pPr marL="1585794" indent="0">
              <a:buNone/>
              <a:defRPr sz="1100"/>
            </a:lvl4pPr>
            <a:lvl5pPr marL="2114392" indent="0">
              <a:buNone/>
              <a:defRPr sz="1100"/>
            </a:lvl5pPr>
            <a:lvl6pPr marL="2642991" indent="0">
              <a:buNone/>
              <a:defRPr sz="1100"/>
            </a:lvl6pPr>
            <a:lvl7pPr marL="3171589" indent="0">
              <a:buNone/>
              <a:defRPr sz="1100"/>
            </a:lvl7pPr>
            <a:lvl8pPr marL="3700186" indent="0">
              <a:buNone/>
              <a:defRPr sz="1100"/>
            </a:lvl8pPr>
            <a:lvl9pPr marL="4228784" indent="0">
              <a:buNone/>
              <a:defRPr sz="1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7C40D30-C6B1-4843-AA25-2136C526C521}" type="datetime1">
              <a:rPr lang="fr-FR" smtClean="0"/>
              <a:pPr/>
              <a:t>09/03/2026</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22054" y="302804"/>
            <a:ext cx="9396889" cy="1260211"/>
          </a:xfrm>
          <a:prstGeom prst="rect">
            <a:avLst/>
          </a:prstGeom>
        </p:spPr>
        <p:txBody>
          <a:bodyPr vert="horz" lIns="105719" tIns="52860" rIns="105719" bIns="52860" rtlCol="0" anchor="ctr">
            <a:normAutofit/>
          </a:bodyPr>
          <a:lstStyle/>
          <a:p>
            <a:r>
              <a:rPr lang="fr-FR"/>
              <a:t>Cliquez pour modifier le style du titre</a:t>
            </a:r>
          </a:p>
        </p:txBody>
      </p:sp>
      <p:sp>
        <p:nvSpPr>
          <p:cNvPr id="3" name="Espace réservé du texte 2"/>
          <p:cNvSpPr>
            <a:spLocks noGrp="1"/>
          </p:cNvSpPr>
          <p:nvPr>
            <p:ph type="body" idx="1"/>
          </p:nvPr>
        </p:nvSpPr>
        <p:spPr>
          <a:xfrm>
            <a:off x="522054" y="1764299"/>
            <a:ext cx="9396889" cy="4990084"/>
          </a:xfrm>
          <a:prstGeom prst="rect">
            <a:avLst/>
          </a:prstGeom>
        </p:spPr>
        <p:txBody>
          <a:bodyPr vert="horz" lIns="105719" tIns="52860" rIns="105719" bIns="5286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522054" y="7008176"/>
            <a:ext cx="2436230" cy="402568"/>
          </a:xfrm>
          <a:prstGeom prst="rect">
            <a:avLst/>
          </a:prstGeom>
        </p:spPr>
        <p:txBody>
          <a:bodyPr vert="horz" lIns="105719" tIns="52860" rIns="105719" bIns="52860" rtlCol="0" anchor="ctr"/>
          <a:lstStyle>
            <a:lvl1pPr algn="l">
              <a:defRPr sz="1400">
                <a:solidFill>
                  <a:schemeClr val="tx1">
                    <a:tint val="75000"/>
                  </a:schemeClr>
                </a:solidFill>
              </a:defRPr>
            </a:lvl1pPr>
          </a:lstStyle>
          <a:p>
            <a:fld id="{9FB7CF37-7C13-4C06-A84F-5C216CA240B2}" type="datetime1">
              <a:rPr lang="fr-FR" smtClean="0"/>
              <a:pPr/>
              <a:t>09/03/2026</a:t>
            </a:fld>
            <a:endParaRPr lang="fr-FR"/>
          </a:p>
        </p:txBody>
      </p:sp>
      <p:sp>
        <p:nvSpPr>
          <p:cNvPr id="5" name="Espace réservé du pied de page 4"/>
          <p:cNvSpPr>
            <a:spLocks noGrp="1"/>
          </p:cNvSpPr>
          <p:nvPr>
            <p:ph type="ftr" sz="quarter" idx="3"/>
          </p:nvPr>
        </p:nvSpPr>
        <p:spPr>
          <a:xfrm>
            <a:off x="3567342" y="7008176"/>
            <a:ext cx="3306313" cy="402568"/>
          </a:xfrm>
          <a:prstGeom prst="rect">
            <a:avLst/>
          </a:prstGeom>
        </p:spPr>
        <p:txBody>
          <a:bodyPr vert="horz" lIns="105719" tIns="52860" rIns="105719" bIns="52860" rtlCol="0" anchor="ctr"/>
          <a:lstStyle>
            <a:lvl1pPr algn="ctr">
              <a:defRPr sz="1400">
                <a:solidFill>
                  <a:schemeClr val="tx1">
                    <a:tint val="75000"/>
                  </a:schemeClr>
                </a:solidFill>
              </a:defRPr>
            </a:lvl1pPr>
          </a:lstStyle>
          <a:p>
            <a:r>
              <a:rPr lang="fr-FR"/>
              <a:t>February 2012  - Budapest</a:t>
            </a:r>
          </a:p>
        </p:txBody>
      </p:sp>
      <p:sp>
        <p:nvSpPr>
          <p:cNvPr id="6" name="Espace réservé du numéro de diapositive 5"/>
          <p:cNvSpPr>
            <a:spLocks noGrp="1"/>
          </p:cNvSpPr>
          <p:nvPr>
            <p:ph type="sldNum" sz="quarter" idx="4"/>
          </p:nvPr>
        </p:nvSpPr>
        <p:spPr>
          <a:xfrm>
            <a:off x="7482712" y="7008176"/>
            <a:ext cx="2436230" cy="402568"/>
          </a:xfrm>
          <a:prstGeom prst="rect">
            <a:avLst/>
          </a:prstGeom>
        </p:spPr>
        <p:txBody>
          <a:bodyPr vert="horz" lIns="105719" tIns="52860" rIns="105719" bIns="52860" rtlCol="0" anchor="ctr"/>
          <a:lstStyle>
            <a:lvl1pPr algn="r">
              <a:defRPr sz="1400">
                <a:solidFill>
                  <a:schemeClr val="tx1">
                    <a:tint val="75000"/>
                  </a:schemeClr>
                </a:solidFill>
              </a:defRPr>
            </a:lvl1pPr>
          </a:lstStyle>
          <a:p>
            <a:fld id="{911C17F8-1C34-464A-88FF-AB39F9B875E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1057196" rtl="0" eaLnBrk="1" latinLnBrk="0" hangingPunct="1">
        <a:spcBef>
          <a:spcPct val="0"/>
        </a:spcBef>
        <a:buNone/>
        <a:defRPr sz="5100" kern="1200">
          <a:solidFill>
            <a:schemeClr val="tx1"/>
          </a:solidFill>
          <a:latin typeface="+mj-lt"/>
          <a:ea typeface="+mj-ea"/>
          <a:cs typeface="+mj-cs"/>
        </a:defRPr>
      </a:lvl1pPr>
    </p:titleStyle>
    <p:bodyStyle>
      <a:lvl1pPr marL="396449" indent="-396449" algn="l" defTabSz="105719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58972" indent="-330374" algn="l" defTabSz="1057196"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21495" indent="-264299" algn="l" defTabSz="1057196"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50093"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78692"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907290"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435887"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64485"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93083"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fr-FR"/>
      </a:defPPr>
      <a:lvl1pPr marL="0" algn="l" defTabSz="1057196" rtl="0" eaLnBrk="1" latinLnBrk="0" hangingPunct="1">
        <a:defRPr sz="2200" kern="1200">
          <a:solidFill>
            <a:schemeClr val="tx1"/>
          </a:solidFill>
          <a:latin typeface="+mn-lt"/>
          <a:ea typeface="+mn-ea"/>
          <a:cs typeface="+mn-cs"/>
        </a:defRPr>
      </a:lvl1pPr>
      <a:lvl2pPr marL="528598" algn="l" defTabSz="1057196" rtl="0" eaLnBrk="1" latinLnBrk="0" hangingPunct="1">
        <a:defRPr sz="2200" kern="1200">
          <a:solidFill>
            <a:schemeClr val="tx1"/>
          </a:solidFill>
          <a:latin typeface="+mn-lt"/>
          <a:ea typeface="+mn-ea"/>
          <a:cs typeface="+mn-cs"/>
        </a:defRPr>
      </a:lvl2pPr>
      <a:lvl3pPr marL="1057196" algn="l" defTabSz="1057196" rtl="0" eaLnBrk="1" latinLnBrk="0" hangingPunct="1">
        <a:defRPr sz="2200" kern="1200">
          <a:solidFill>
            <a:schemeClr val="tx1"/>
          </a:solidFill>
          <a:latin typeface="+mn-lt"/>
          <a:ea typeface="+mn-ea"/>
          <a:cs typeface="+mn-cs"/>
        </a:defRPr>
      </a:lvl3pPr>
      <a:lvl4pPr marL="1585794" algn="l" defTabSz="1057196" rtl="0" eaLnBrk="1" latinLnBrk="0" hangingPunct="1">
        <a:defRPr sz="2200" kern="1200">
          <a:solidFill>
            <a:schemeClr val="tx1"/>
          </a:solidFill>
          <a:latin typeface="+mn-lt"/>
          <a:ea typeface="+mn-ea"/>
          <a:cs typeface="+mn-cs"/>
        </a:defRPr>
      </a:lvl4pPr>
      <a:lvl5pPr marL="2114392" algn="l" defTabSz="1057196" rtl="0" eaLnBrk="1" latinLnBrk="0" hangingPunct="1">
        <a:defRPr sz="2200" kern="1200">
          <a:solidFill>
            <a:schemeClr val="tx1"/>
          </a:solidFill>
          <a:latin typeface="+mn-lt"/>
          <a:ea typeface="+mn-ea"/>
          <a:cs typeface="+mn-cs"/>
        </a:defRPr>
      </a:lvl5pPr>
      <a:lvl6pPr marL="2642991" algn="l" defTabSz="1057196" rtl="0" eaLnBrk="1" latinLnBrk="0" hangingPunct="1">
        <a:defRPr sz="2200" kern="1200">
          <a:solidFill>
            <a:schemeClr val="tx1"/>
          </a:solidFill>
          <a:latin typeface="+mn-lt"/>
          <a:ea typeface="+mn-ea"/>
          <a:cs typeface="+mn-cs"/>
        </a:defRPr>
      </a:lvl6pPr>
      <a:lvl7pPr marL="3171589" algn="l" defTabSz="1057196" rtl="0" eaLnBrk="1" latinLnBrk="0" hangingPunct="1">
        <a:defRPr sz="2200" kern="1200">
          <a:solidFill>
            <a:schemeClr val="tx1"/>
          </a:solidFill>
          <a:latin typeface="+mn-lt"/>
          <a:ea typeface="+mn-ea"/>
          <a:cs typeface="+mn-cs"/>
        </a:defRPr>
      </a:lvl7pPr>
      <a:lvl8pPr marL="3700186" algn="l" defTabSz="1057196" rtl="0" eaLnBrk="1" latinLnBrk="0" hangingPunct="1">
        <a:defRPr sz="2200" kern="1200">
          <a:solidFill>
            <a:schemeClr val="tx1"/>
          </a:solidFill>
          <a:latin typeface="+mn-lt"/>
          <a:ea typeface="+mn-ea"/>
          <a:cs typeface="+mn-cs"/>
        </a:defRPr>
      </a:lvl8pPr>
      <a:lvl9pPr marL="4228784" algn="l" defTabSz="105719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br>
              <a:rPr lang="en-AU" b="1" dirty="0">
                <a:solidFill>
                  <a:srgbClr val="2AA82A"/>
                </a:solidFill>
              </a:rPr>
            </a:br>
            <a:r>
              <a:rPr lang="en-AU" sz="6000" b="1" dirty="0">
                <a:solidFill>
                  <a:srgbClr val="2AA82A"/>
                </a:solidFill>
              </a:rPr>
              <a:t>‘Reviewer’s job’</a:t>
            </a:r>
            <a:br>
              <a:rPr lang="en-GB" b="1" dirty="0">
                <a:solidFill>
                  <a:srgbClr val="2AA82A"/>
                </a:solidFill>
              </a:rPr>
            </a:br>
            <a:endParaRPr lang="en-GB" dirty="0"/>
          </a:p>
        </p:txBody>
      </p:sp>
      <p:sp>
        <p:nvSpPr>
          <p:cNvPr id="5" name="Content Placeholder 4"/>
          <p:cNvSpPr>
            <a:spLocks noGrp="1"/>
          </p:cNvSpPr>
          <p:nvPr>
            <p:ph idx="1"/>
          </p:nvPr>
        </p:nvSpPr>
        <p:spPr/>
        <p:txBody>
          <a:bodyPr>
            <a:normAutofit fontScale="70000" lnSpcReduction="20000"/>
          </a:bodyPr>
          <a:lstStyle/>
          <a:p>
            <a:pPr marL="0" indent="0">
              <a:buNone/>
            </a:pPr>
            <a:r>
              <a:rPr lang="en-GB" dirty="0"/>
              <a:t>The job of the reviewer is not to decide whether a ruling came up with what, in the reviewer’s view, was the rightful outcome or not. </a:t>
            </a:r>
          </a:p>
          <a:p>
            <a:pPr marL="0" indent="0">
              <a:buNone/>
            </a:pPr>
            <a:endParaRPr lang="en-GB" dirty="0"/>
          </a:p>
          <a:p>
            <a:pPr marL="0" indent="0">
              <a:buNone/>
            </a:pPr>
            <a:r>
              <a:rPr lang="en-GB" b="1" dirty="0"/>
              <a:t>The reviewer’s job is, instead, to determine whether the TDs:</a:t>
            </a:r>
          </a:p>
          <a:p>
            <a:pPr>
              <a:buFontTx/>
              <a:buChar char="-"/>
            </a:pPr>
            <a:r>
              <a:rPr lang="en-GB" dirty="0"/>
              <a:t>Applied the correct law(s) in the correct way</a:t>
            </a:r>
          </a:p>
          <a:p>
            <a:pPr>
              <a:buFontTx/>
              <a:buChar char="-"/>
            </a:pPr>
            <a:r>
              <a:rPr lang="en-GB" dirty="0"/>
              <a:t>Followed the right procedure as described in the pertinent Law(s)</a:t>
            </a:r>
          </a:p>
          <a:p>
            <a:pPr>
              <a:buFontTx/>
              <a:buChar char="-"/>
            </a:pPr>
            <a:r>
              <a:rPr lang="en-GB" dirty="0"/>
              <a:t>Found all the necessary facts</a:t>
            </a:r>
          </a:p>
          <a:p>
            <a:pPr>
              <a:buFontTx/>
              <a:buChar char="-"/>
            </a:pPr>
            <a:r>
              <a:rPr lang="en-GB" dirty="0"/>
              <a:t>If the case, they presented those facts to the </a:t>
            </a:r>
            <a:r>
              <a:rPr lang="en-GB" dirty="0" err="1"/>
              <a:t>pollees</a:t>
            </a:r>
            <a:r>
              <a:rPr lang="en-GB" dirty="0"/>
              <a:t> in the correct way</a:t>
            </a:r>
          </a:p>
          <a:p>
            <a:pPr>
              <a:buFontTx/>
              <a:buChar char="-"/>
            </a:pPr>
            <a:r>
              <a:rPr lang="en-GB" dirty="0"/>
              <a:t>If the case, they asked the </a:t>
            </a:r>
            <a:r>
              <a:rPr lang="en-GB" dirty="0" err="1"/>
              <a:t>pollees</a:t>
            </a:r>
            <a:r>
              <a:rPr lang="en-GB" dirty="0"/>
              <a:t> the right questions</a:t>
            </a:r>
          </a:p>
          <a:p>
            <a:pPr>
              <a:buFontTx/>
              <a:buChar char="-"/>
            </a:pPr>
            <a:r>
              <a:rPr lang="en-GB" dirty="0"/>
              <a:t>If the case, they asked the right players</a:t>
            </a:r>
          </a:p>
          <a:p>
            <a:pPr marL="0" indent="0">
              <a:buNone/>
            </a:pPr>
            <a:endParaRPr lang="en-AU" dirty="0"/>
          </a:p>
        </p:txBody>
      </p:sp>
      <p:sp>
        <p:nvSpPr>
          <p:cNvPr id="3" name="Slide Number Placeholder 2"/>
          <p:cNvSpPr>
            <a:spLocks noGrp="1"/>
          </p:cNvSpPr>
          <p:nvPr>
            <p:ph type="sldNum" sz="quarter" idx="12"/>
          </p:nvPr>
        </p:nvSpPr>
        <p:spPr/>
        <p:txBody>
          <a:bodyPr/>
          <a:lstStyle/>
          <a:p>
            <a:fld id="{911C17F8-1C34-464A-88FF-AB39F9B875E0}" type="slidenum">
              <a:rPr lang="fr-FR" smtClean="0"/>
              <a:pPr/>
              <a:t>1</a:t>
            </a:fld>
            <a:endParaRPr lang="fr-FR"/>
          </a:p>
        </p:txBody>
      </p:sp>
    </p:spTree>
    <p:extLst>
      <p:ext uri="{BB962C8B-B14F-4D97-AF65-F5344CB8AC3E}">
        <p14:creationId xmlns:p14="http://schemas.microsoft.com/office/powerpoint/2010/main" val="1736386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6" name="Segnaposto contenuto 5">
            <a:extLst>
              <a:ext uri="{FF2B5EF4-FFF2-40B4-BE49-F238E27FC236}">
                <a16:creationId xmlns:a16="http://schemas.microsoft.com/office/drawing/2014/main" id="{9FB55D2E-CC1E-8DEE-DFF1-E009F7AAA522}"/>
              </a:ext>
            </a:extLst>
          </p:cNvPr>
          <p:cNvSpPr>
            <a:spLocks noGrp="1"/>
          </p:cNvSpPr>
          <p:nvPr>
            <p:ph sz="half" idx="1"/>
          </p:nvPr>
        </p:nvSpPr>
        <p:spPr>
          <a:xfrm>
            <a:off x="522051" y="1764299"/>
            <a:ext cx="3618323" cy="4680628"/>
          </a:xfrm>
        </p:spPr>
        <p:txBody>
          <a:bodyPr>
            <a:normAutofit fontScale="85000" lnSpcReduction="20000"/>
          </a:bodyPr>
          <a:lstStyle/>
          <a:p>
            <a:endParaRPr lang="it-IT"/>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sz="half" idx="2"/>
          </p:nvPr>
        </p:nvSpPr>
        <p:spPr>
          <a:xfrm>
            <a:off x="4068366" y="1044327"/>
            <a:ext cx="6264696" cy="6048671"/>
          </a:xfrm>
        </p:spPr>
        <p:txBody>
          <a:bodyPr>
            <a:normAutofit fontScale="85000" lnSpcReduction="20000"/>
          </a:bodyPr>
          <a:lstStyle/>
          <a:p>
            <a:pPr algn="just">
              <a:lnSpc>
                <a:spcPct val="115000"/>
              </a:lnSpc>
              <a:spcAft>
                <a:spcPts val="800"/>
              </a:spcAft>
            </a:pPr>
            <a:r>
              <a:rPr lang="en-GB" sz="2400" i="1" dirty="0">
                <a:effectLst/>
                <a:latin typeface="Aptos" panose="020B0004020202020204" pitchFamily="34" charset="0"/>
                <a:ea typeface="Aptos" panose="020B0004020202020204" pitchFamily="34" charset="0"/>
                <a:cs typeface="Aptos" panose="020B0004020202020204" pitchFamily="34" charset="0"/>
              </a:rPr>
              <a:t>Is this correct? </a:t>
            </a:r>
            <a:endParaRPr lang="it-IT" sz="2400" dirty="0">
              <a:effectLst/>
              <a:latin typeface="Aptos" panose="020B0004020202020204" pitchFamily="34" charset="0"/>
              <a:ea typeface="Aptos" panose="020B0004020202020204" pitchFamily="34" charset="0"/>
              <a:cs typeface="Aptos" panose="020B0004020202020204" pitchFamily="34" charset="0"/>
            </a:endParaRPr>
          </a:p>
          <a:p>
            <a:pPr algn="just">
              <a:lnSpc>
                <a:spcPct val="115000"/>
              </a:lnSpc>
              <a:spcAft>
                <a:spcPts val="800"/>
              </a:spcAft>
            </a:pPr>
            <a:r>
              <a:rPr lang="en-GB" sz="2400" i="1" dirty="0">
                <a:effectLst/>
                <a:latin typeface="Aptos" panose="020B0004020202020204" pitchFamily="34" charset="0"/>
                <a:ea typeface="Aptos" panose="020B0004020202020204" pitchFamily="34" charset="0"/>
                <a:cs typeface="Aptos" panose="020B0004020202020204" pitchFamily="34" charset="0"/>
              </a:rPr>
              <a:t>Certainly not: it was deceiving instead, because that higher line contains an information which looks full and complete, and does not ring any bell. There is no reason why a player should look further down, actually the opposite. And more important, there is no such obligation.</a:t>
            </a:r>
            <a:endParaRPr lang="it-IT" sz="2400" dirty="0">
              <a:effectLst/>
              <a:latin typeface="Aptos" panose="020B0004020202020204" pitchFamily="34" charset="0"/>
              <a:ea typeface="Aptos" panose="020B0004020202020204" pitchFamily="34" charset="0"/>
              <a:cs typeface="Aptos" panose="020B0004020202020204" pitchFamily="34" charset="0"/>
            </a:endParaRPr>
          </a:p>
          <a:p>
            <a:pPr algn="just">
              <a:lnSpc>
                <a:spcPct val="115000"/>
              </a:lnSpc>
              <a:spcAft>
                <a:spcPts val="800"/>
              </a:spcAft>
            </a:pPr>
            <a:r>
              <a:rPr lang="en-GB" sz="2400" i="1" dirty="0">
                <a:effectLst/>
                <a:latin typeface="Aptos" panose="020B0004020202020204" pitchFamily="34" charset="0"/>
                <a:ea typeface="Aptos" panose="020B0004020202020204" pitchFamily="34" charset="0"/>
                <a:cs typeface="Aptos" panose="020B0004020202020204" pitchFamily="34" charset="0"/>
              </a:rPr>
              <a:t>How should it have been written? </a:t>
            </a:r>
            <a:endParaRPr lang="it-IT" sz="2400" dirty="0">
              <a:effectLst/>
              <a:latin typeface="Aptos" panose="020B0004020202020204" pitchFamily="34" charset="0"/>
              <a:ea typeface="Aptos" panose="020B0004020202020204" pitchFamily="34" charset="0"/>
              <a:cs typeface="Aptos" panose="020B0004020202020204" pitchFamily="34" charset="0"/>
            </a:endParaRPr>
          </a:p>
          <a:p>
            <a:pPr algn="just">
              <a:lnSpc>
                <a:spcPct val="115000"/>
              </a:lnSpc>
              <a:spcAft>
                <a:spcPts val="800"/>
              </a:spcAft>
            </a:pPr>
            <a:r>
              <a:rPr lang="en-GB" sz="2400" i="1" dirty="0">
                <a:effectLst/>
                <a:latin typeface="Aptos" panose="020B0004020202020204" pitchFamily="34" charset="0"/>
                <a:ea typeface="Aptos" panose="020B0004020202020204" pitchFamily="34" charset="0"/>
                <a:cs typeface="Aptos" panose="020B0004020202020204" pitchFamily="34" charset="0"/>
              </a:rPr>
              <a:t>That line does explain the difference when it comes to vulnerability: non-vulnerable the opener may have five cards in his major suit and the point range is indicated in 3-10, while when vulnerable the suit must be of six cards or longer, and the point count is 5-10. In the same way, it should also have explained the difference between a first and second hand opening and third in hand opening, and even better, what they would do fourth in hand as well (since that was not mentioned anywhere)</a:t>
            </a:r>
            <a:endParaRPr lang="it-IT" sz="24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10</a:t>
            </a:fld>
            <a:endParaRPr lang="fr-FR" dirty="0"/>
          </a:p>
        </p:txBody>
      </p:sp>
      <p:pic>
        <p:nvPicPr>
          <p:cNvPr id="4" name="image3.png">
            <a:extLst>
              <a:ext uri="{FF2B5EF4-FFF2-40B4-BE49-F238E27FC236}">
                <a16:creationId xmlns:a16="http://schemas.microsoft.com/office/drawing/2014/main" id="{649ADE87-347F-2F61-B59B-4316463B7F2B}"/>
              </a:ext>
            </a:extLst>
          </p:cNvPr>
          <p:cNvPicPr/>
          <p:nvPr/>
        </p:nvPicPr>
        <p:blipFill>
          <a:blip r:embed="rId3"/>
          <a:srcRect/>
          <a:stretch>
            <a:fillRect/>
          </a:stretch>
        </p:blipFill>
        <p:spPr>
          <a:xfrm>
            <a:off x="107926" y="1764299"/>
            <a:ext cx="4320480" cy="4104563"/>
          </a:xfrm>
          <a:prstGeom prst="rect">
            <a:avLst/>
          </a:prstGeom>
          <a:ln/>
        </p:spPr>
      </p:pic>
    </p:spTree>
    <p:extLst>
      <p:ext uri="{BB962C8B-B14F-4D97-AF65-F5344CB8AC3E}">
        <p14:creationId xmlns:p14="http://schemas.microsoft.com/office/powerpoint/2010/main" val="1317921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11</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5868566" y="2268463"/>
            <a:ext cx="4392488" cy="4536306"/>
          </a:xfrm>
          <a:prstGeom prst="rect">
            <a:avLst/>
          </a:prstGeom>
        </p:spPr>
        <p:txBody>
          <a:bodyPr wrap="square">
            <a:spAutoFit/>
          </a:bodyPr>
          <a:lstStyle/>
          <a:p>
            <a:pPr algn="just">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North, upon request, explained her double as 13/15 BAL or any 17+, which is marked on NS’ CC as their defence against multi (I cannot offer you the original because they had it online, but I personally saw it, and so had done the TDs before me) . East redoubled, alerting, and North inquired, being told, in writing, “pick your best major” (the two parties agreed on that, though the original paper got lost). At that point she looked a bit puzzled, looked again at the CC, and after a while flipped it over. Here is what she saw on the other side:</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6" name="Rectangle 5"/>
          <p:cNvSpPr/>
          <p:nvPr/>
        </p:nvSpPr>
        <p:spPr>
          <a:xfrm>
            <a:off x="25573" y="724957"/>
            <a:ext cx="10415415" cy="923330"/>
          </a:xfrm>
          <a:prstGeom prst="rect">
            <a:avLst/>
          </a:prstGeom>
        </p:spPr>
        <p:txBody>
          <a:bodyPr wrap="none">
            <a:spAutoFit/>
          </a:bodyPr>
          <a:lstStyle/>
          <a:p>
            <a:r>
              <a:rPr lang="en-AU" sz="5400" b="1" dirty="0">
                <a:solidFill>
                  <a:srgbClr val="2AA82A"/>
                </a:solidFill>
              </a:rPr>
              <a:t>Example 1 – In the heat of the night</a:t>
            </a:r>
            <a:endParaRPr lang="en-GB" sz="5400" dirty="0"/>
          </a:p>
        </p:txBody>
      </p:sp>
      <p:pic>
        <p:nvPicPr>
          <p:cNvPr id="1026" name="Picture 2">
            <a:extLst>
              <a:ext uri="{FF2B5EF4-FFF2-40B4-BE49-F238E27FC236}">
                <a16:creationId xmlns:a16="http://schemas.microsoft.com/office/drawing/2014/main" id="{39675634-7473-4486-94F2-2679C1F1E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26" y="2323903"/>
            <a:ext cx="5659033"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387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1EB4A644-6857-2E80-59C1-12BAEE8993EB}"/>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5" name="Segnaposto contenuto 4">
            <a:extLst>
              <a:ext uri="{FF2B5EF4-FFF2-40B4-BE49-F238E27FC236}">
                <a16:creationId xmlns:a16="http://schemas.microsoft.com/office/drawing/2014/main" id="{06257612-37B4-1A2C-61FD-D9D4152C924D}"/>
              </a:ext>
            </a:extLst>
          </p:cNvPr>
          <p:cNvSpPr>
            <a:spLocks noGrp="1"/>
          </p:cNvSpPr>
          <p:nvPr>
            <p:ph idx="1"/>
          </p:nvPr>
        </p:nvSpPr>
        <p:spPr/>
        <p:txBody>
          <a:bodyPr/>
          <a:lstStyle/>
          <a:p>
            <a:endParaRPr lang="it-IT"/>
          </a:p>
        </p:txBody>
      </p:sp>
      <p:sp>
        <p:nvSpPr>
          <p:cNvPr id="2" name="Segnaposto piè di pagina 1">
            <a:extLst>
              <a:ext uri="{FF2B5EF4-FFF2-40B4-BE49-F238E27FC236}">
                <a16:creationId xmlns:a16="http://schemas.microsoft.com/office/drawing/2014/main" id="{8B34C6D8-A6EF-310E-928F-E5BC5026EDCE}"/>
              </a:ext>
            </a:extLst>
          </p:cNvPr>
          <p:cNvSpPr>
            <a:spLocks noGrp="1"/>
          </p:cNvSpPr>
          <p:nvPr>
            <p:ph type="ftr" sz="quarter" idx="11"/>
          </p:nvPr>
        </p:nvSpPr>
        <p:spPr/>
        <p:txBody>
          <a:bodyPr/>
          <a:lstStyle/>
          <a:p>
            <a:r>
              <a:rPr lang="fr-FR"/>
              <a:t>February 2012  - Budapest</a:t>
            </a:r>
          </a:p>
        </p:txBody>
      </p:sp>
      <p:sp>
        <p:nvSpPr>
          <p:cNvPr id="3" name="Segnaposto numero diapositiva 2">
            <a:extLst>
              <a:ext uri="{FF2B5EF4-FFF2-40B4-BE49-F238E27FC236}">
                <a16:creationId xmlns:a16="http://schemas.microsoft.com/office/drawing/2014/main" id="{68DFE92D-A77D-8FA2-570C-FC6F5BA84BCE}"/>
              </a:ext>
            </a:extLst>
          </p:cNvPr>
          <p:cNvSpPr>
            <a:spLocks noGrp="1"/>
          </p:cNvSpPr>
          <p:nvPr>
            <p:ph type="sldNum" sz="quarter" idx="12"/>
          </p:nvPr>
        </p:nvSpPr>
        <p:spPr/>
        <p:txBody>
          <a:bodyPr/>
          <a:lstStyle/>
          <a:p>
            <a:fld id="{911C17F8-1C34-464A-88FF-AB39F9B875E0}" type="slidenum">
              <a:rPr lang="fr-FR" smtClean="0"/>
              <a:pPr/>
              <a:t>12</a:t>
            </a:fld>
            <a:endParaRPr lang="fr-FR"/>
          </a:p>
        </p:txBody>
      </p:sp>
      <p:pic>
        <p:nvPicPr>
          <p:cNvPr id="7" name="image2.png">
            <a:extLst>
              <a:ext uri="{FF2B5EF4-FFF2-40B4-BE49-F238E27FC236}">
                <a16:creationId xmlns:a16="http://schemas.microsoft.com/office/drawing/2014/main" id="{496F4715-1111-BEA8-CE48-FCC35F7C606C}"/>
              </a:ext>
            </a:extLst>
          </p:cNvPr>
          <p:cNvPicPr/>
          <p:nvPr/>
        </p:nvPicPr>
        <p:blipFill>
          <a:blip r:embed="rId2"/>
          <a:srcRect/>
          <a:stretch>
            <a:fillRect/>
          </a:stretch>
        </p:blipFill>
        <p:spPr>
          <a:xfrm>
            <a:off x="828006" y="1908423"/>
            <a:ext cx="8424936" cy="1872208"/>
          </a:xfrm>
          <a:prstGeom prst="rect">
            <a:avLst/>
          </a:prstGeom>
          <a:ln/>
        </p:spPr>
      </p:pic>
      <p:pic>
        <p:nvPicPr>
          <p:cNvPr id="8" name="image1.png">
            <a:extLst>
              <a:ext uri="{FF2B5EF4-FFF2-40B4-BE49-F238E27FC236}">
                <a16:creationId xmlns:a16="http://schemas.microsoft.com/office/drawing/2014/main" id="{0843ED73-486A-D5EB-9631-24DA7D86C179}"/>
              </a:ext>
            </a:extLst>
          </p:cNvPr>
          <p:cNvPicPr/>
          <p:nvPr/>
        </p:nvPicPr>
        <p:blipFill>
          <a:blip r:embed="rId3"/>
          <a:srcRect/>
          <a:stretch>
            <a:fillRect/>
          </a:stretch>
        </p:blipFill>
        <p:spPr>
          <a:xfrm>
            <a:off x="828006" y="3924755"/>
            <a:ext cx="8352928" cy="1512168"/>
          </a:xfrm>
          <a:prstGeom prst="rect">
            <a:avLst/>
          </a:prstGeom>
          <a:ln/>
        </p:spPr>
      </p:pic>
    </p:spTree>
    <p:extLst>
      <p:ext uri="{BB962C8B-B14F-4D97-AF65-F5344CB8AC3E}">
        <p14:creationId xmlns:p14="http://schemas.microsoft.com/office/powerpoint/2010/main" val="3307082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a:bodyPr>
          <a:lstStyle/>
          <a:p>
            <a:pPr>
              <a:lnSpc>
                <a:spcPct val="115000"/>
              </a:lnSpc>
              <a:spcAft>
                <a:spcPts val="800"/>
              </a:spcAft>
            </a:pPr>
            <a:r>
              <a:rPr lang="en-GB" sz="2400" dirty="0">
                <a:effectLst/>
                <a:latin typeface="Aptos" panose="020B0004020202020204" pitchFamily="34" charset="0"/>
                <a:ea typeface="Aptos" panose="020B0004020202020204" pitchFamily="34" charset="0"/>
                <a:cs typeface="Aptos" panose="020B0004020202020204" pitchFamily="34" charset="0"/>
              </a:rPr>
              <a:t>Once again, the correct information was somewhat hidden:  at the far right end, and in a column titled “passed hand bidding”, which belongs to bids like the </a:t>
            </a:r>
            <a:r>
              <a:rPr lang="en-GB" sz="2400" dirty="0">
                <a:latin typeface="Aptos" panose="020B0004020202020204" pitchFamily="34" charset="0"/>
                <a:ea typeface="Aptos" panose="020B0004020202020204" pitchFamily="34" charset="0"/>
                <a:cs typeface="Aptos" panose="020B0004020202020204" pitchFamily="34" charset="0"/>
              </a:rPr>
              <a:t>D</a:t>
            </a:r>
            <a:r>
              <a:rPr lang="en-GB" sz="2400" dirty="0">
                <a:effectLst/>
                <a:latin typeface="Aptos" panose="020B0004020202020204" pitchFamily="34" charset="0"/>
                <a:ea typeface="Aptos" panose="020B0004020202020204" pitchFamily="34" charset="0"/>
                <a:cs typeface="Aptos" panose="020B0004020202020204" pitchFamily="34" charset="0"/>
              </a:rPr>
              <a:t>rury.  However here there was a possible clue: on the left is written “1</a:t>
            </a:r>
            <a:r>
              <a:rPr lang="en-GB" sz="2400" baseline="30000" dirty="0">
                <a:effectLst/>
                <a:latin typeface="Aptos" panose="020B0004020202020204" pitchFamily="34" charset="0"/>
                <a:ea typeface="Aptos" panose="020B0004020202020204" pitchFamily="34" charset="0"/>
                <a:cs typeface="Aptos" panose="020B0004020202020204" pitchFamily="34" charset="0"/>
              </a:rPr>
              <a:t>st</a:t>
            </a:r>
            <a:r>
              <a:rPr lang="en-GB" sz="2400" dirty="0">
                <a:effectLst/>
                <a:latin typeface="Aptos" panose="020B0004020202020204" pitchFamily="34" charset="0"/>
                <a:ea typeface="Aptos" panose="020B0004020202020204" pitchFamily="34" charset="0"/>
                <a:cs typeface="Aptos" panose="020B0004020202020204" pitchFamily="34" charset="0"/>
              </a:rPr>
              <a:t>/2</a:t>
            </a:r>
            <a:r>
              <a:rPr lang="en-GB" sz="2400" baseline="30000" dirty="0">
                <a:effectLst/>
                <a:latin typeface="Aptos" panose="020B0004020202020204" pitchFamily="34" charset="0"/>
                <a:ea typeface="Aptos" panose="020B0004020202020204" pitchFamily="34" charset="0"/>
                <a:cs typeface="Aptos" panose="020B0004020202020204" pitchFamily="34" charset="0"/>
              </a:rPr>
              <a:t>nd</a:t>
            </a:r>
            <a:r>
              <a:rPr lang="en-GB" sz="2400" dirty="0">
                <a:effectLst/>
                <a:latin typeface="Aptos" panose="020B0004020202020204" pitchFamily="34" charset="0"/>
                <a:ea typeface="Aptos" panose="020B0004020202020204" pitchFamily="34" charset="0"/>
                <a:cs typeface="Aptos" panose="020B0004020202020204" pitchFamily="34" charset="0"/>
              </a:rPr>
              <a:t>” before offering the explanation. </a:t>
            </a:r>
            <a:endParaRPr lang="it-IT" sz="24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Bef>
                <a:spcPts val="800"/>
              </a:spcBef>
              <a:spcAft>
                <a:spcPts val="400"/>
              </a:spcAft>
            </a:pPr>
            <a:r>
              <a:rPr lang="en-GB" sz="2400" b="1" dirty="0">
                <a:solidFill>
                  <a:srgbClr val="0F4761"/>
                </a:solidFill>
                <a:effectLst/>
                <a:latin typeface="Play"/>
                <a:ea typeface="Play"/>
                <a:cs typeface="Play"/>
              </a:rPr>
              <a:t>However, North did not find it, and her gestures clearly show that she had not realised the discrepancy.</a:t>
            </a:r>
            <a:endParaRPr lang="it-IT" sz="2400" b="1" dirty="0">
              <a:solidFill>
                <a:srgbClr val="0F4761"/>
              </a:solidFill>
              <a:effectLst/>
              <a:latin typeface="Play"/>
              <a:ea typeface="Play"/>
              <a:cs typeface="Play"/>
            </a:endParaRPr>
          </a:p>
          <a:p>
            <a:pPr>
              <a:lnSpc>
                <a:spcPct val="115000"/>
              </a:lnSpc>
              <a:spcAft>
                <a:spcPts val="800"/>
              </a:spcAft>
            </a:pPr>
            <a:r>
              <a:rPr lang="en-GB" sz="2400" dirty="0">
                <a:effectLst/>
                <a:latin typeface="Aptos" panose="020B0004020202020204" pitchFamily="34" charset="0"/>
                <a:ea typeface="Aptos" panose="020B0004020202020204" pitchFamily="34" charset="0"/>
                <a:cs typeface="Aptos" panose="020B0004020202020204" pitchFamily="34" charset="0"/>
              </a:rPr>
              <a:t>The auction went on with South’s pass, West 2</a:t>
            </a:r>
            <a:r>
              <a:rPr lang="en-AU" sz="2400" dirty="0">
                <a:sym typeface="Symbol"/>
              </a:rPr>
              <a:t></a:t>
            </a:r>
            <a:r>
              <a:rPr lang="en-GB" sz="2400" dirty="0">
                <a:effectLst/>
                <a:latin typeface="Aptos" panose="020B0004020202020204" pitchFamily="34" charset="0"/>
                <a:ea typeface="Aptos" panose="020B0004020202020204" pitchFamily="34" charset="0"/>
                <a:cs typeface="Aptos" panose="020B0004020202020204" pitchFamily="34" charset="0"/>
              </a:rPr>
              <a:t> , and after two passes South bid 3</a:t>
            </a:r>
            <a:r>
              <a:rPr lang="en-AU" sz="2400" dirty="0">
                <a:sym typeface="Symbol"/>
              </a:rPr>
              <a:t></a:t>
            </a:r>
            <a:r>
              <a:rPr lang="en-GB" sz="2400" dirty="0">
                <a:effectLst/>
                <a:latin typeface="Aptos" panose="020B0004020202020204" pitchFamily="34" charset="0"/>
                <a:ea typeface="Aptos" panose="020B0004020202020204" pitchFamily="34" charset="0"/>
                <a:cs typeface="Aptos" panose="020B0004020202020204" pitchFamily="34" charset="0"/>
              </a:rPr>
              <a:t> and North concluded the bidding with 3NT, which went down one when East led the </a:t>
            </a:r>
            <a:r>
              <a:rPr lang="en-AU" sz="2400" dirty="0">
                <a:solidFill>
                  <a:srgbClr val="FF0000"/>
                </a:solidFill>
                <a:sym typeface="Symbol"/>
              </a:rPr>
              <a:t></a:t>
            </a:r>
            <a:r>
              <a:rPr lang="en-GB" sz="2400" dirty="0">
                <a:effectLst/>
                <a:latin typeface="Aptos" panose="020B0004020202020204" pitchFamily="34" charset="0"/>
                <a:ea typeface="Aptos" panose="020B0004020202020204" pitchFamily="34" charset="0"/>
                <a:cs typeface="Aptos" panose="020B0004020202020204" pitchFamily="34" charset="0"/>
              </a:rPr>
              <a:t>A, then switched to </a:t>
            </a:r>
            <a:r>
              <a:rPr lang="en-AU" sz="2400" dirty="0">
                <a:sym typeface="Symbol"/>
              </a:rPr>
              <a:t> </a:t>
            </a:r>
            <a:r>
              <a:rPr lang="en-GB" sz="2400" dirty="0">
                <a:effectLst/>
                <a:latin typeface="Aptos" panose="020B0004020202020204" pitchFamily="34" charset="0"/>
                <a:ea typeface="Aptos" panose="020B0004020202020204" pitchFamily="34" charset="0"/>
                <a:cs typeface="Aptos" panose="020B0004020202020204" pitchFamily="34" charset="0"/>
              </a:rPr>
              <a:t>K and the defenders cashed out their five winners.</a:t>
            </a:r>
            <a:endParaRPr lang="it-IT" sz="24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13</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15466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14</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5868566" y="2268463"/>
            <a:ext cx="4392488" cy="2500877"/>
          </a:xfrm>
          <a:prstGeom prst="rect">
            <a:avLst/>
          </a:prstGeom>
        </p:spPr>
        <p:txBody>
          <a:bodyPr wrap="square">
            <a:spAutoFit/>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Here is the entire auction:</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East	South	West	North</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Pass	Pass	2</a:t>
            </a:r>
            <a:r>
              <a:rPr lang="en-AU" sz="1800" dirty="0">
                <a:solidFill>
                  <a:srgbClr val="FF0000"/>
                </a:solidFill>
                <a:sym typeface="Symbol"/>
              </a:rPr>
              <a:t> </a:t>
            </a:r>
            <a:r>
              <a:rPr lang="en-GB" sz="1800" dirty="0">
                <a:effectLst/>
                <a:latin typeface="Aptos" panose="020B0004020202020204" pitchFamily="34" charset="0"/>
                <a:ea typeface="Aptos" panose="020B0004020202020204" pitchFamily="34" charset="0"/>
                <a:cs typeface="Aptos" panose="020B0004020202020204" pitchFamily="34" charset="0"/>
              </a:rPr>
              <a:t>	DBL</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RDBL	Pass	2</a:t>
            </a:r>
            <a:r>
              <a:rPr lang="en-AU" sz="1800" dirty="0">
                <a:sym typeface="Symbol"/>
              </a:rPr>
              <a:t> </a:t>
            </a:r>
            <a:r>
              <a:rPr lang="en-GB" sz="1800" dirty="0">
                <a:effectLst/>
                <a:latin typeface="Aptos" panose="020B0004020202020204" pitchFamily="34" charset="0"/>
                <a:ea typeface="Aptos" panose="020B0004020202020204" pitchFamily="34" charset="0"/>
                <a:cs typeface="Aptos" panose="020B0004020202020204" pitchFamily="34" charset="0"/>
              </a:rPr>
              <a:t>	Pass</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Pass	3</a:t>
            </a:r>
            <a:r>
              <a:rPr lang="en-AU" sz="1800" dirty="0">
                <a:sym typeface="Symbol"/>
              </a:rPr>
              <a:t> </a:t>
            </a:r>
            <a:r>
              <a:rPr lang="en-GB" sz="1800" dirty="0">
                <a:effectLst/>
                <a:latin typeface="Aptos" panose="020B0004020202020204" pitchFamily="34" charset="0"/>
                <a:ea typeface="Aptos" panose="020B0004020202020204" pitchFamily="34" charset="0"/>
                <a:cs typeface="Aptos" panose="020B0004020202020204" pitchFamily="34" charset="0"/>
              </a:rPr>
              <a:t>	Pass	3NT</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All pass</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6" name="Rectangle 5"/>
          <p:cNvSpPr/>
          <p:nvPr/>
        </p:nvSpPr>
        <p:spPr>
          <a:xfrm>
            <a:off x="25573" y="724957"/>
            <a:ext cx="10415415" cy="923330"/>
          </a:xfrm>
          <a:prstGeom prst="rect">
            <a:avLst/>
          </a:prstGeom>
        </p:spPr>
        <p:txBody>
          <a:bodyPr wrap="none">
            <a:spAutoFit/>
          </a:bodyPr>
          <a:lstStyle/>
          <a:p>
            <a:r>
              <a:rPr lang="en-AU" sz="5400" b="1" dirty="0">
                <a:solidFill>
                  <a:srgbClr val="2AA82A"/>
                </a:solidFill>
              </a:rPr>
              <a:t>Example 1 – In the heat of the night</a:t>
            </a:r>
            <a:endParaRPr lang="en-GB" sz="5400" dirty="0"/>
          </a:p>
        </p:txBody>
      </p:sp>
      <p:pic>
        <p:nvPicPr>
          <p:cNvPr id="1026" name="Picture 2">
            <a:extLst>
              <a:ext uri="{FF2B5EF4-FFF2-40B4-BE49-F238E27FC236}">
                <a16:creationId xmlns:a16="http://schemas.microsoft.com/office/drawing/2014/main" id="{39675634-7473-4486-94F2-2679C1F1E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26" y="2323903"/>
            <a:ext cx="5659033"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807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After a while, when the new board had been placed on the table and the screen had been closed, the full hand popped up on the tablet’s screen, and North clearly showed that she had finally realised that something had gone wrong with the information, and asked her </a:t>
            </a:r>
            <a:r>
              <a:rPr lang="en-GB" sz="1800" dirty="0" err="1">
                <a:effectLst/>
                <a:latin typeface="Aptos" panose="020B0004020202020204" pitchFamily="34" charset="0"/>
                <a:ea typeface="Aptos" panose="020B0004020202020204" pitchFamily="34" charset="0"/>
                <a:cs typeface="Aptos" panose="020B0004020202020204" pitchFamily="34" charset="0"/>
              </a:rPr>
              <a:t>screenmate</a:t>
            </a:r>
            <a:r>
              <a:rPr lang="en-GB" sz="1800" dirty="0">
                <a:effectLst/>
                <a:latin typeface="Aptos" panose="020B0004020202020204" pitchFamily="34" charset="0"/>
                <a:ea typeface="Aptos" panose="020B0004020202020204" pitchFamily="34" charset="0"/>
                <a:cs typeface="Aptos" panose="020B0004020202020204" pitchFamily="34" charset="0"/>
              </a:rPr>
              <a:t> for clarification. Only then East pointed at the correct parts of the CC. North did not take any action.</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So what Sweden claimed, at 20.05, in the very hot and extremely humid </a:t>
            </a:r>
            <a:r>
              <a:rPr lang="en-GB" sz="1800" dirty="0" err="1">
                <a:effectLst/>
                <a:latin typeface="Aptos" panose="020B0004020202020204" pitchFamily="34" charset="0"/>
                <a:ea typeface="Aptos" panose="020B0004020202020204" pitchFamily="34" charset="0"/>
                <a:cs typeface="Aptos" panose="020B0004020202020204" pitchFamily="34" charset="0"/>
              </a:rPr>
              <a:t>Salso’s</a:t>
            </a:r>
            <a:r>
              <a:rPr lang="en-GB" sz="1800" dirty="0">
                <a:effectLst/>
                <a:latin typeface="Aptos" panose="020B0004020202020204" pitchFamily="34" charset="0"/>
                <a:ea typeface="Aptos" panose="020B0004020202020204" pitchFamily="34" charset="0"/>
                <a:cs typeface="Aptos" panose="020B0004020202020204" pitchFamily="34" charset="0"/>
              </a:rPr>
              <a:t> evening? That North had been deceived by the opponents’ CC: had she known the real meaning of 2</a:t>
            </a:r>
            <a:r>
              <a:rPr lang="en-AU" sz="1800"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she would not have doubled (she was not asked, at that stage, what their method against the real 2</a:t>
            </a:r>
            <a:r>
              <a:rPr lang="en-AU" sz="1800"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was, if any). If she hadn’t, they would not ended up in an hopeless contract. Since at the other table the final contract had been 2</a:t>
            </a:r>
            <a:r>
              <a:rPr lang="en-AU" sz="1800" dirty="0">
                <a:solidFill>
                  <a:srgbClr val="FF0000"/>
                </a:solidFill>
                <a:sym typeface="Symbol"/>
              </a:rPr>
              <a:t> </a:t>
            </a:r>
            <a:r>
              <a:rPr lang="en-GB" sz="1800" dirty="0">
                <a:effectLst/>
                <a:latin typeface="Aptos" panose="020B0004020202020204" pitchFamily="34" charset="0"/>
                <a:ea typeface="Aptos" panose="020B0004020202020204" pitchFamily="34" charset="0"/>
                <a:cs typeface="Aptos" panose="020B0004020202020204" pitchFamily="34" charset="0"/>
              </a:rPr>
              <a:t>-1 by EW, Poland +50, the board had had a cost of four IMP to Sweden, but any plus score at the other table would have been enough to swap the final result.</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15</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216830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 TDs then grouped together, and spent half an hour discussing a preliminary point which might well be decisive, and would not require any further investigation: did North do all her best to find out the real meaning of 2</a:t>
            </a:r>
            <a:r>
              <a:rPr lang="en-AU" sz="1800"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or not? In simple words: had she been lazy, negligent, or careless? Technically spoken, this kind of approach is related to a part of the regulation which calls for a player to protect themselves when it is clear that something does not correspond to what they see and/or read (e.g. some bid they expect to be alerted, it isn’t), and the required level of self-protection increases as the level of the competition raises up. </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So, was it a case of lack of self-protection or not? The TDs debated at length, and in the end they split equally: three on one side and three on the other, eventually deciding for a “yes” when they found out about the written explanation about the redouble. Yet, doubts still remained amongst them.</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16</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142648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fontScale="85000" lnSpcReduction="20000"/>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 ruling was delivered, and Sweden left, but about twenty minutes later – the right to ask for a review expires after thirty minutes – upon sitting down for dinner and finally enjoying some proper conditioning in our dinner room, I received a call: Sweden wanted the decision to be reviewed.</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I asked the permission to finish dinner first, granted, and at the end, escorted by the  Head TD Marc van </a:t>
            </a:r>
            <a:r>
              <a:rPr lang="en-GB" sz="1800" dirty="0" err="1">
                <a:effectLst/>
                <a:latin typeface="Aptos" panose="020B0004020202020204" pitchFamily="34" charset="0"/>
                <a:ea typeface="Aptos" panose="020B0004020202020204" pitchFamily="34" charset="0"/>
                <a:cs typeface="Aptos" panose="020B0004020202020204" pitchFamily="34" charset="0"/>
              </a:rPr>
              <a:t>Beijsterveldt</a:t>
            </a:r>
            <a:r>
              <a:rPr lang="en-GB" sz="1800" dirty="0">
                <a:effectLst/>
                <a:latin typeface="Aptos" panose="020B0004020202020204" pitchFamily="34" charset="0"/>
                <a:ea typeface="Aptos" panose="020B0004020202020204" pitchFamily="34" charset="0"/>
                <a:cs typeface="Aptos" panose="020B0004020202020204" pitchFamily="34" charset="0"/>
              </a:rPr>
              <a:t> and Chief TD Rahmi Ilic I started the journey toward Sweden’s hotel, where we arrived covered in sweat despite the short distance.</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There Marc presented the case, starting with facts as he knew them (as stated before, he had not seen the video, yet his facts were proven to be pretty accurate), then going through the decision’s motives. In doing so, he clearly stated repeatedly that in his opinion North had done all she could to learn about the opponents’ method (but I already knew Marc had been on the side contrary, or at least sceptical, to the final ruling). Then,  North was interviewed: she was asked why she had not understood the meaning of 2</a:t>
            </a:r>
            <a:r>
              <a:rPr lang="en-AU" sz="1800"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(“I only read the front page and since that line contained a full and not contradictory information I did not investigate any further”), then why she had not realized there was the need for some further inquiry when the explanation of the redouble came to her. To that question, she replied that she had done it (as proven by the video) but when she had found only the part on the left she had thought that the contradiction had come from a language problem. Furthermore, with the two calls already passed through the screen she thought it was too late to change her double.</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Then Sweden’s captain and coach were heard, and they both stated that in their opinion North had not had a real chance to suspect that the information available to her was deceiving.</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17</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41507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fontScale="85000" lnSpcReduction="10000"/>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It was then time to analyse the facts and the points of laws and regulations. I already quoted the </a:t>
            </a:r>
            <a:r>
              <a:rPr lang="en-GB" sz="1800" b="1" dirty="0">
                <a:effectLst/>
                <a:latin typeface="Aptos" panose="020B0004020202020204" pitchFamily="34" charset="0"/>
                <a:ea typeface="Aptos" panose="020B0004020202020204" pitchFamily="34" charset="0"/>
                <a:cs typeface="Aptos" panose="020B0004020202020204" pitchFamily="34" charset="0"/>
              </a:rPr>
              <a:t>“lack of self-protection”</a:t>
            </a:r>
            <a:r>
              <a:rPr lang="en-GB" sz="1800" dirty="0">
                <a:effectLst/>
                <a:latin typeface="Aptos" panose="020B0004020202020204" pitchFamily="34" charset="0"/>
                <a:ea typeface="Aptos" panose="020B0004020202020204" pitchFamily="34" charset="0"/>
                <a:cs typeface="Aptos" panose="020B0004020202020204" pitchFamily="34" charset="0"/>
              </a:rPr>
              <a:t> principle, as for the rest, </a:t>
            </a:r>
            <a:r>
              <a:rPr lang="en-GB" sz="1800" b="1" dirty="0">
                <a:effectLst/>
                <a:latin typeface="Aptos" panose="020B0004020202020204" pitchFamily="34" charset="0"/>
                <a:ea typeface="Aptos" panose="020B0004020202020204" pitchFamily="34" charset="0"/>
                <a:cs typeface="Aptos" panose="020B0004020202020204" pitchFamily="34" charset="0"/>
              </a:rPr>
              <a:t>Law 40 </a:t>
            </a:r>
            <a:r>
              <a:rPr lang="en-GB" sz="1800" dirty="0">
                <a:effectLst/>
                <a:latin typeface="Aptos" panose="020B0004020202020204" pitchFamily="34" charset="0"/>
                <a:ea typeface="Aptos" panose="020B0004020202020204" pitchFamily="34" charset="0"/>
                <a:cs typeface="Aptos" panose="020B0004020202020204" pitchFamily="34" charset="0"/>
              </a:rPr>
              <a:t>is the primary reference (</a:t>
            </a:r>
            <a:r>
              <a:rPr lang="en-GB" sz="1800" b="1" dirty="0">
                <a:effectLst/>
                <a:latin typeface="Aptos" panose="020B0004020202020204" pitchFamily="34" charset="0"/>
                <a:ea typeface="Aptos" panose="020B0004020202020204" pitchFamily="34" charset="0"/>
                <a:cs typeface="Aptos" panose="020B0004020202020204" pitchFamily="34" charset="0"/>
              </a:rPr>
              <a:t>“Partnerships agreement”</a:t>
            </a:r>
            <a:r>
              <a:rPr lang="en-GB" sz="1800" dirty="0">
                <a:effectLst/>
                <a:latin typeface="Aptos" panose="020B0004020202020204" pitchFamily="34" charset="0"/>
                <a:ea typeface="Aptos" panose="020B0004020202020204" pitchFamily="34" charset="0"/>
                <a:cs typeface="Aptos" panose="020B0004020202020204" pitchFamily="34" charset="0"/>
              </a:rPr>
              <a:t>), then the System Policy and the Alerting Policy, not to forget about the guide to the compilation of the CC.</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Law 40 calls for full and clear disclosure of ones’ agreements, and the two quoted policies plus the instructions about filling a CC put altogether a heavy burden on the players’ shoulder, calling for them to be extremely clear in writing documents and giving out information, and for a proactive role when suspecting that a misunderstanding might have occurred.</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b="1" dirty="0">
                <a:effectLst/>
                <a:latin typeface="Aptos" panose="020B0004020202020204" pitchFamily="34" charset="0"/>
                <a:ea typeface="Aptos" panose="020B0004020202020204" pitchFamily="34" charset="0"/>
                <a:cs typeface="Aptos" panose="020B0004020202020204" pitchFamily="34" charset="0"/>
              </a:rPr>
              <a:t>Had, then, been possible for North to realise that something was wrong before doubling 2</a:t>
            </a:r>
            <a:r>
              <a:rPr lang="en-AU" sz="1800" b="1" dirty="0">
                <a:solidFill>
                  <a:srgbClr val="FF0000"/>
                </a:solidFill>
                <a:sym typeface="Symbol"/>
              </a:rPr>
              <a:t></a:t>
            </a:r>
            <a:r>
              <a:rPr lang="en-GB" sz="1800" b="1" dirty="0">
                <a:effectLst/>
                <a:latin typeface="Aptos" panose="020B0004020202020204" pitchFamily="34" charset="0"/>
                <a:ea typeface="Aptos" panose="020B0004020202020204" pitchFamily="34" charset="0"/>
                <a:cs typeface="Aptos" panose="020B0004020202020204" pitchFamily="34" charset="0"/>
              </a:rPr>
              <a:t>? </a:t>
            </a:r>
            <a:r>
              <a:rPr lang="en-GB" sz="1800" dirty="0">
                <a:effectLst/>
                <a:latin typeface="Aptos" panose="020B0004020202020204" pitchFamily="34" charset="0"/>
                <a:ea typeface="Aptos" panose="020B0004020202020204" pitchFamily="34" charset="0"/>
                <a:cs typeface="Aptos" panose="020B0004020202020204" pitchFamily="34" charset="0"/>
              </a:rPr>
              <a:t>May be yes, reading below, but it was certainly not her fault not doing it, since the information she read was complete and exhaustive, and nothing in that line rung any bell.</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b="1" dirty="0">
                <a:effectLst/>
                <a:latin typeface="Aptos" panose="020B0004020202020204" pitchFamily="34" charset="0"/>
                <a:ea typeface="Aptos" panose="020B0004020202020204" pitchFamily="34" charset="0"/>
                <a:cs typeface="Aptos" panose="020B0004020202020204" pitchFamily="34" charset="0"/>
              </a:rPr>
              <a:t>Had she any obligation to flip over the CC and look on the other side?</a:t>
            </a:r>
            <a:r>
              <a:rPr lang="en-GB" sz="1800" dirty="0">
                <a:effectLst/>
                <a:latin typeface="Aptos" panose="020B0004020202020204" pitchFamily="34" charset="0"/>
                <a:ea typeface="Aptos" panose="020B0004020202020204" pitchFamily="34" charset="0"/>
                <a:cs typeface="Aptos" panose="020B0004020202020204" pitchFamily="34" charset="0"/>
              </a:rPr>
              <a:t> No, there’s no such requirement in any part of Laws and/or regulations, and as already said, she had no reason to be suspicious.</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b="1" dirty="0">
                <a:effectLst/>
                <a:latin typeface="Aptos" panose="020B0004020202020204" pitchFamily="34" charset="0"/>
                <a:ea typeface="Aptos" panose="020B0004020202020204" pitchFamily="34" charset="0"/>
                <a:cs typeface="Aptos" panose="020B0004020202020204" pitchFamily="34" charset="0"/>
              </a:rPr>
              <a:t>Could East have done any better at that stage? </a:t>
            </a:r>
            <a:r>
              <a:rPr lang="en-GB" sz="1800" dirty="0">
                <a:effectLst/>
                <a:latin typeface="Aptos" panose="020B0004020202020204" pitchFamily="34" charset="0"/>
                <a:ea typeface="Aptos" panose="020B0004020202020204" pitchFamily="34" charset="0"/>
                <a:cs typeface="Aptos" panose="020B0004020202020204" pitchFamily="34" charset="0"/>
              </a:rPr>
              <a:t>Certainly yes. He might well have realised that her </a:t>
            </a:r>
            <a:r>
              <a:rPr lang="en-GB" sz="1800" dirty="0" err="1">
                <a:effectLst/>
                <a:latin typeface="Aptos" panose="020B0004020202020204" pitchFamily="34" charset="0"/>
                <a:ea typeface="Aptos" panose="020B0004020202020204" pitchFamily="34" charset="0"/>
                <a:cs typeface="Aptos" panose="020B0004020202020204" pitchFamily="34" charset="0"/>
              </a:rPr>
              <a:t>screenmate</a:t>
            </a:r>
            <a:r>
              <a:rPr lang="en-GB" sz="1800" dirty="0">
                <a:effectLst/>
                <a:latin typeface="Aptos" panose="020B0004020202020204" pitchFamily="34" charset="0"/>
                <a:ea typeface="Aptos" panose="020B0004020202020204" pitchFamily="34" charset="0"/>
                <a:cs typeface="Aptos" panose="020B0004020202020204" pitchFamily="34" charset="0"/>
              </a:rPr>
              <a:t> was looking at the wrong line, and he could, and probably should in light of the aforementioned obligation, volunteered a clarification (that was pointed out by Marc as well). So up to that point the requirements to apply the “lack of self-protection” principle were not met.</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18</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576477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Were they applicable later, after the redouble? This is a more arguable point, but it is easily solved looking at the video, which eventually confirmed North’s statement: it is evident that though she was puzzled reading it, eventually she found on the other side an explanation that matched her idea that there was some language problem. In any case, two more points here are decisive: a) whenever there’s a doubt, you should always go in favour of the non-offending side and b) with the auction already on the other side it was extremely unlikely for her to receive a correct information before her partner had bid, which means that there were almost no chance that she could have been allowed to withdraw her double. </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19</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520100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5400" b="1" dirty="0">
                <a:solidFill>
                  <a:srgbClr val="2AA82A"/>
                </a:solidFill>
              </a:rPr>
              <a:t>‘Reviewer’s job’</a:t>
            </a:r>
            <a:br>
              <a:rPr lang="en-GB" b="1" dirty="0">
                <a:solidFill>
                  <a:srgbClr val="2AA82A"/>
                </a:solidFill>
              </a:rPr>
            </a:br>
            <a:endParaRPr lang="en-GB" b="1" dirty="0">
              <a:solidFill>
                <a:srgbClr val="2AA82A"/>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GB" dirty="0"/>
              <a:t>After that process, the reviewer may simply upheld the TDs ruling, or decide otherwise, yet, in the latter case they have options:</a:t>
            </a:r>
          </a:p>
          <a:p>
            <a:pPr marL="0" indent="0">
              <a:buNone/>
            </a:pPr>
            <a:r>
              <a:rPr lang="en-GB" dirty="0"/>
              <a:t>- They can say that the Laws and/or Regulation applied were the wrong one(s), or that though correct, they were misapplied. They then instruct the TDs about what are the point(s) of Law(s) or Regulations to be used and how. If they do it, they can refer the ruling back to the TDs or even decide the final ruling by themselves.</a:t>
            </a:r>
          </a:p>
        </p:txBody>
      </p:sp>
      <p:sp>
        <p:nvSpPr>
          <p:cNvPr id="5" name="Slide Number Placeholder 4"/>
          <p:cNvSpPr>
            <a:spLocks noGrp="1"/>
          </p:cNvSpPr>
          <p:nvPr>
            <p:ph type="sldNum" sz="quarter" idx="12"/>
          </p:nvPr>
        </p:nvSpPr>
        <p:spPr/>
        <p:txBody>
          <a:bodyPr/>
          <a:lstStyle/>
          <a:p>
            <a:fld id="{911C17F8-1C34-464A-88FF-AB39F9B875E0}" type="slidenum">
              <a:rPr lang="fr-FR" smtClean="0"/>
              <a:pPr/>
              <a:t>2</a:t>
            </a:fld>
            <a:endParaRPr lang="fr-FR"/>
          </a:p>
        </p:txBody>
      </p:sp>
    </p:spTree>
    <p:extLst>
      <p:ext uri="{BB962C8B-B14F-4D97-AF65-F5344CB8AC3E}">
        <p14:creationId xmlns:p14="http://schemas.microsoft.com/office/powerpoint/2010/main" val="2827918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a:bodyPr>
          <a:lstStyle/>
          <a:p>
            <a:pPr marL="0" indent="0">
              <a:lnSpc>
                <a:spcPct val="115000"/>
              </a:lnSpc>
              <a:spcAft>
                <a:spcPts val="800"/>
              </a:spcAft>
              <a:buNone/>
            </a:pPr>
            <a:r>
              <a:rPr lang="en-GB" sz="4000" b="1" dirty="0">
                <a:effectLst/>
                <a:highlight>
                  <a:srgbClr val="FFFF00"/>
                </a:highlight>
                <a:latin typeface="Aptos" panose="020B0004020202020204" pitchFamily="34" charset="0"/>
                <a:ea typeface="Aptos" panose="020B0004020202020204" pitchFamily="34" charset="0"/>
                <a:cs typeface="Aptos" panose="020B0004020202020204" pitchFamily="34" charset="0"/>
              </a:rPr>
              <a:t>Let me stretch it once more: EW had filled the CC in a very bad and deceiving way, certainly contrary to the regulations, and that was entirely their fault, not the opponent’s.</a:t>
            </a:r>
            <a:endParaRPr lang="it-IT" sz="4000" b="1"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20</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648376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At the end, I ruled that the “lack of self-protection” criteria had not been met, and asked the TDs to rule of the basis of misinformation. But that was not so easy, and called for some more instructions and investigation. What I asked for was:</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15000"/>
              </a:lnSpc>
              <a:spcAft>
                <a:spcPts val="800"/>
              </a:spcAft>
              <a:buFont typeface="Symbol" panose="05050102010706020507" pitchFamily="18" charset="2"/>
              <a:buChar char="-"/>
            </a:pP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To check about what method NS were using against a </a:t>
            </a:r>
            <a:r>
              <a:rPr lang="en-GB" sz="1800" dirty="0">
                <a:effectLst/>
                <a:latin typeface="Aptos" panose="020B0004020202020204" pitchFamily="34" charset="0"/>
                <a:ea typeface="Aptos" panose="020B0004020202020204" pitchFamily="34" charset="0"/>
                <a:cs typeface="Aptos" panose="020B0004020202020204" pitchFamily="34" charset="0"/>
              </a:rPr>
              <a:t>2</a:t>
            </a:r>
            <a:r>
              <a:rPr lang="en-AU" sz="1800" b="1" dirty="0">
                <a:solidFill>
                  <a:srgbClr val="FF0000"/>
                </a:solidFill>
                <a:sym typeface="Symbol"/>
              </a:rPr>
              <a:t></a:t>
            </a: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 opening which shows both majors as described;</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15000"/>
              </a:lnSpc>
              <a:spcAft>
                <a:spcPts val="800"/>
              </a:spcAft>
              <a:buFont typeface="Symbol" panose="05050102010706020507" pitchFamily="18" charset="2"/>
              <a:buChar char="-"/>
            </a:pP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If available, to poll players about what would have happened without the infraction (the MI);</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15000"/>
              </a:lnSpc>
              <a:spcAft>
                <a:spcPts val="800"/>
              </a:spcAft>
              <a:buFont typeface="Symbol" panose="05050102010706020507" pitchFamily="18" charset="2"/>
              <a:buChar char="-"/>
            </a:pP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If not available, to ask the reason why North would have passed instead of doubling, and to poll players about what they would have done in the same situation and why;</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15000"/>
              </a:lnSpc>
              <a:spcAft>
                <a:spcPts val="800"/>
              </a:spcAft>
              <a:buFont typeface="Symbol" panose="05050102010706020507" pitchFamily="18" charset="2"/>
              <a:buChar char="-"/>
            </a:pP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To poll players about what they would have done, with the East’s cards, over </a:t>
            </a:r>
            <a:r>
              <a:rPr lang="en-GB" sz="1800" dirty="0">
                <a:effectLst/>
                <a:latin typeface="Aptos" panose="020B0004020202020204" pitchFamily="34" charset="0"/>
                <a:ea typeface="Aptos" panose="020B0004020202020204" pitchFamily="34" charset="0"/>
                <a:cs typeface="Aptos" panose="020B0004020202020204" pitchFamily="34" charset="0"/>
              </a:rPr>
              <a:t>2</a:t>
            </a:r>
            <a:r>
              <a:rPr lang="en-AU" sz="1800" b="1" dirty="0">
                <a:solidFill>
                  <a:srgbClr val="FF0000"/>
                </a:solidFill>
                <a:sym typeface="Symbol"/>
              </a:rPr>
              <a:t> </a:t>
            </a: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-Pass;</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15000"/>
              </a:lnSpc>
              <a:spcAft>
                <a:spcPts val="800"/>
              </a:spcAft>
              <a:buFont typeface="Symbol" panose="05050102010706020507" pitchFamily="18" charset="2"/>
              <a:buChar char="-"/>
            </a:pPr>
            <a:r>
              <a:rPr lang="en-GB"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To poll players about the subsequent auction in the different scenario(s) created by the previous answers.</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21</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5089485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fontScale="85000" lnSpcReduction="10000"/>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 TDs started asking NS about their method, finding out they had nothing written about it. Then asked the reason behind the alleged pass, and they learnt that a double would promise 15+ with the minors or any much stronger hand. That explanation is indeed consistent with many other pairs’ approach, with bridge logic (there are only two suits available so the situation is more dangerous), and with the subsequent action: south’s 3S is indeed consistent with a stronger partner than with a player who may merely hold 13 HCP.</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Anyhow, players (seven) were interviewed asking them what they would have done with North’s cards, specifying what  was the method used over 2</a:t>
            </a:r>
            <a:r>
              <a:rPr lang="en-AU" sz="1800" b="1"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multi, but they did not have an agreement over that 2</a:t>
            </a:r>
            <a:r>
              <a:rPr lang="en-AU" sz="1800" b="1"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They all passed.</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Then players were asked what they would have done over 2</a:t>
            </a:r>
            <a:r>
              <a:rPr lang="en-AU" sz="1800" b="1"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with East’s card after a pass on their right: most passed and a minority (two) bid 2</a:t>
            </a:r>
            <a:r>
              <a:rPr lang="en-AU" sz="1100" dirty="0">
                <a:solidFill>
                  <a:srgbClr val="FF0000"/>
                </a:solidFill>
                <a:sym typeface="Symbol"/>
              </a:rPr>
              <a:t> </a:t>
            </a:r>
            <a:r>
              <a:rPr lang="en-AU" sz="1800"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Then players were asked what they would have done with NS’ cards in both cases. After 2</a:t>
            </a:r>
            <a:r>
              <a:rPr lang="en-AU" sz="1800"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nobody took any action, while after pass one doubled and six passed.</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 last question asked was what they would have done with North’s cards after 2</a:t>
            </a:r>
            <a:r>
              <a:rPr lang="en-AU" sz="1800" b="1" dirty="0">
                <a:solidFill>
                  <a:srgbClr val="FF0000"/>
                </a:solidFill>
                <a:sym typeface="Symbol"/>
              </a:rPr>
              <a:t> </a:t>
            </a:r>
            <a:r>
              <a:rPr lang="en-GB" sz="1800" dirty="0">
                <a:effectLst/>
                <a:latin typeface="Aptos" panose="020B0004020202020204" pitchFamily="34" charset="0"/>
                <a:ea typeface="Aptos" panose="020B0004020202020204" pitchFamily="34" charset="0"/>
                <a:cs typeface="Aptos" panose="020B0004020202020204" pitchFamily="34" charset="0"/>
              </a:rPr>
              <a:t>-pass-pass-double-pass: some bid 2NT and some passed. Nobody bid 3NT.</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 last piece of information that I owe you is that 2</a:t>
            </a:r>
            <a:r>
              <a:rPr lang="en-AU" sz="1800" b="1" dirty="0">
                <a:solidFill>
                  <a:srgbClr val="FF0000"/>
                </a:solidFill>
                <a:sym typeface="Symbol"/>
              </a:rPr>
              <a:t></a:t>
            </a:r>
            <a:r>
              <a:rPr lang="en-GB" sz="1800" dirty="0">
                <a:effectLst/>
                <a:latin typeface="Aptos" panose="020B0004020202020204" pitchFamily="34" charset="0"/>
                <a:ea typeface="Aptos" panose="020B0004020202020204" pitchFamily="34" charset="0"/>
                <a:cs typeface="Aptos" panose="020B0004020202020204" pitchFamily="34" charset="0"/>
              </a:rPr>
              <a:t> failed at all other tables whenever played undoubled, and made once, when doubled. If you analyse the hand, you find out that the contract should always go down.</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22</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896170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p:txBody>
          <a:bodyPr>
            <a:normAutofit lnSpcReduction="10000"/>
          </a:bodyPr>
          <a:lstStyle/>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If you followed carefully, you can now come to the same conclusion of the TDs: the result must be adjusted, and the correct adjustment is a weighted score (see Law 12), yet there’s no need to calculate it: anyone certainly leads to a few IMPs to Sweden, but even 1 IMP was enough.</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All that took more than an hour, but since that was a new ruling, it was subjected to review, and as you may imagine, as soon as the Polish captain received the bad news he asked for it, and you cannot blame him for that.</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Another journey through the incandescent night took us where the Polish team was staying, and more sweat was poured out. It followed a long interview about the reasons for the first decision (though it was not appealable anymore: reviews are final), and the second. The TDs and myself offered both, explaining in details – the ones you read  - the procedure we had gone through. At the end they understood it and accepted it, yet, they asked me to please check the video to confirm facts, which I duly did in the early morning, since it was midnight and going through the footage was not possible at that hour.</a:t>
            </a:r>
            <a:endParaRPr lang="it-IT" sz="18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1800" dirty="0">
                <a:effectLst/>
                <a:latin typeface="Aptos" panose="020B0004020202020204" pitchFamily="34" charset="0"/>
                <a:ea typeface="Aptos" panose="020B0004020202020204" pitchFamily="34" charset="0"/>
                <a:cs typeface="Aptos" panose="020B0004020202020204" pitchFamily="34" charset="0"/>
              </a:rPr>
              <a:t>The video confirmed the facts, and the ruling stood.  </a:t>
            </a:r>
            <a:endParaRPr lang="it-IT"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23</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149574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24</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5868566" y="2268463"/>
            <a:ext cx="4392488" cy="3795911"/>
          </a:xfrm>
          <a:prstGeom prst="rect">
            <a:avLst/>
          </a:prstGeom>
        </p:spPr>
        <p:txBody>
          <a:bodyPr wrap="square">
            <a:spAutoFit/>
          </a:bodyPr>
          <a:lstStyle/>
          <a:p>
            <a:pPr algn="just" rtl="0">
              <a:spcBef>
                <a:spcPts val="0"/>
              </a:spcBef>
              <a:spcAft>
                <a:spcPts val="800"/>
              </a:spcAft>
            </a:pPr>
            <a:r>
              <a:rPr lang="en-US" sz="1800" b="0" i="0" u="none" strike="noStrike" dirty="0">
                <a:solidFill>
                  <a:srgbClr val="000000"/>
                </a:solidFill>
                <a:effectLst/>
                <a:latin typeface="Aptos" panose="020B0004020202020204" pitchFamily="34" charset="0"/>
              </a:rPr>
              <a:t>The stage of this case is the World National World Teams Championships held in Herning – Denmark – from August 18</a:t>
            </a:r>
            <a:r>
              <a:rPr lang="en-US" sz="1800" b="0" i="0" u="none" strike="noStrike" baseline="30000" dirty="0">
                <a:solidFill>
                  <a:srgbClr val="000000"/>
                </a:solidFill>
                <a:effectLst/>
                <a:latin typeface="Aptos" panose="020B0004020202020204" pitchFamily="34" charset="0"/>
              </a:rPr>
              <a:t>th</a:t>
            </a:r>
            <a:r>
              <a:rPr lang="en-US" sz="1800" b="0" i="0" u="none" strike="noStrike" dirty="0">
                <a:solidFill>
                  <a:srgbClr val="000000"/>
                </a:solidFill>
                <a:effectLst/>
                <a:latin typeface="Aptos" panose="020B0004020202020204" pitchFamily="34" charset="0"/>
              </a:rPr>
              <a:t> to September 1</a:t>
            </a:r>
            <a:r>
              <a:rPr lang="en-US" sz="1800" b="0" i="0" u="none" strike="noStrike" baseline="30000" dirty="0">
                <a:solidFill>
                  <a:srgbClr val="000000"/>
                </a:solidFill>
                <a:effectLst/>
                <a:latin typeface="Aptos" panose="020B0004020202020204" pitchFamily="34" charset="0"/>
              </a:rPr>
              <a:t>st</a:t>
            </a:r>
            <a:r>
              <a:rPr lang="en-US" sz="1800" b="0" i="0" u="none" strike="noStrike" dirty="0">
                <a:solidFill>
                  <a:srgbClr val="000000"/>
                </a:solidFill>
                <a:effectLst/>
                <a:latin typeface="Aptos" panose="020B0004020202020204" pitchFamily="34" charset="0"/>
              </a:rPr>
              <a:t> 2025. </a:t>
            </a:r>
            <a:endParaRPr lang="en-US" dirty="0">
              <a:effectLst/>
            </a:endParaRPr>
          </a:p>
          <a:p>
            <a:pPr algn="just" rtl="0">
              <a:spcBef>
                <a:spcPts val="0"/>
              </a:spcBef>
              <a:spcAft>
                <a:spcPts val="800"/>
              </a:spcAft>
            </a:pPr>
            <a:r>
              <a:rPr lang="en-US" sz="1800" b="0" i="0" u="none" strike="noStrike" dirty="0">
                <a:solidFill>
                  <a:srgbClr val="000000"/>
                </a:solidFill>
                <a:effectLst/>
                <a:latin typeface="Aptos" panose="020B0004020202020204" pitchFamily="34" charset="0"/>
              </a:rPr>
              <a:t>At the end of the quarter final match of the Women category between Poland USA 2 the two teams were tied, which called for USA 2 to go through, since they were the higher qualifier (WBF has dropped extra boards in 2017). Yet, few minutes after the last card had touched the table, Poland called for a ruling on board 24				. Here it is</a:t>
            </a:r>
            <a:endParaRPr lang="en-US" dirty="0">
              <a:effectLst/>
            </a:endParaRPr>
          </a:p>
        </p:txBody>
      </p:sp>
      <p:sp>
        <p:nvSpPr>
          <p:cNvPr id="6" name="Rectangle 5"/>
          <p:cNvSpPr/>
          <p:nvPr/>
        </p:nvSpPr>
        <p:spPr>
          <a:xfrm>
            <a:off x="1548086" y="736300"/>
            <a:ext cx="6996724" cy="923330"/>
          </a:xfrm>
          <a:prstGeom prst="rect">
            <a:avLst/>
          </a:prstGeom>
        </p:spPr>
        <p:txBody>
          <a:bodyPr wrap="none">
            <a:spAutoFit/>
          </a:bodyPr>
          <a:lstStyle/>
          <a:p>
            <a:r>
              <a:rPr lang="en-AU" sz="5400" b="1" dirty="0">
                <a:solidFill>
                  <a:srgbClr val="2AA82A"/>
                </a:solidFill>
              </a:rPr>
              <a:t>Example 2 – Last breath</a:t>
            </a:r>
            <a:endParaRPr lang="en-GB" sz="5400" dirty="0"/>
          </a:p>
        </p:txBody>
      </p:sp>
      <p:pic>
        <p:nvPicPr>
          <p:cNvPr id="9" name="Immagine 8">
            <a:extLst>
              <a:ext uri="{FF2B5EF4-FFF2-40B4-BE49-F238E27FC236}">
                <a16:creationId xmlns:a16="http://schemas.microsoft.com/office/drawing/2014/main" id="{A88640D1-8D7F-C0BB-89EE-19A97C102D6B}"/>
              </a:ext>
            </a:extLst>
          </p:cNvPr>
          <p:cNvPicPr>
            <a:picLocks noChangeAspect="1"/>
          </p:cNvPicPr>
          <p:nvPr/>
        </p:nvPicPr>
        <p:blipFill>
          <a:blip r:embed="rId2"/>
          <a:stretch>
            <a:fillRect/>
          </a:stretch>
        </p:blipFill>
        <p:spPr>
          <a:xfrm>
            <a:off x="467966" y="1980431"/>
            <a:ext cx="5262372" cy="3243072"/>
          </a:xfrm>
          <a:prstGeom prst="rect">
            <a:avLst/>
          </a:prstGeom>
        </p:spPr>
      </p:pic>
      <p:sp>
        <p:nvSpPr>
          <p:cNvPr id="11" name="CasellaDiTesto 10">
            <a:extLst>
              <a:ext uri="{FF2B5EF4-FFF2-40B4-BE49-F238E27FC236}">
                <a16:creationId xmlns:a16="http://schemas.microsoft.com/office/drawing/2014/main" id="{845BF9B5-2011-B8BB-860A-6770F9BF9014}"/>
              </a:ext>
            </a:extLst>
          </p:cNvPr>
          <p:cNvSpPr txBox="1"/>
          <p:nvPr/>
        </p:nvSpPr>
        <p:spPr>
          <a:xfrm>
            <a:off x="-236786" y="5464209"/>
            <a:ext cx="5481710" cy="1200329"/>
          </a:xfrm>
          <a:prstGeom prst="rect">
            <a:avLst/>
          </a:prstGeom>
          <a:noFill/>
        </p:spPr>
        <p:txBody>
          <a:bodyPr wrap="square">
            <a:spAutoFit/>
          </a:bodyPr>
          <a:lstStyle/>
          <a:p>
            <a:pPr>
              <a:tabLst>
                <a:tab pos="685800" algn="l"/>
                <a:tab pos="1371600" algn="l"/>
                <a:tab pos="2057400" algn="l"/>
                <a:tab pos="685800" algn="l"/>
                <a:tab pos="1371600" algn="l"/>
                <a:tab pos="2057400" algn="l"/>
                <a:tab pos="2743200" algn="l"/>
              </a:tabLst>
            </a:pPr>
            <a:r>
              <a:rPr lang="en-GB" sz="1200" b="1" kern="150" dirty="0">
                <a:effectLst/>
                <a:latin typeface="GillSans Bridge"/>
                <a:ea typeface="Times New Roman" panose="02020603050405020304" pitchFamily="18" charset="0"/>
                <a:cs typeface="GillSans Bridge"/>
              </a:rPr>
              <a:t>	West	North	East	South</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fr-BE" sz="1200" i="1" kern="150" dirty="0">
                <a:effectLst/>
                <a:latin typeface="GillSans Bridge"/>
                <a:ea typeface="Times New Roman" panose="02020603050405020304" pitchFamily="18" charset="0"/>
                <a:cs typeface="GillSans Bridge"/>
              </a:rPr>
              <a:t>	Zur-</a:t>
            </a:r>
            <a:r>
              <a:rPr lang="fr-BE" sz="1200" i="1" kern="150" dirty="0" err="1">
                <a:effectLst/>
                <a:latin typeface="GillSans Bridge"/>
                <a:ea typeface="Times New Roman" panose="02020603050405020304" pitchFamily="18" charset="0"/>
                <a:cs typeface="GillSans Bridge"/>
              </a:rPr>
              <a:t>Camp.S</a:t>
            </a:r>
            <a:r>
              <a:rPr lang="fr-BE" sz="1200" i="1" kern="150" dirty="0">
                <a:effectLst/>
                <a:latin typeface="GillSans Bridge"/>
                <a:ea typeface="Times New Roman" panose="02020603050405020304" pitchFamily="18" charset="0"/>
                <a:cs typeface="GillSans Bridge"/>
              </a:rPr>
              <a:t> </a:t>
            </a:r>
            <a:r>
              <a:rPr lang="fr-BE" sz="1200" i="1" kern="150" dirty="0" err="1">
                <a:effectLst/>
                <a:latin typeface="GillSans Bridge"/>
                <a:ea typeface="Times New Roman" panose="02020603050405020304" pitchFamily="18" charset="0"/>
                <a:cs typeface="GillSans Bridge"/>
              </a:rPr>
              <a:t>Baldysz</a:t>
            </a:r>
            <a:r>
              <a:rPr lang="fr-BE" sz="1200" i="1" kern="150" dirty="0">
                <a:effectLst/>
                <a:latin typeface="GillSans Bridge"/>
                <a:ea typeface="Times New Roman" panose="02020603050405020304" pitchFamily="18" charset="0"/>
                <a:cs typeface="GillSans Bridge"/>
              </a:rPr>
              <a:t>	</a:t>
            </a:r>
            <a:r>
              <a:rPr lang="fr-BE" sz="1200" i="1" kern="150" dirty="0" err="1">
                <a:effectLst/>
                <a:latin typeface="GillSans Bridge"/>
                <a:ea typeface="Times New Roman" panose="02020603050405020304" pitchFamily="18" charset="0"/>
                <a:cs typeface="GillSans Bridge"/>
              </a:rPr>
              <a:t>Seamon</a:t>
            </a:r>
            <a:r>
              <a:rPr lang="fr-BE" sz="1200" i="1" kern="150" dirty="0">
                <a:effectLst/>
                <a:latin typeface="GillSans Bridge"/>
                <a:ea typeface="Times New Roman" panose="02020603050405020304" pitchFamily="18" charset="0"/>
                <a:cs typeface="GillSans Bridge"/>
              </a:rPr>
              <a:t>-M.C </a:t>
            </a:r>
            <a:r>
              <a:rPr lang="fr-BE" sz="1200" i="1" kern="150" dirty="0" err="1">
                <a:effectLst/>
                <a:latin typeface="GillSans Bridge"/>
                <a:ea typeface="Times New Roman" panose="02020603050405020304" pitchFamily="18" charset="0"/>
                <a:cs typeface="GillSans Bridge"/>
              </a:rPr>
              <a:t>Baldysz</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1</a:t>
            </a:r>
            <a:r>
              <a:rPr lang="en-GB" sz="1200" kern="150" dirty="0">
                <a:effectLst/>
                <a:latin typeface="GillSans Bridge"/>
                <a:ea typeface="Times New Roman" panose="02020603050405020304" pitchFamily="18" charset="0"/>
                <a:cs typeface="GillSans Bridge"/>
                <a:sym typeface="Symbol" panose="05050102010706020507" pitchFamily="18" charset="2"/>
              </a:rPr>
              <a:t></a:t>
            </a:r>
            <a:r>
              <a:rPr lang="en-US" sz="1200" kern="150" dirty="0">
                <a:effectLst/>
                <a:latin typeface="GillSans Bridge"/>
                <a:ea typeface="Times New Roman" panose="02020603050405020304" pitchFamily="18" charset="0"/>
                <a:cs typeface="GillSans Bridge"/>
              </a:rPr>
              <a:t>	Pass	1</a:t>
            </a:r>
            <a:r>
              <a:rPr lang="en-GB" sz="1200" kern="150" dirty="0">
                <a:solidFill>
                  <a:srgbClr val="FF0000"/>
                </a:solidFill>
                <a:effectLst/>
                <a:latin typeface="GillSans Bridge"/>
                <a:ea typeface="Times New Roman" panose="02020603050405020304" pitchFamily="18" charset="0"/>
                <a:cs typeface="GillSans Bridge"/>
                <a:sym typeface="Symbol" panose="05050102010706020507" pitchFamily="18" charset="2"/>
              </a:rPr>
              <a:t></a:t>
            </a:r>
            <a:r>
              <a:rPr lang="en-US" sz="1200" kern="150" dirty="0">
                <a:effectLst/>
                <a:latin typeface="GillSans Bridge"/>
                <a:ea typeface="Times New Roman" panose="02020603050405020304" pitchFamily="18" charset="0"/>
                <a:cs typeface="GillSans Bridge"/>
              </a:rPr>
              <a:t>	</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1NT	Pass	2</a:t>
            </a:r>
            <a:r>
              <a:rPr lang="en-GB" sz="1200" kern="150" dirty="0">
                <a:effectLst/>
                <a:latin typeface="GillSans Bridge"/>
                <a:ea typeface="Times New Roman" panose="02020603050405020304" pitchFamily="18" charset="0"/>
                <a:cs typeface="GillSans Bridge"/>
                <a:sym typeface="Symbol" panose="05050102010706020507" pitchFamily="18" charset="2"/>
              </a:rPr>
              <a:t></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2</a:t>
            </a:r>
            <a:r>
              <a:rPr lang="en-GB" sz="1200" kern="150" dirty="0">
                <a:solidFill>
                  <a:srgbClr val="FF0000"/>
                </a:solidFill>
                <a:effectLst/>
                <a:latin typeface="GillSans Bridge"/>
                <a:ea typeface="Times New Roman" panose="02020603050405020304" pitchFamily="18" charset="0"/>
                <a:cs typeface="GillSans Bridge"/>
                <a:sym typeface="Symbol" panose="05050102010706020507" pitchFamily="18" charset="2"/>
              </a:rPr>
              <a:t></a:t>
            </a:r>
            <a:r>
              <a:rPr lang="en-US" sz="1200" kern="150" dirty="0">
                <a:effectLst/>
                <a:latin typeface="GillSans Bridge"/>
                <a:ea typeface="Times New Roman" panose="02020603050405020304" pitchFamily="18" charset="0"/>
                <a:cs typeface="GillSans Bridge"/>
              </a:rPr>
              <a:t>	Pass	2NT</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3NT	All Pass</a:t>
            </a:r>
            <a:endParaRPr lang="it-IT" sz="1100" kern="1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59878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25</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3996358" y="1764407"/>
            <a:ext cx="6264696" cy="5632311"/>
          </a:xfrm>
          <a:prstGeom prst="rect">
            <a:avLst/>
          </a:prstGeom>
        </p:spPr>
        <p:txBody>
          <a:bodyPr wrap="square">
            <a:spAutoFit/>
          </a:bodyPr>
          <a:lstStyle/>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Facts: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North called the Director after the board, stating that she had been misinformed by</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the mention on the System Card. Under Leads, vs NT, Jack, it said “Q or shortness”.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She had read the </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J as a doubleton or QJ fourth. So when East produced a third heart, she had put the </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Q there as well.</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Director:</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Saw, when pointed out by East/West, that one line higher and two lines lower, shortness was explained as (&lt;4), but ruled that the absence of the same explanation in the correct place meant that Declarer had been misinformed. When checking for a piece of information in the correct place, a player is not required to look elsewhere for an explanation that seems obvious.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The Director then presented the bidding, the lead of the ]J, and a correct mention on the System Card of “</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J=</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Q or &lt;4” to a series of experts. Some of the experts chose lines that would lead to success.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p:txBody>
      </p:sp>
      <p:sp>
        <p:nvSpPr>
          <p:cNvPr id="6" name="Rectangle 5"/>
          <p:cNvSpPr/>
          <p:nvPr/>
        </p:nvSpPr>
        <p:spPr>
          <a:xfrm>
            <a:off x="1548086" y="736300"/>
            <a:ext cx="6996724" cy="923330"/>
          </a:xfrm>
          <a:prstGeom prst="rect">
            <a:avLst/>
          </a:prstGeom>
        </p:spPr>
        <p:txBody>
          <a:bodyPr wrap="none">
            <a:spAutoFit/>
          </a:bodyPr>
          <a:lstStyle/>
          <a:p>
            <a:r>
              <a:rPr lang="en-AU" sz="5400" b="1" dirty="0">
                <a:solidFill>
                  <a:srgbClr val="2AA82A"/>
                </a:solidFill>
              </a:rPr>
              <a:t>Example 2 – Last breath</a:t>
            </a:r>
            <a:endParaRPr lang="en-GB" sz="5400" dirty="0"/>
          </a:p>
        </p:txBody>
      </p:sp>
      <p:pic>
        <p:nvPicPr>
          <p:cNvPr id="9" name="Immagine 8">
            <a:extLst>
              <a:ext uri="{FF2B5EF4-FFF2-40B4-BE49-F238E27FC236}">
                <a16:creationId xmlns:a16="http://schemas.microsoft.com/office/drawing/2014/main" id="{A88640D1-8D7F-C0BB-89EE-19A97C102D6B}"/>
              </a:ext>
            </a:extLst>
          </p:cNvPr>
          <p:cNvPicPr>
            <a:picLocks noChangeAspect="1"/>
          </p:cNvPicPr>
          <p:nvPr/>
        </p:nvPicPr>
        <p:blipFill>
          <a:blip r:embed="rId2"/>
          <a:stretch>
            <a:fillRect/>
          </a:stretch>
        </p:blipFill>
        <p:spPr>
          <a:xfrm>
            <a:off x="0" y="1692035"/>
            <a:ext cx="6053709" cy="3730754"/>
          </a:xfrm>
          <a:prstGeom prst="rect">
            <a:avLst/>
          </a:prstGeom>
        </p:spPr>
      </p:pic>
      <p:sp>
        <p:nvSpPr>
          <p:cNvPr id="11" name="CasellaDiTesto 10">
            <a:extLst>
              <a:ext uri="{FF2B5EF4-FFF2-40B4-BE49-F238E27FC236}">
                <a16:creationId xmlns:a16="http://schemas.microsoft.com/office/drawing/2014/main" id="{845BF9B5-2011-B8BB-860A-6770F9BF9014}"/>
              </a:ext>
            </a:extLst>
          </p:cNvPr>
          <p:cNvSpPr txBox="1"/>
          <p:nvPr/>
        </p:nvSpPr>
        <p:spPr>
          <a:xfrm>
            <a:off x="0" y="5436815"/>
            <a:ext cx="3636318" cy="2227996"/>
          </a:xfrm>
          <a:prstGeom prst="rect">
            <a:avLst/>
          </a:prstGeom>
          <a:noFill/>
        </p:spPr>
        <p:txBody>
          <a:bodyPr wrap="square">
            <a:spAutoFit/>
          </a:bodyPr>
          <a:lstStyle/>
          <a:p>
            <a:pPr>
              <a:tabLst>
                <a:tab pos="685800" algn="l"/>
                <a:tab pos="1371600" algn="l"/>
                <a:tab pos="2057400" algn="l"/>
                <a:tab pos="685800" algn="l"/>
                <a:tab pos="1371600" algn="l"/>
                <a:tab pos="2057400" algn="l"/>
                <a:tab pos="2743200" algn="l"/>
              </a:tabLst>
            </a:pPr>
            <a:r>
              <a:rPr lang="en-GB" sz="1200" b="1" kern="150" dirty="0">
                <a:effectLst/>
                <a:latin typeface="GillSans Bridge"/>
                <a:ea typeface="Times New Roman" panose="02020603050405020304" pitchFamily="18" charset="0"/>
                <a:cs typeface="GillSans Bridge"/>
              </a:rPr>
              <a:t>	West	North	East	South</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fr-BE" sz="1200" i="1" kern="150" dirty="0">
                <a:effectLst/>
                <a:latin typeface="GillSans Bridge"/>
                <a:ea typeface="Times New Roman" panose="02020603050405020304" pitchFamily="18" charset="0"/>
                <a:cs typeface="GillSans Bridge"/>
              </a:rPr>
              <a:t>	Zur-</a:t>
            </a:r>
            <a:r>
              <a:rPr lang="fr-BE" sz="1200" i="1" kern="150" dirty="0" err="1">
                <a:effectLst/>
                <a:latin typeface="GillSans Bridge"/>
                <a:ea typeface="Times New Roman" panose="02020603050405020304" pitchFamily="18" charset="0"/>
                <a:cs typeface="GillSans Bridge"/>
              </a:rPr>
              <a:t>Camp.S</a:t>
            </a:r>
            <a:r>
              <a:rPr lang="fr-BE" sz="1200" i="1" kern="150" dirty="0">
                <a:effectLst/>
                <a:latin typeface="GillSans Bridge"/>
                <a:ea typeface="Times New Roman" panose="02020603050405020304" pitchFamily="18" charset="0"/>
                <a:cs typeface="GillSans Bridge"/>
              </a:rPr>
              <a:t> </a:t>
            </a:r>
            <a:r>
              <a:rPr lang="fr-BE" sz="1200" i="1" kern="150" dirty="0" err="1">
                <a:effectLst/>
                <a:latin typeface="GillSans Bridge"/>
                <a:ea typeface="Times New Roman" panose="02020603050405020304" pitchFamily="18" charset="0"/>
                <a:cs typeface="GillSans Bridge"/>
              </a:rPr>
              <a:t>Baldysz</a:t>
            </a:r>
            <a:r>
              <a:rPr lang="fr-BE" sz="1200" i="1" kern="150" dirty="0">
                <a:effectLst/>
                <a:latin typeface="GillSans Bridge"/>
                <a:ea typeface="Times New Roman" panose="02020603050405020304" pitchFamily="18" charset="0"/>
                <a:cs typeface="GillSans Bridge"/>
              </a:rPr>
              <a:t>	</a:t>
            </a:r>
            <a:r>
              <a:rPr lang="fr-BE" sz="1200" i="1" kern="150" dirty="0" err="1">
                <a:effectLst/>
                <a:latin typeface="GillSans Bridge"/>
                <a:ea typeface="Times New Roman" panose="02020603050405020304" pitchFamily="18" charset="0"/>
                <a:cs typeface="GillSans Bridge"/>
              </a:rPr>
              <a:t>Seamon</a:t>
            </a:r>
            <a:r>
              <a:rPr lang="fr-BE" sz="1200" i="1" kern="150" dirty="0">
                <a:effectLst/>
                <a:latin typeface="GillSans Bridge"/>
                <a:ea typeface="Times New Roman" panose="02020603050405020304" pitchFamily="18" charset="0"/>
                <a:cs typeface="GillSans Bridge"/>
              </a:rPr>
              <a:t>-M.C </a:t>
            </a:r>
            <a:r>
              <a:rPr lang="fr-BE" sz="1200" i="1" kern="150" dirty="0" err="1">
                <a:effectLst/>
                <a:latin typeface="GillSans Bridge"/>
                <a:ea typeface="Times New Roman" panose="02020603050405020304" pitchFamily="18" charset="0"/>
                <a:cs typeface="GillSans Bridge"/>
              </a:rPr>
              <a:t>Baldysz</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1</a:t>
            </a:r>
            <a:r>
              <a:rPr lang="en-GB" sz="1200" kern="150" dirty="0">
                <a:effectLst/>
                <a:latin typeface="GillSans Bridge"/>
                <a:ea typeface="Times New Roman" panose="02020603050405020304" pitchFamily="18" charset="0"/>
                <a:cs typeface="GillSans Bridge"/>
                <a:sym typeface="Symbol" panose="05050102010706020507" pitchFamily="18" charset="2"/>
              </a:rPr>
              <a:t></a:t>
            </a:r>
            <a:r>
              <a:rPr lang="en-US" sz="1200" kern="150" dirty="0">
                <a:effectLst/>
                <a:latin typeface="GillSans Bridge"/>
                <a:ea typeface="Times New Roman" panose="02020603050405020304" pitchFamily="18" charset="0"/>
                <a:cs typeface="GillSans Bridge"/>
              </a:rPr>
              <a:t>	Pass	1</a:t>
            </a:r>
            <a:r>
              <a:rPr lang="en-GB" sz="1200" kern="150" dirty="0">
                <a:solidFill>
                  <a:srgbClr val="FF0000"/>
                </a:solidFill>
                <a:effectLst/>
                <a:latin typeface="GillSans Bridge"/>
                <a:ea typeface="Times New Roman" panose="02020603050405020304" pitchFamily="18" charset="0"/>
                <a:cs typeface="GillSans Bridge"/>
                <a:sym typeface="Symbol" panose="05050102010706020507" pitchFamily="18" charset="2"/>
              </a:rPr>
              <a:t></a:t>
            </a:r>
            <a:r>
              <a:rPr lang="en-US" sz="1200" kern="150" dirty="0">
                <a:effectLst/>
                <a:latin typeface="GillSans Bridge"/>
                <a:ea typeface="Times New Roman" panose="02020603050405020304" pitchFamily="18" charset="0"/>
                <a:cs typeface="GillSans Bridge"/>
              </a:rPr>
              <a:t>	</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1NT	Pass	2</a:t>
            </a:r>
            <a:r>
              <a:rPr lang="en-GB" sz="1200" kern="150" dirty="0">
                <a:effectLst/>
                <a:latin typeface="GillSans Bridge"/>
                <a:ea typeface="Times New Roman" panose="02020603050405020304" pitchFamily="18" charset="0"/>
                <a:cs typeface="GillSans Bridge"/>
                <a:sym typeface="Symbol" panose="05050102010706020507" pitchFamily="18" charset="2"/>
              </a:rPr>
              <a:t></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2</a:t>
            </a:r>
            <a:r>
              <a:rPr lang="en-GB" sz="1200" kern="150" dirty="0">
                <a:solidFill>
                  <a:srgbClr val="FF0000"/>
                </a:solidFill>
                <a:effectLst/>
                <a:latin typeface="GillSans Bridge"/>
                <a:ea typeface="Times New Roman" panose="02020603050405020304" pitchFamily="18" charset="0"/>
                <a:cs typeface="GillSans Bridge"/>
                <a:sym typeface="Symbol" panose="05050102010706020507" pitchFamily="18" charset="2"/>
              </a:rPr>
              <a:t></a:t>
            </a:r>
            <a:r>
              <a:rPr lang="en-US" sz="1200" kern="150" dirty="0">
                <a:effectLst/>
                <a:latin typeface="GillSans Bridge"/>
                <a:ea typeface="Times New Roman" panose="02020603050405020304" pitchFamily="18" charset="0"/>
                <a:cs typeface="GillSans Bridge"/>
              </a:rPr>
              <a:t>	Pass	2NT</a:t>
            </a:r>
            <a:endParaRPr lang="it-IT" sz="11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r>
              <a:rPr lang="en-US" sz="1200" kern="150" dirty="0">
                <a:effectLst/>
                <a:latin typeface="GillSans Bridge"/>
                <a:ea typeface="Times New Roman" panose="02020603050405020304" pitchFamily="18" charset="0"/>
                <a:cs typeface="GillSans Bridge"/>
              </a:rPr>
              <a:t>	Pass	3NT	All Pass</a:t>
            </a: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Contract:</a:t>
            </a:r>
            <a:r>
              <a:rPr lang="en-GB" sz="1800" kern="150" dirty="0">
                <a:effectLst/>
                <a:latin typeface="GillSans Bridge"/>
                <a:ea typeface="Times New Roman" panose="02020603050405020304" pitchFamily="18" charset="0"/>
                <a:cs typeface="GillSans Bridge"/>
              </a:rPr>
              <a:t> Three No-Trump, played by North. Lead </a:t>
            </a:r>
            <a:r>
              <a:rPr lang="it-IT" sz="18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it-IT" sz="1800" kern="150" dirty="0">
                <a:effectLst/>
                <a:latin typeface="Times New Roman" panose="02020603050405020304" pitchFamily="18" charset="0"/>
                <a:ea typeface="Times New Roman" panose="02020603050405020304" pitchFamily="18" charset="0"/>
              </a:rPr>
              <a:t>J</a:t>
            </a: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Result:</a:t>
            </a:r>
            <a:r>
              <a:rPr lang="en-GB" sz="1800" kern="150" dirty="0">
                <a:effectLst/>
                <a:latin typeface="GillSans Bridge"/>
                <a:ea typeface="Times New Roman" panose="02020603050405020304" pitchFamily="18" charset="0"/>
                <a:cs typeface="GillSans Bridge"/>
              </a:rPr>
              <a:t> 8 tricks, NS -50</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 pos="685800" algn="l"/>
                <a:tab pos="1371600" algn="l"/>
                <a:tab pos="2057400" algn="l"/>
                <a:tab pos="2743200" algn="l"/>
              </a:tabLst>
            </a:pPr>
            <a:endParaRPr lang="it-IT" sz="1100" kern="1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50961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br>
              <a:rPr lang="en-AU" sz="4800" b="1" dirty="0">
                <a:solidFill>
                  <a:srgbClr val="2AA82A"/>
                </a:solidFill>
              </a:rPr>
            </a:br>
            <a:r>
              <a:rPr lang="en-AU" sz="4800" b="1" dirty="0">
                <a:solidFill>
                  <a:srgbClr val="2AA82A"/>
                </a:solidFill>
              </a:rPr>
              <a:t>Example 2 – Last breath</a:t>
            </a: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a:bodyPr>
          <a:lstStyle/>
          <a:p>
            <a:pPr>
              <a:tabLst>
                <a:tab pos="685800" algn="l"/>
                <a:tab pos="1371600" algn="l"/>
                <a:tab pos="2057400" algn="l"/>
              </a:tabLst>
            </a:pPr>
            <a:r>
              <a:rPr lang="en-GB" sz="2000" b="1" kern="150" dirty="0">
                <a:effectLst/>
                <a:latin typeface="GillSans Bridge"/>
                <a:ea typeface="Times New Roman" panose="02020603050405020304" pitchFamily="18" charset="0"/>
                <a:cs typeface="GillSans Bridge"/>
              </a:rPr>
              <a:t>Ruling:</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Score adjusted to</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1/3 of 3NT, by North, 9 tricks: NS+400 and</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2/3 of 3NT, by North, 8 tricks: NS-50.</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The score in the Closed room had been 3</a:t>
            </a:r>
            <a:r>
              <a:rPr lang="en-GB" sz="2000" kern="150" dirty="0">
                <a:effectLst/>
                <a:latin typeface="Symbol" panose="05050102010706020507" pitchFamily="18" charset="2"/>
                <a:ea typeface="Symbol" panose="05050102010706020507" pitchFamily="18" charset="2"/>
                <a:cs typeface="Symbol" panose="05050102010706020507" pitchFamily="18" charset="2"/>
              </a:rPr>
              <a:t>§</a:t>
            </a:r>
            <a:r>
              <a:rPr lang="en-GB" sz="2000" kern="150" dirty="0">
                <a:effectLst/>
                <a:latin typeface="GillSans Bridge"/>
                <a:ea typeface="Times New Roman" panose="02020603050405020304" pitchFamily="18" charset="0"/>
                <a:cs typeface="GillSans Bridge"/>
              </a:rPr>
              <a:t>N+1, +130</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So the balance gave 1/3 of +7IMPs + 2/3 of -5 IMPs = -1 IMP</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The original score of -50 had given a balance of -5 IMPs,</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so the final score of the match (by now finished) was turned over from a win by 1IMP in favour of USA2, into a win for Poland by 3 IMPs.</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 </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b="1" kern="150" dirty="0">
                <a:effectLst/>
                <a:latin typeface="GillSans Bridge"/>
                <a:ea typeface="Times New Roman" panose="02020603050405020304" pitchFamily="18" charset="0"/>
                <a:cs typeface="GillSans Bridge"/>
              </a:rPr>
              <a:t>East/West asked for a Review</a:t>
            </a:r>
            <a:r>
              <a:rPr lang="en-GB" sz="2000" kern="150" dirty="0">
                <a:effectLst/>
                <a:latin typeface="GillSans Bridge"/>
                <a:ea typeface="Times New Roman" panose="02020603050405020304" pitchFamily="18" charset="0"/>
                <a:cs typeface="GillSans Bridge"/>
              </a:rPr>
              <a:t>.</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 </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b="1" kern="150" dirty="0">
                <a:effectLst/>
                <a:latin typeface="GillSans Bridge"/>
                <a:ea typeface="Times New Roman" panose="02020603050405020304" pitchFamily="18" charset="0"/>
                <a:cs typeface="GillSans Bridge"/>
              </a:rPr>
              <a:t>Players’ reason to ask for review:</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Apart from wanting a review of the ruling, East/West believed that North had misplayed, even given the wrong information. She should always have made her contract.</a:t>
            </a:r>
            <a:endParaRPr lang="it-IT" sz="20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000" kern="150" dirty="0">
                <a:effectLst/>
                <a:latin typeface="GillSans Bridge"/>
                <a:ea typeface="Times New Roman" panose="02020603050405020304" pitchFamily="18" charset="0"/>
                <a:cs typeface="GillSans Bridge"/>
              </a:rPr>
              <a:t> </a:t>
            </a: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26</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888191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br>
              <a:rPr lang="en-AU" sz="4800" b="1" dirty="0">
                <a:solidFill>
                  <a:srgbClr val="2AA82A"/>
                </a:solidFill>
              </a:rPr>
            </a:br>
            <a:r>
              <a:rPr lang="en-AU" sz="4800" b="1" dirty="0">
                <a:solidFill>
                  <a:srgbClr val="2AA82A"/>
                </a:solidFill>
              </a:rPr>
              <a:t>Example 2 – Last breath</a:t>
            </a: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fontScale="92500" lnSpcReduction="20000"/>
          </a:bodyPr>
          <a:lstStyle/>
          <a:p>
            <a:pPr>
              <a:tabLst>
                <a:tab pos="685800" algn="l"/>
                <a:tab pos="1371600" algn="l"/>
                <a:tab pos="2057400" algn="l"/>
              </a:tabLst>
            </a:pPr>
            <a:r>
              <a:rPr lang="en-GB" sz="2800" b="1" kern="150" dirty="0">
                <a:effectLst/>
                <a:latin typeface="GillSans Bridge"/>
                <a:ea typeface="Times New Roman" panose="02020603050405020304" pitchFamily="18" charset="0"/>
                <a:cs typeface="GillSans Bridge"/>
              </a:rPr>
              <a:t>The Reviewer</a:t>
            </a:r>
            <a:r>
              <a:rPr lang="en-GB" sz="2800" kern="150" dirty="0">
                <a:effectLst/>
                <a:latin typeface="GillSans Bridge"/>
                <a:ea typeface="Times New Roman" panose="02020603050405020304" pitchFamily="18" charset="0"/>
                <a:cs typeface="GillSans Bridge"/>
              </a:rPr>
              <a:t>:</a:t>
            </a:r>
            <a:endParaRPr lang="it-IT" sz="2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800" kern="150" dirty="0">
                <a:effectLst/>
                <a:latin typeface="GillSans Bridge"/>
                <a:ea typeface="Times New Roman" panose="02020603050405020304" pitchFamily="18" charset="0"/>
                <a:cs typeface="GillSans Bridge"/>
              </a:rPr>
              <a:t>Asked the Director who the experts were. There were 7 </a:t>
            </a:r>
            <a:r>
              <a:rPr lang="en-GB" sz="2800" kern="150" dirty="0" err="1">
                <a:effectLst/>
                <a:latin typeface="GillSans Bridge"/>
                <a:ea typeface="Times New Roman" panose="02020603050405020304" pitchFamily="18" charset="0"/>
                <a:cs typeface="GillSans Bridge"/>
              </a:rPr>
              <a:t>pollees</a:t>
            </a:r>
            <a:r>
              <a:rPr lang="en-GB" sz="2800" kern="150" dirty="0">
                <a:effectLst/>
                <a:latin typeface="GillSans Bridge"/>
                <a:ea typeface="Times New Roman" panose="02020603050405020304" pitchFamily="18" charset="0"/>
                <a:cs typeface="GillSans Bridge"/>
              </a:rPr>
              <a:t>, 3 at the venue and 4 from their homes in 3 different countries.</a:t>
            </a:r>
            <a:endParaRPr lang="it-IT" sz="2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800" kern="150" dirty="0">
                <a:effectLst/>
                <a:latin typeface="GillSans Bridge"/>
                <a:ea typeface="Times New Roman" panose="02020603050405020304" pitchFamily="18" charset="0"/>
                <a:cs typeface="GillSans Bridge"/>
              </a:rPr>
              <a:t>The Reviewer pointed out to East/West that the Laws state that in the case of misinformation, the score shall be corrected to the result that could have been reached with correct information. The actual happenings after the misinformation do not matter (except in the case of Extremely Serious Error or Gambling action – Law 12C1e).</a:t>
            </a:r>
            <a:endParaRPr lang="it-IT" sz="2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2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800" b="1" kern="150" dirty="0">
                <a:effectLst/>
                <a:latin typeface="GillSans Bridge"/>
                <a:ea typeface="Times New Roman" panose="02020603050405020304" pitchFamily="18" charset="0"/>
                <a:cs typeface="GillSans Bridge"/>
              </a:rPr>
              <a:t>The Reviewer’s decision</a:t>
            </a:r>
            <a:r>
              <a:rPr lang="en-GB" sz="2800" kern="150" dirty="0">
                <a:effectLst/>
                <a:latin typeface="GillSans Bridge"/>
                <a:ea typeface="Times New Roman" panose="02020603050405020304" pitchFamily="18" charset="0"/>
                <a:cs typeface="GillSans Bridge"/>
              </a:rPr>
              <a:t>:</a:t>
            </a:r>
            <a:endParaRPr lang="it-IT" sz="2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2800" kern="150" dirty="0">
                <a:latin typeface="GillSans Bridge"/>
                <a:ea typeface="Times New Roman" panose="02020603050405020304" pitchFamily="18" charset="0"/>
                <a:cs typeface="GillSans Bridge"/>
              </a:rPr>
              <a:t>     </a:t>
            </a:r>
            <a:r>
              <a:rPr lang="en-GB" sz="2800" kern="150" dirty="0">
                <a:effectLst/>
                <a:latin typeface="GillSans Bridge"/>
                <a:ea typeface="Times New Roman" panose="02020603050405020304" pitchFamily="18" charset="0"/>
                <a:cs typeface="GillSans Bridge"/>
              </a:rPr>
              <a:t>Director's ruling upheld.</a:t>
            </a:r>
            <a:endParaRPr lang="it-IT" sz="2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2800" kern="150" dirty="0">
                <a:effectLst/>
                <a:latin typeface="GillSans Bridge"/>
                <a:ea typeface="Times New Roman" panose="02020603050405020304" pitchFamily="18" charset="0"/>
                <a:cs typeface="GillSans Bridge"/>
              </a:rPr>
              <a:t> </a:t>
            </a:r>
            <a:endParaRPr lang="it-IT" sz="2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2800" b="1" kern="150" dirty="0">
                <a:effectLst/>
                <a:latin typeface="GillSans Bridge"/>
                <a:ea typeface="Times New Roman" panose="02020603050405020304" pitchFamily="18" charset="0"/>
                <a:cs typeface="GillSans Bridge"/>
              </a:rPr>
              <a:t>Deposit</a:t>
            </a:r>
            <a:r>
              <a:rPr lang="en-GB" sz="2800" kern="150" dirty="0">
                <a:effectLst/>
                <a:latin typeface="GillSans Bridge"/>
                <a:ea typeface="Times New Roman" panose="02020603050405020304" pitchFamily="18" charset="0"/>
                <a:cs typeface="GillSans Bridge"/>
              </a:rPr>
              <a:t>: none asked, given the extreme long time to reach the decision (it was given to the players more than 90 minutes after the end of play).</a:t>
            </a:r>
            <a:endParaRPr lang="it-IT" sz="2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27</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1925878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28</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3780334" y="1764407"/>
            <a:ext cx="6480720" cy="5632311"/>
          </a:xfrm>
          <a:prstGeom prst="rect">
            <a:avLst/>
          </a:prstGeom>
        </p:spPr>
        <p:txBody>
          <a:bodyPr wrap="square">
            <a:spAutoFit/>
          </a:bodyPr>
          <a:lstStyle/>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Facts: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North called the Director after the board, stating that she had been misinformed by</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the mention on the System Card. Under Leads, vs NT, Jack, it said “Q or shortness”.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She had read the </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J as a doubleton or QJ fourth. So when East produced a third heart, she had put the </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Q there as well.</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Director:</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Saw, when pointed out by East/West, that one line higher and two lines lower, shortness was explained as (&lt;4), but ruled that the absence of the same explanation in the correct place meant that Declarer had been misinformed. When checking for a piece of information in the correct place, a player is not required to look elsewhere for an explanation that seems obvious.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The Director then presented the bidding, the lead of the ]J, and a correct mention on the System Card of “</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J=</a:t>
            </a:r>
            <a:r>
              <a:rPr lang="it-IT" sz="1800" kern="150" dirty="0">
                <a:solidFill>
                  <a:srgbClr val="FF0000"/>
                </a:solidFill>
                <a:effectLst/>
                <a:latin typeface="Times New Roman" panose="02020603050405020304" pitchFamily="18" charset="0"/>
                <a:ea typeface="Times New Roman" panose="02020603050405020304" pitchFamily="18" charset="0"/>
                <a:sym typeface="Symbol" panose="05050102010706020507" pitchFamily="18" charset="2"/>
              </a:rPr>
              <a:t></a:t>
            </a:r>
            <a:r>
              <a:rPr lang="en-GB" sz="1800" kern="150" dirty="0">
                <a:effectLst/>
                <a:latin typeface="GillSans Bridge"/>
                <a:ea typeface="Times New Roman" panose="02020603050405020304" pitchFamily="18" charset="0"/>
                <a:cs typeface="GillSans Bridge"/>
              </a:rPr>
              <a:t>Q or &lt;4” to a series of experts. Some of the experts chose lines that would lead to success.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p:txBody>
      </p:sp>
      <p:sp>
        <p:nvSpPr>
          <p:cNvPr id="6" name="Rectangle 5"/>
          <p:cNvSpPr/>
          <p:nvPr/>
        </p:nvSpPr>
        <p:spPr>
          <a:xfrm>
            <a:off x="1548086" y="736300"/>
            <a:ext cx="8415574" cy="923330"/>
          </a:xfrm>
          <a:prstGeom prst="rect">
            <a:avLst/>
          </a:prstGeom>
        </p:spPr>
        <p:txBody>
          <a:bodyPr wrap="none">
            <a:spAutoFit/>
          </a:bodyPr>
          <a:lstStyle/>
          <a:p>
            <a:r>
              <a:rPr lang="en-AU" sz="5400" b="1" dirty="0">
                <a:solidFill>
                  <a:srgbClr val="2AA82A"/>
                </a:solidFill>
              </a:rPr>
              <a:t>Example 3 – Brothers, knives</a:t>
            </a:r>
            <a:endParaRPr lang="en-GB" sz="5400" dirty="0"/>
          </a:p>
        </p:txBody>
      </p:sp>
      <p:pic>
        <p:nvPicPr>
          <p:cNvPr id="15" name="Immagine 14">
            <a:extLst>
              <a:ext uri="{FF2B5EF4-FFF2-40B4-BE49-F238E27FC236}">
                <a16:creationId xmlns:a16="http://schemas.microsoft.com/office/drawing/2014/main" id="{CBCB7A36-7E1E-9275-DF88-49B51A393602}"/>
              </a:ext>
            </a:extLst>
          </p:cNvPr>
          <p:cNvPicPr>
            <a:picLocks noChangeAspect="1"/>
          </p:cNvPicPr>
          <p:nvPr/>
        </p:nvPicPr>
        <p:blipFill>
          <a:blip r:embed="rId2"/>
          <a:stretch>
            <a:fillRect/>
          </a:stretch>
        </p:blipFill>
        <p:spPr>
          <a:xfrm>
            <a:off x="107926" y="1476375"/>
            <a:ext cx="5262372" cy="5315712"/>
          </a:xfrm>
          <a:prstGeom prst="rect">
            <a:avLst/>
          </a:prstGeom>
        </p:spPr>
      </p:pic>
    </p:spTree>
    <p:extLst>
      <p:ext uri="{BB962C8B-B14F-4D97-AF65-F5344CB8AC3E}">
        <p14:creationId xmlns:p14="http://schemas.microsoft.com/office/powerpoint/2010/main" val="1343948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br>
              <a:rPr lang="en-AU" sz="4800" b="1" dirty="0">
                <a:solidFill>
                  <a:srgbClr val="2AA82A"/>
                </a:solidFill>
              </a:rPr>
            </a:br>
            <a:r>
              <a:rPr lang="en-AU" sz="4800" b="1" dirty="0">
                <a:solidFill>
                  <a:srgbClr val="2AA82A"/>
                </a:solidFill>
              </a:rPr>
              <a:t>Example 3 – Brothers, knives</a:t>
            </a:r>
            <a:br>
              <a:rPr lang="en-GB" sz="4800" dirty="0"/>
            </a:b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a:bodyPr>
          <a:lstStyle/>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Facts: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South realized that he had mistakenly passed and wanted to change his first call, claiming that it had been a </a:t>
            </a:r>
            <a:r>
              <a:rPr lang="en-GB" sz="1800" kern="150" dirty="0" err="1">
                <a:effectLst/>
                <a:latin typeface="GillSans Bridge"/>
                <a:ea typeface="Times New Roman" panose="02020603050405020304" pitchFamily="18" charset="0"/>
                <a:cs typeface="GillSans Bridge"/>
              </a:rPr>
              <a:t>misclick</a:t>
            </a:r>
            <a:r>
              <a:rPr lang="en-GB" sz="1800" kern="150" dirty="0">
                <a:effectLst/>
                <a:latin typeface="GillSans Bridge"/>
                <a:ea typeface="Times New Roman" panose="02020603050405020304" pitchFamily="18" charset="0"/>
                <a:cs typeface="GillSans Bridge"/>
              </a:rPr>
              <a:t>. He called the Director by pressing the appropriate key on his tablet and told West not to bid. West acknowledged this but bid anyway. Since the bidding was performed on tablets, these bids appeared immediately on the other side (no possibility for South to withhold a tray). When the Director arrived at the table, North had already called.</a:t>
            </a:r>
            <a:endParaRPr lang="it-IT" sz="1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Director:</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Ruled that after North has bid, it is too late for South to change his bid according to L25A.</a:t>
            </a:r>
            <a:endParaRPr lang="it-IT" sz="1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The play had to continue.</a:t>
            </a:r>
            <a:endParaRPr lang="it-IT" sz="1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Ruling:</a:t>
            </a:r>
            <a:endParaRPr lang="it-IT" sz="1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Play continues, table result stands.</a:t>
            </a:r>
            <a:endParaRPr lang="it-IT" sz="1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North/South asked for a Review</a:t>
            </a:r>
            <a:r>
              <a:rPr lang="en-GB" sz="1800" kern="150" dirty="0">
                <a:effectLst/>
                <a:latin typeface="GillSans Bridge"/>
                <a:ea typeface="Times New Roman" panose="02020603050405020304" pitchFamily="18" charset="0"/>
                <a:cs typeface="GillSans Bridge"/>
              </a:rPr>
              <a:t>.</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29</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510553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Rectangle 14"/>
          <p:cNvSpPr/>
          <p:nvPr/>
        </p:nvSpPr>
        <p:spPr>
          <a:xfrm>
            <a:off x="828006" y="612279"/>
            <a:ext cx="8952900" cy="923330"/>
          </a:xfrm>
          <a:prstGeom prst="rect">
            <a:avLst/>
          </a:prstGeom>
        </p:spPr>
        <p:txBody>
          <a:bodyPr wrap="none">
            <a:spAutoFit/>
          </a:bodyPr>
          <a:lstStyle/>
          <a:p>
            <a:pPr algn="ctr"/>
            <a:r>
              <a:rPr lang="en-AU" sz="5400" b="1" dirty="0">
                <a:solidFill>
                  <a:srgbClr val="2AA82A"/>
                </a:solidFill>
              </a:rPr>
              <a:t>Immediate reviewer’s decision</a:t>
            </a:r>
            <a:endParaRPr lang="en-GB" sz="5400" dirty="0"/>
          </a:p>
        </p:txBody>
      </p:sp>
      <p:sp>
        <p:nvSpPr>
          <p:cNvPr id="2" name="Titolo 1">
            <a:extLst>
              <a:ext uri="{FF2B5EF4-FFF2-40B4-BE49-F238E27FC236}">
                <a16:creationId xmlns:a16="http://schemas.microsoft.com/office/drawing/2014/main" id="{12B00EE1-17A6-C6C9-D4B9-5921C72D2D57}"/>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9D7C0E0F-48C5-EBA7-943C-23D677408965}"/>
              </a:ext>
            </a:extLst>
          </p:cNvPr>
          <p:cNvSpPr>
            <a:spLocks noGrp="1"/>
          </p:cNvSpPr>
          <p:nvPr>
            <p:ph idx="1"/>
          </p:nvPr>
        </p:nvSpPr>
        <p:spPr/>
        <p:txBody>
          <a:bodyPr>
            <a:normAutofit fontScale="92500" lnSpcReduction="10000"/>
          </a:bodyPr>
          <a:lstStyle/>
          <a:p>
            <a:pPr marL="0" indent="0">
              <a:buNone/>
            </a:pPr>
            <a:r>
              <a:rPr lang="it-IT" dirty="0"/>
              <a:t>Just a </a:t>
            </a:r>
            <a:r>
              <a:rPr lang="it-IT" dirty="0" err="1"/>
              <a:t>simple</a:t>
            </a:r>
            <a:r>
              <a:rPr lang="it-IT" dirty="0"/>
              <a:t> </a:t>
            </a:r>
            <a:r>
              <a:rPr lang="it-IT" dirty="0" err="1"/>
              <a:t>example</a:t>
            </a:r>
            <a:r>
              <a:rPr lang="it-IT" dirty="0"/>
              <a:t>: the </a:t>
            </a:r>
            <a:r>
              <a:rPr lang="it-IT" dirty="0" err="1"/>
              <a:t>TDs</a:t>
            </a:r>
            <a:r>
              <a:rPr lang="it-IT" dirty="0"/>
              <a:t> </a:t>
            </a:r>
            <a:r>
              <a:rPr lang="it-IT" dirty="0" err="1"/>
              <a:t>applied</a:t>
            </a:r>
            <a:r>
              <a:rPr lang="it-IT" dirty="0"/>
              <a:t> 64B </a:t>
            </a:r>
            <a:r>
              <a:rPr lang="it-IT" dirty="0" err="1"/>
              <a:t>wrongly</a:t>
            </a:r>
            <a:r>
              <a:rPr lang="it-IT" dirty="0"/>
              <a:t>, </a:t>
            </a:r>
            <a:r>
              <a:rPr lang="it-IT" dirty="0" err="1"/>
              <a:t>awarding</a:t>
            </a:r>
            <a:r>
              <a:rPr lang="it-IT" dirty="0"/>
              <a:t> </a:t>
            </a:r>
            <a:r>
              <a:rPr lang="it-IT" dirty="0" err="1"/>
              <a:t>two</a:t>
            </a:r>
            <a:r>
              <a:rPr lang="it-IT" dirty="0"/>
              <a:t> </a:t>
            </a:r>
            <a:r>
              <a:rPr lang="it-IT" dirty="0" err="1"/>
              <a:t>tricks</a:t>
            </a:r>
            <a:r>
              <a:rPr lang="it-IT" dirty="0"/>
              <a:t> </a:t>
            </a:r>
            <a:r>
              <a:rPr lang="it-IT" dirty="0" err="1"/>
              <a:t>instead</a:t>
            </a:r>
            <a:r>
              <a:rPr lang="it-IT" dirty="0"/>
              <a:t> of one. </a:t>
            </a:r>
            <a:r>
              <a:rPr lang="it-IT" dirty="0" err="1"/>
              <a:t>There’s</a:t>
            </a:r>
            <a:r>
              <a:rPr lang="it-IT" dirty="0"/>
              <a:t> no </a:t>
            </a:r>
            <a:r>
              <a:rPr lang="it-IT" dirty="0" err="1"/>
              <a:t>need</a:t>
            </a:r>
            <a:r>
              <a:rPr lang="it-IT" dirty="0"/>
              <a:t> to </a:t>
            </a:r>
            <a:r>
              <a:rPr lang="it-IT" dirty="0" err="1"/>
              <a:t>send</a:t>
            </a:r>
            <a:r>
              <a:rPr lang="it-IT" dirty="0"/>
              <a:t> the ruling back.</a:t>
            </a:r>
          </a:p>
          <a:p>
            <a:pPr marL="0" indent="0">
              <a:buNone/>
            </a:pPr>
            <a:r>
              <a:rPr lang="it-IT" dirty="0" err="1"/>
              <a:t>However</a:t>
            </a:r>
            <a:r>
              <a:rPr lang="it-IT" dirty="0"/>
              <a:t>, </a:t>
            </a:r>
            <a:r>
              <a:rPr lang="it-IT" dirty="0" err="1"/>
              <a:t>remaining</a:t>
            </a:r>
            <a:r>
              <a:rPr lang="it-IT" dirty="0"/>
              <a:t> on </a:t>
            </a:r>
            <a:r>
              <a:rPr lang="it-IT" dirty="0" err="1"/>
              <a:t>revokes</a:t>
            </a:r>
            <a:r>
              <a:rPr lang="it-IT" dirty="0"/>
              <a:t>, the case </a:t>
            </a:r>
            <a:r>
              <a:rPr lang="it-IT" dirty="0" err="1"/>
              <a:t>might</a:t>
            </a:r>
            <a:r>
              <a:rPr lang="it-IT" dirty="0"/>
              <a:t> be (</a:t>
            </a:r>
            <a:r>
              <a:rPr lang="it-IT" dirty="0" err="1"/>
              <a:t>it</a:t>
            </a:r>
            <a:r>
              <a:rPr lang="it-IT" dirty="0"/>
              <a:t> </a:t>
            </a:r>
            <a:r>
              <a:rPr lang="it-IT" dirty="0" err="1"/>
              <a:t>really</a:t>
            </a:r>
            <a:r>
              <a:rPr lang="it-IT" dirty="0"/>
              <a:t> </a:t>
            </a:r>
            <a:r>
              <a:rPr lang="it-IT" dirty="0" err="1"/>
              <a:t>happened</a:t>
            </a:r>
            <a:r>
              <a:rPr lang="it-IT" dirty="0"/>
              <a:t> in Poznan 2011: look </a:t>
            </a:r>
            <a:r>
              <a:rPr lang="it-IT" dirty="0" err="1"/>
              <a:t>at</a:t>
            </a:r>
            <a:r>
              <a:rPr lang="it-IT" dirty="0"/>
              <a:t> the WBF </a:t>
            </a:r>
            <a:r>
              <a:rPr lang="it-IT" dirty="0" err="1"/>
              <a:t>Law</a:t>
            </a:r>
            <a:r>
              <a:rPr lang="it-IT" dirty="0"/>
              <a:t> Committee minutes of </a:t>
            </a:r>
            <a:r>
              <a:rPr lang="it-IT" dirty="0" err="1"/>
              <a:t>Veldhoven</a:t>
            </a:r>
            <a:r>
              <a:rPr lang="it-IT" dirty="0"/>
              <a:t> 2011) </a:t>
            </a:r>
            <a:r>
              <a:rPr lang="it-IT" dirty="0" err="1"/>
              <a:t>that</a:t>
            </a:r>
            <a:r>
              <a:rPr lang="it-IT" dirty="0"/>
              <a:t> </a:t>
            </a:r>
            <a:r>
              <a:rPr lang="it-IT" dirty="0" err="1"/>
              <a:t>TDs</a:t>
            </a:r>
            <a:r>
              <a:rPr lang="it-IT" dirty="0"/>
              <a:t> </a:t>
            </a:r>
            <a:r>
              <a:rPr lang="it-IT" dirty="0" err="1"/>
              <a:t>misinterpreted</a:t>
            </a:r>
            <a:r>
              <a:rPr lang="it-IT" dirty="0"/>
              <a:t> </a:t>
            </a:r>
            <a:r>
              <a:rPr lang="it-IT" dirty="0" err="1"/>
              <a:t>Law</a:t>
            </a:r>
            <a:r>
              <a:rPr lang="it-IT" dirty="0"/>
              <a:t> 64C.</a:t>
            </a:r>
          </a:p>
          <a:p>
            <a:pPr marL="0" indent="0">
              <a:buNone/>
            </a:pPr>
            <a:r>
              <a:rPr lang="it-IT" dirty="0"/>
              <a:t>In </a:t>
            </a:r>
            <a:r>
              <a:rPr lang="it-IT" dirty="0" err="1"/>
              <a:t>that</a:t>
            </a:r>
            <a:r>
              <a:rPr lang="it-IT" dirty="0"/>
              <a:t> case </a:t>
            </a:r>
            <a:r>
              <a:rPr lang="it-IT" dirty="0" err="1"/>
              <a:t>it</a:t>
            </a:r>
            <a:r>
              <a:rPr lang="it-IT" dirty="0"/>
              <a:t> </a:t>
            </a:r>
            <a:r>
              <a:rPr lang="it-IT" dirty="0" err="1"/>
              <a:t>is</a:t>
            </a:r>
            <a:r>
              <a:rPr lang="it-IT" dirty="0"/>
              <a:t> </a:t>
            </a:r>
            <a:r>
              <a:rPr lang="it-IT" dirty="0" err="1"/>
              <a:t>not</a:t>
            </a:r>
            <a:r>
              <a:rPr lang="it-IT" dirty="0"/>
              <a:t> the </a:t>
            </a:r>
            <a:r>
              <a:rPr lang="it-IT" dirty="0" err="1"/>
              <a:t>reviewer’s</a:t>
            </a:r>
            <a:r>
              <a:rPr lang="it-IT" dirty="0"/>
              <a:t> job to determine the </a:t>
            </a:r>
            <a:r>
              <a:rPr lang="it-IT" dirty="0" err="1"/>
              <a:t>final</a:t>
            </a:r>
            <a:r>
              <a:rPr lang="it-IT" dirty="0"/>
              <a:t> </a:t>
            </a:r>
            <a:r>
              <a:rPr lang="it-IT" dirty="0" err="1"/>
              <a:t>outcome</a:t>
            </a:r>
            <a:r>
              <a:rPr lang="it-IT" dirty="0"/>
              <a:t>: </a:t>
            </a:r>
            <a:r>
              <a:rPr lang="it-IT" dirty="0" err="1"/>
              <a:t>they</a:t>
            </a:r>
            <a:r>
              <a:rPr lang="it-IT" dirty="0"/>
              <a:t> must </a:t>
            </a:r>
            <a:r>
              <a:rPr lang="it-IT" dirty="0" err="1"/>
              <a:t>send</a:t>
            </a:r>
            <a:r>
              <a:rPr lang="it-IT" dirty="0"/>
              <a:t> the ruling back to the </a:t>
            </a:r>
            <a:r>
              <a:rPr lang="it-IT" dirty="0" err="1"/>
              <a:t>TDs</a:t>
            </a:r>
            <a:r>
              <a:rPr lang="it-IT" dirty="0"/>
              <a:t> </a:t>
            </a:r>
            <a:r>
              <a:rPr lang="it-IT" dirty="0" err="1"/>
              <a:t>explaining</a:t>
            </a:r>
            <a:r>
              <a:rPr lang="it-IT" dirty="0"/>
              <a:t> the </a:t>
            </a:r>
            <a:r>
              <a:rPr lang="it-IT" dirty="0" err="1"/>
              <a:t>principle</a:t>
            </a:r>
            <a:r>
              <a:rPr lang="it-IT" dirty="0"/>
              <a:t> </a:t>
            </a:r>
            <a:r>
              <a:rPr lang="it-IT" dirty="0" err="1"/>
              <a:t>they</a:t>
            </a:r>
            <a:r>
              <a:rPr lang="it-IT" dirty="0"/>
              <a:t> </a:t>
            </a:r>
            <a:r>
              <a:rPr lang="it-IT" dirty="0" err="1"/>
              <a:t>should</a:t>
            </a:r>
            <a:r>
              <a:rPr lang="it-IT" dirty="0"/>
              <a:t> follow.</a:t>
            </a:r>
          </a:p>
          <a:p>
            <a:pPr marL="0" indent="0">
              <a:buNone/>
            </a:pPr>
            <a:endParaRPr lang="it-IT" dirty="0"/>
          </a:p>
        </p:txBody>
      </p:sp>
    </p:spTree>
    <p:extLst>
      <p:ext uri="{BB962C8B-B14F-4D97-AF65-F5344CB8AC3E}">
        <p14:creationId xmlns:p14="http://schemas.microsoft.com/office/powerpoint/2010/main" val="1277006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br>
              <a:rPr lang="en-AU" sz="4800" b="1" dirty="0">
                <a:solidFill>
                  <a:srgbClr val="2AA82A"/>
                </a:solidFill>
              </a:rPr>
            </a:br>
            <a:r>
              <a:rPr lang="en-AU" sz="4800" b="1" dirty="0">
                <a:solidFill>
                  <a:srgbClr val="2AA82A"/>
                </a:solidFill>
              </a:rPr>
              <a:t>Example 3 – Brothers, knives</a:t>
            </a:r>
            <a:br>
              <a:rPr lang="en-GB" sz="4800" dirty="0"/>
            </a:b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fontScale="70000" lnSpcReduction="20000"/>
          </a:bodyPr>
          <a:lstStyle/>
          <a:p>
            <a:pPr>
              <a:tabLst>
                <a:tab pos="685800" algn="l"/>
                <a:tab pos="1371600" algn="l"/>
                <a:tab pos="2057400" algn="l"/>
              </a:tabLst>
            </a:pPr>
            <a:r>
              <a:rPr lang="en-GB" sz="3800" b="1" kern="150" dirty="0">
                <a:effectLst/>
                <a:latin typeface="GillSans Bridge"/>
                <a:ea typeface="Times New Roman" panose="02020603050405020304" pitchFamily="18" charset="0"/>
                <a:cs typeface="GillSans Bridge"/>
              </a:rPr>
              <a:t>Players’ reason to ask for review:</a:t>
            </a:r>
            <a:endParaRPr lang="it-IT" sz="3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3800" kern="150" dirty="0">
                <a:effectLst/>
                <a:latin typeface="GillSans Bridge"/>
                <a:ea typeface="Times New Roman" panose="02020603050405020304" pitchFamily="18" charset="0"/>
                <a:cs typeface="GillSans Bridge"/>
              </a:rPr>
              <a:t>       The Director had not taken into account that West had committed an infraction by taking action    before the Director arrived at the table.</a:t>
            </a:r>
            <a:endParaRPr lang="it-IT" sz="3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800" b="1" kern="150" dirty="0">
                <a:effectLst/>
                <a:latin typeface="GillSans Bridge"/>
                <a:ea typeface="Times New Roman" panose="02020603050405020304" pitchFamily="18" charset="0"/>
                <a:cs typeface="GillSans Bridge"/>
              </a:rPr>
              <a:t>The Reviewer</a:t>
            </a:r>
            <a:r>
              <a:rPr lang="en-GB" sz="3800" kern="150" dirty="0">
                <a:effectLst/>
                <a:latin typeface="GillSans Bridge"/>
                <a:ea typeface="Times New Roman" panose="02020603050405020304" pitchFamily="18" charset="0"/>
                <a:cs typeface="GillSans Bridge"/>
              </a:rPr>
              <a:t>:</a:t>
            </a:r>
            <a:endParaRPr lang="it-IT" sz="3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3800" kern="150" dirty="0">
                <a:effectLst/>
                <a:latin typeface="GillSans Bridge"/>
                <a:ea typeface="Times New Roman" panose="02020603050405020304" pitchFamily="18" charset="0"/>
                <a:cs typeface="GillSans Bridge"/>
              </a:rPr>
              <a:t>        ruled that the Director had unwittingly made an error in the ruling. The ruling must be made again. Several points remain to be examined: was South's pass unintended? Has West committed an infraction? Should North have waited for the Director? What would the final outcome have been if the Director had ruled immediately after arriving at the table?</a:t>
            </a:r>
          </a:p>
          <a:p>
            <a:pPr marL="0" indent="0">
              <a:buNone/>
              <a:tabLst>
                <a:tab pos="685800" algn="l"/>
                <a:tab pos="1371600" algn="l"/>
                <a:tab pos="2057400" algn="l"/>
              </a:tabLst>
            </a:pPr>
            <a:endParaRPr lang="en-GB" sz="3800" kern="150" dirty="0">
              <a:effectLst/>
              <a:latin typeface="GillSans Bridge"/>
              <a:ea typeface="Times New Roman" panose="02020603050405020304" pitchFamily="18" charset="0"/>
              <a:cs typeface="GillSans Bridge"/>
            </a:endParaRPr>
          </a:p>
          <a:p>
            <a:pPr>
              <a:tabLst>
                <a:tab pos="685800" algn="l"/>
                <a:tab pos="1371600" algn="l"/>
                <a:tab pos="2057400" algn="l"/>
              </a:tabLst>
            </a:pPr>
            <a:r>
              <a:rPr lang="en-GB" sz="3800" b="1" kern="150" dirty="0">
                <a:effectLst/>
                <a:latin typeface="GillSans Bridge"/>
                <a:ea typeface="Times New Roman" panose="02020603050405020304" pitchFamily="18" charset="0"/>
                <a:cs typeface="GillSans Bridge"/>
              </a:rPr>
              <a:t>The Reviewer’s decision</a:t>
            </a:r>
            <a:r>
              <a:rPr lang="en-GB" sz="3800" kern="150" dirty="0">
                <a:effectLst/>
                <a:latin typeface="GillSans Bridge"/>
                <a:ea typeface="Times New Roman" panose="02020603050405020304" pitchFamily="18" charset="0"/>
                <a:cs typeface="GillSans Bridge"/>
              </a:rPr>
              <a:t>:</a:t>
            </a:r>
            <a:endParaRPr lang="it-IT" sz="3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3800" kern="150" dirty="0">
                <a:effectLst/>
                <a:latin typeface="GillSans Bridge"/>
                <a:ea typeface="Times New Roman" panose="02020603050405020304" pitchFamily="18" charset="0"/>
                <a:cs typeface="GillSans Bridge"/>
              </a:rPr>
              <a:t>         Ruling referred back to the Director.</a:t>
            </a:r>
            <a:endParaRPr lang="it-IT" sz="38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30</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0286700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br>
              <a:rPr lang="en-AU" sz="4800" b="1" dirty="0">
                <a:solidFill>
                  <a:srgbClr val="2AA82A"/>
                </a:solidFill>
              </a:rPr>
            </a:br>
            <a:r>
              <a:rPr lang="en-AU" sz="4800" b="1" dirty="0">
                <a:solidFill>
                  <a:srgbClr val="2AA82A"/>
                </a:solidFill>
              </a:rPr>
              <a:t>Example 3 – Brothers, knives</a:t>
            </a:r>
            <a:br>
              <a:rPr lang="en-GB" sz="4800" dirty="0"/>
            </a:b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a:bodyPr>
          <a:lstStyle/>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Subsequent action by the Director</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The Director watched the video and was not convinced that South's pass was unintended. That meant that it could not be changed and that the table result should stand.</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However, West did break L9B2 (No player shall take any action until the Director has explained all matters in regard to rectification). East/West receive a procedural penalty of 3 IMPs.</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31</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006538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32</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6" name="Rectangle 5"/>
          <p:cNvSpPr/>
          <p:nvPr/>
        </p:nvSpPr>
        <p:spPr>
          <a:xfrm>
            <a:off x="2175654" y="-179809"/>
            <a:ext cx="6089680" cy="923330"/>
          </a:xfrm>
          <a:prstGeom prst="rect">
            <a:avLst/>
          </a:prstGeom>
        </p:spPr>
        <p:txBody>
          <a:bodyPr wrap="none">
            <a:spAutoFit/>
          </a:bodyPr>
          <a:lstStyle/>
          <a:p>
            <a:r>
              <a:rPr lang="en-AU" sz="5400" b="1" dirty="0">
                <a:solidFill>
                  <a:srgbClr val="2AA82A"/>
                </a:solidFill>
              </a:rPr>
              <a:t>Climbing on a mirror</a:t>
            </a:r>
            <a:endParaRPr lang="en-GB" sz="5400" dirty="0"/>
          </a:p>
        </p:txBody>
      </p:sp>
      <p:pic>
        <p:nvPicPr>
          <p:cNvPr id="7" name="Immagine 6">
            <a:extLst>
              <a:ext uri="{FF2B5EF4-FFF2-40B4-BE49-F238E27FC236}">
                <a16:creationId xmlns:a16="http://schemas.microsoft.com/office/drawing/2014/main" id="{E7847028-F2D0-8327-4E51-6D4D96DE0461}"/>
              </a:ext>
            </a:extLst>
          </p:cNvPr>
          <p:cNvPicPr>
            <a:picLocks noChangeAspect="1"/>
          </p:cNvPicPr>
          <p:nvPr/>
        </p:nvPicPr>
        <p:blipFill>
          <a:blip r:embed="rId2"/>
          <a:stretch>
            <a:fillRect/>
          </a:stretch>
        </p:blipFill>
        <p:spPr>
          <a:xfrm>
            <a:off x="2052142" y="468263"/>
            <a:ext cx="6984776" cy="7304380"/>
          </a:xfrm>
          <a:prstGeom prst="rect">
            <a:avLst/>
          </a:prstGeom>
        </p:spPr>
      </p:pic>
    </p:spTree>
    <p:extLst>
      <p:ext uri="{BB962C8B-B14F-4D97-AF65-F5344CB8AC3E}">
        <p14:creationId xmlns:p14="http://schemas.microsoft.com/office/powerpoint/2010/main" val="2473456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33</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3780334" y="1764407"/>
            <a:ext cx="6480720" cy="5078313"/>
          </a:xfrm>
          <a:prstGeom prst="rect">
            <a:avLst/>
          </a:prstGeom>
        </p:spPr>
        <p:txBody>
          <a:bodyPr wrap="square">
            <a:spAutoFit/>
          </a:bodyPr>
          <a:lstStyle/>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Facts: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East had explained 4NT to North as “any 2 suits”. West had alerted it but was not asked about the meaning. East explained 5</a:t>
            </a:r>
            <a:r>
              <a:rPr lang="en-GB" sz="18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1800" kern="150" dirty="0">
                <a:effectLst/>
                <a:latin typeface="GillSans Bridge"/>
                <a:ea typeface="Times New Roman" panose="02020603050405020304" pitchFamily="18" charset="0"/>
                <a:cs typeface="GillSans Bridge"/>
              </a:rPr>
              <a:t> to North as “diamonds and hearts”. West believed 4NT showed the minors, which is why she passed on 5</a:t>
            </a:r>
            <a:r>
              <a:rPr lang="en-GB" sz="18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1800" kern="150" dirty="0">
                <a:effectLst/>
                <a:latin typeface="GillSans Bridge"/>
                <a:ea typeface="Times New Roman" panose="02020603050405020304" pitchFamily="18" charset="0"/>
                <a:cs typeface="GillSans Bridge"/>
              </a:rPr>
              <a:t>, but when that was doubled she ran to 5</a:t>
            </a:r>
            <a:r>
              <a:rPr lang="it-IT" sz="18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1800" kern="150" dirty="0">
                <a:effectLst/>
                <a:latin typeface="GillSans Bridge"/>
                <a:ea typeface="Times New Roman" panose="02020603050405020304" pitchFamily="18" charset="0"/>
                <a:cs typeface="GillSans Bridge"/>
              </a:rPr>
              <a:t>.</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The Director:</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Started by explaining that the opponents are entitled to a correct description of the system, but not that there are different opinions and explanations on the other side of the screen. If North gets the explanations that South got, she will still double 5</a:t>
            </a:r>
            <a:r>
              <a:rPr lang="it-IT" sz="18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Ruling:</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Score stands</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b="1" kern="150" dirty="0">
                <a:effectLst/>
                <a:latin typeface="GillSans Bridge"/>
                <a:ea typeface="Times New Roman" panose="02020603050405020304" pitchFamily="18" charset="0"/>
                <a:cs typeface="GillSans Bridge"/>
              </a:rPr>
              <a:t>North/South asked for a Review</a:t>
            </a:r>
            <a:r>
              <a:rPr lang="en-GB" sz="1800" kern="150" dirty="0">
                <a:effectLst/>
                <a:latin typeface="GillSans Bridge"/>
                <a:ea typeface="Times New Roman" panose="02020603050405020304" pitchFamily="18" charset="0"/>
                <a:cs typeface="GillSans Bridge"/>
              </a:rPr>
              <a:t>.</a:t>
            </a:r>
            <a:endParaRPr lang="it-IT" sz="18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1800" kern="150" dirty="0">
                <a:effectLst/>
                <a:latin typeface="GillSans Bridge"/>
                <a:ea typeface="Times New Roman" panose="02020603050405020304" pitchFamily="18" charset="0"/>
                <a:cs typeface="GillSans Bridge"/>
              </a:rPr>
              <a:t> </a:t>
            </a:r>
            <a:endParaRPr lang="it-IT" sz="1800" kern="150" dirty="0">
              <a:effectLst/>
              <a:latin typeface="Times New Roman" panose="02020603050405020304" pitchFamily="18" charset="0"/>
              <a:ea typeface="Times New Roman" panose="02020603050405020304" pitchFamily="18" charset="0"/>
            </a:endParaRPr>
          </a:p>
        </p:txBody>
      </p:sp>
      <p:sp>
        <p:nvSpPr>
          <p:cNvPr id="6" name="Rectangle 5"/>
          <p:cNvSpPr/>
          <p:nvPr/>
        </p:nvSpPr>
        <p:spPr>
          <a:xfrm>
            <a:off x="2175654" y="157862"/>
            <a:ext cx="6089680" cy="923330"/>
          </a:xfrm>
          <a:prstGeom prst="rect">
            <a:avLst/>
          </a:prstGeom>
        </p:spPr>
        <p:txBody>
          <a:bodyPr wrap="none">
            <a:spAutoFit/>
          </a:bodyPr>
          <a:lstStyle/>
          <a:p>
            <a:r>
              <a:rPr lang="en-AU" sz="5400" b="1" dirty="0">
                <a:solidFill>
                  <a:srgbClr val="2AA82A"/>
                </a:solidFill>
              </a:rPr>
              <a:t>Climbing on a mirror</a:t>
            </a:r>
            <a:endParaRPr lang="en-GB" sz="5400" dirty="0"/>
          </a:p>
        </p:txBody>
      </p:sp>
      <p:pic>
        <p:nvPicPr>
          <p:cNvPr id="7" name="Immagine 6">
            <a:extLst>
              <a:ext uri="{FF2B5EF4-FFF2-40B4-BE49-F238E27FC236}">
                <a16:creationId xmlns:a16="http://schemas.microsoft.com/office/drawing/2014/main" id="{47FE20B8-9346-DD6A-9F2E-ECD3647EBA67}"/>
              </a:ext>
            </a:extLst>
          </p:cNvPr>
          <p:cNvPicPr>
            <a:picLocks noChangeAspect="1"/>
          </p:cNvPicPr>
          <p:nvPr/>
        </p:nvPicPr>
        <p:blipFill>
          <a:blip r:embed="rId2"/>
          <a:stretch>
            <a:fillRect/>
          </a:stretch>
        </p:blipFill>
        <p:spPr>
          <a:xfrm>
            <a:off x="179934" y="1533629"/>
            <a:ext cx="5262372" cy="5503164"/>
          </a:xfrm>
          <a:prstGeom prst="rect">
            <a:avLst/>
          </a:prstGeom>
        </p:spPr>
      </p:pic>
    </p:spTree>
    <p:extLst>
      <p:ext uri="{BB962C8B-B14F-4D97-AF65-F5344CB8AC3E}">
        <p14:creationId xmlns:p14="http://schemas.microsoft.com/office/powerpoint/2010/main" val="2161328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a:xfrm>
            <a:off x="522055" y="302804"/>
            <a:ext cx="9396888" cy="1189915"/>
          </a:xfrm>
        </p:spPr>
        <p:txBody>
          <a:bodyPr>
            <a:normAutofit fontScale="90000"/>
          </a:bodyPr>
          <a:lstStyle/>
          <a:p>
            <a:br>
              <a:rPr lang="en-AU" sz="4800" b="1" dirty="0">
                <a:solidFill>
                  <a:srgbClr val="2AA82A"/>
                </a:solidFill>
              </a:rPr>
            </a:br>
            <a:br>
              <a:rPr lang="en-AU" sz="4800" b="1" dirty="0">
                <a:solidFill>
                  <a:srgbClr val="2AA82A"/>
                </a:solidFill>
              </a:rPr>
            </a:br>
            <a:br>
              <a:rPr lang="en-AU" sz="4800" b="1" dirty="0">
                <a:solidFill>
                  <a:srgbClr val="2AA82A"/>
                </a:solidFill>
              </a:rPr>
            </a:br>
            <a:r>
              <a:rPr lang="en-AU" sz="4800" b="1" dirty="0">
                <a:solidFill>
                  <a:srgbClr val="2AA82A"/>
                </a:solidFill>
              </a:rPr>
              <a:t>Climbing on a mirror</a:t>
            </a:r>
            <a:br>
              <a:rPr lang="en-GB" sz="4800" dirty="0"/>
            </a:br>
            <a:br>
              <a:rPr lang="en-GB" sz="4800" dirty="0"/>
            </a:b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fontScale="70000" lnSpcReduction="20000"/>
          </a:bodyPr>
          <a:lstStyle/>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The Facts:</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East had explained 4NT to North as “any 2 suits”. West had alerted it but was not asked about the meaning. East explained 5</a:t>
            </a:r>
            <a:r>
              <a:rPr lang="en-GB"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to North as “diamonds and hearts”. West believed 4NT showed the minors, which is why she passed on 5</a:t>
            </a:r>
            <a:r>
              <a:rPr lang="en-GB"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but when that was doubled she ran to 5</a:t>
            </a:r>
            <a:r>
              <a:rPr lang="it-IT"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The Director:</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Started by explaining that the opponents are entitled to a correct description of the system, but not that there are different opinions and explanations on the other side of the screen. If North gets the explanations that South got, she will still double 5</a:t>
            </a:r>
            <a:r>
              <a:rPr lang="it-IT"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Ruling:</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Score stands</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 </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North/South asked for a Review</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34</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136040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a:xfrm>
            <a:off x="522055" y="302804"/>
            <a:ext cx="9396888" cy="1189915"/>
          </a:xfrm>
        </p:spPr>
        <p:txBody>
          <a:bodyPr>
            <a:normAutofit fontScale="90000"/>
          </a:bodyPr>
          <a:lstStyle/>
          <a:p>
            <a:br>
              <a:rPr lang="en-AU" sz="4800" b="1" dirty="0">
                <a:solidFill>
                  <a:srgbClr val="2AA82A"/>
                </a:solidFill>
              </a:rPr>
            </a:br>
            <a:br>
              <a:rPr lang="en-AU" sz="4800" b="1" dirty="0">
                <a:solidFill>
                  <a:srgbClr val="2AA82A"/>
                </a:solidFill>
              </a:rPr>
            </a:br>
            <a:br>
              <a:rPr lang="en-AU" sz="4800" b="1" dirty="0">
                <a:solidFill>
                  <a:srgbClr val="2AA82A"/>
                </a:solidFill>
              </a:rPr>
            </a:br>
            <a:r>
              <a:rPr lang="en-AU" sz="4800" b="1" dirty="0">
                <a:solidFill>
                  <a:srgbClr val="2AA82A"/>
                </a:solidFill>
              </a:rPr>
              <a:t>Climbing on a mirror</a:t>
            </a:r>
            <a:br>
              <a:rPr lang="en-GB" sz="4800" dirty="0"/>
            </a:br>
            <a:br>
              <a:rPr lang="en-GB" sz="4800" dirty="0"/>
            </a:b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fontScale="77500" lnSpcReduction="20000"/>
          </a:bodyPr>
          <a:lstStyle/>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Players’ reason to ask for review:</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The double of 5</a:t>
            </a:r>
            <a:r>
              <a:rPr lang="it-IT"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is not the point of their case, the double of 5</a:t>
            </a:r>
            <a:r>
              <a:rPr lang="en-GB"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is. North/South believe that the correct explanation should have been “no agreement”, in which case North would have refrained from doubling 5</a:t>
            </a:r>
            <a:r>
              <a:rPr lang="en-GB"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Even if 4NT showed minors, North would not double 5</a:t>
            </a:r>
            <a:r>
              <a:rPr lang="en-GB" sz="3600" kern="150" dirty="0">
                <a:solidFill>
                  <a:srgbClr val="FF0000"/>
                </a:solidFill>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out of fear of a better club fit.</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The Reviewer</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The second point is clearly illogical: the opponents were in 5</a:t>
            </a:r>
            <a:r>
              <a:rPr lang="en-GB" sz="3600" kern="150" dirty="0">
                <a:effectLst/>
                <a:latin typeface="Symbol" panose="05050102010706020507" pitchFamily="18" charset="2"/>
                <a:ea typeface="Symbol" panose="05050102010706020507" pitchFamily="18" charset="2"/>
                <a:cs typeface="Symbol" panose="05050102010706020507" pitchFamily="18" charset="2"/>
              </a:rPr>
              <a:t>§</a:t>
            </a:r>
            <a:r>
              <a:rPr lang="en-GB" sz="3600" kern="150" dirty="0">
                <a:effectLst/>
                <a:latin typeface="GillSans Bridge"/>
                <a:ea typeface="Times New Roman" panose="02020603050405020304" pitchFamily="18" charset="0"/>
                <a:cs typeface="GillSans Bridge"/>
              </a:rPr>
              <a:t> and ran away from it. But players should be polled about what North would do with the explanation “no agreement”.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The Reviewer’s decision</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A new poll should be held.</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35</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593291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a:xfrm>
            <a:off x="522055" y="302804"/>
            <a:ext cx="9396888" cy="1189915"/>
          </a:xfrm>
        </p:spPr>
        <p:txBody>
          <a:bodyPr>
            <a:normAutofit fontScale="90000"/>
          </a:bodyPr>
          <a:lstStyle/>
          <a:p>
            <a:br>
              <a:rPr lang="en-AU" sz="4800" b="1" dirty="0">
                <a:solidFill>
                  <a:srgbClr val="2AA82A"/>
                </a:solidFill>
              </a:rPr>
            </a:br>
            <a:br>
              <a:rPr lang="en-AU" sz="4800" b="1" dirty="0">
                <a:solidFill>
                  <a:srgbClr val="2AA82A"/>
                </a:solidFill>
              </a:rPr>
            </a:br>
            <a:br>
              <a:rPr lang="en-AU" sz="4800" b="1" dirty="0">
                <a:solidFill>
                  <a:srgbClr val="2AA82A"/>
                </a:solidFill>
              </a:rPr>
            </a:br>
            <a:r>
              <a:rPr lang="en-AU" sz="4800" b="1" dirty="0">
                <a:solidFill>
                  <a:srgbClr val="2AA82A"/>
                </a:solidFill>
              </a:rPr>
              <a:t>Climbing on a mirror</a:t>
            </a:r>
            <a:br>
              <a:rPr lang="en-GB" sz="4800" dirty="0"/>
            </a:br>
            <a:br>
              <a:rPr lang="en-GB" sz="4800" dirty="0"/>
            </a:br>
            <a:br>
              <a:rPr lang="en-GB" sz="4800" dirty="0"/>
            </a:br>
            <a:br>
              <a:rPr lang="en-GB" sz="4800" dirty="0"/>
            </a:br>
            <a:endParaRPr lang="it-IT" dirty="0"/>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idx="1"/>
          </p:nvPr>
        </p:nvSpPr>
        <p:spPr>
          <a:xfrm>
            <a:off x="323950" y="962024"/>
            <a:ext cx="10081120" cy="5986947"/>
          </a:xfrm>
        </p:spPr>
        <p:txBody>
          <a:bodyPr>
            <a:normAutofit fontScale="92500" lnSpcReduction="20000"/>
          </a:bodyPr>
          <a:lstStyle/>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Deposit</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latin typeface="GillSans Bridge"/>
                <a:ea typeface="NSimSun" panose="02010609030101010101" pitchFamily="49" charset="-122"/>
                <a:cs typeface="GillSans Bridge"/>
              </a:rPr>
              <a:t>T</a:t>
            </a:r>
            <a:r>
              <a:rPr lang="en-GB" sz="3600" kern="150">
                <a:effectLst/>
                <a:latin typeface="GillSans Bridge"/>
                <a:ea typeface="NSimSun" panose="02010609030101010101" pitchFamily="49" charset="-122"/>
                <a:cs typeface="GillSans Bridge"/>
              </a:rPr>
              <a:t>hough </a:t>
            </a:r>
            <a:r>
              <a:rPr lang="en-GB" sz="3600" kern="150" dirty="0">
                <a:effectLst/>
                <a:latin typeface="GillSans Bridge"/>
                <a:ea typeface="NSimSun" panose="02010609030101010101" pitchFamily="49" charset="-122"/>
                <a:cs typeface="GillSans Bridge"/>
              </a:rPr>
              <a:t>formally the information to be given was "no agreement", it was clear that the outcome would not change, since east's sequence was evidently coming from a red two suiter, so the request was preposterous and very close to be deemed frivolous.</a:t>
            </a:r>
            <a:endParaRPr lang="it-IT" sz="3600" kern="150" dirty="0">
              <a:effectLst/>
              <a:latin typeface="Courier New" panose="02070309020205020404" pitchFamily="49" charset="0"/>
              <a:ea typeface="NSimSun" panose="02010609030101010101" pitchFamily="49" charset="-122"/>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The deposit was returned.</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en-GB" sz="3600" kern="150" dirty="0">
              <a:latin typeface="GillSans Bridge"/>
              <a:ea typeface="Times New Roman" panose="02020603050405020304" pitchFamily="18" charset="0"/>
              <a:cs typeface="GillSans Bridge"/>
            </a:endParaRPr>
          </a:p>
          <a:p>
            <a:pPr marL="0" indent="0">
              <a:buNone/>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 </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b="1" kern="150" dirty="0">
                <a:effectLst/>
                <a:latin typeface="GillSans Bridge"/>
                <a:ea typeface="Times New Roman" panose="02020603050405020304" pitchFamily="18" charset="0"/>
                <a:cs typeface="GillSans Bridge"/>
              </a:rPr>
              <a:t>Subsequent action by the Director</a:t>
            </a:r>
            <a:r>
              <a:rPr lang="en-GB" sz="3600" kern="150" dirty="0">
                <a:effectLst/>
                <a:latin typeface="GillSans Bridge"/>
                <a:ea typeface="Times New Roman" panose="02020603050405020304" pitchFamily="18" charset="0"/>
                <a:cs typeface="GillSans Bridge"/>
              </a:rPr>
              <a:t>:</a:t>
            </a: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r>
              <a:rPr lang="en-GB" sz="3600" kern="150" dirty="0">
                <a:effectLst/>
                <a:latin typeface="GillSans Bridge"/>
                <a:ea typeface="Times New Roman" panose="02020603050405020304" pitchFamily="18" charset="0"/>
                <a:cs typeface="GillSans Bridge"/>
              </a:rPr>
              <a:t>Four players were polled, confirming unanimously that the explanation makes no difference. The table result was allowed to stand.</a:t>
            </a:r>
            <a:endParaRPr lang="it-IT" sz="3600" kern="150" dirty="0">
              <a:effectLst/>
              <a:latin typeface="Times New Roman" panose="02020603050405020304" pitchFamily="18" charset="0"/>
              <a:ea typeface="Times New Roman" panose="02020603050405020304" pitchFamily="18" charset="0"/>
            </a:endParaRPr>
          </a:p>
          <a:p>
            <a:pPr marL="0" indent="0">
              <a:buNone/>
              <a:tabLst>
                <a:tab pos="685800" algn="l"/>
                <a:tab pos="1371600" algn="l"/>
                <a:tab pos="2057400" algn="l"/>
              </a:tabLst>
            </a:pPr>
            <a:endParaRPr lang="it-IT" sz="3600" kern="150" dirty="0">
              <a:effectLst/>
              <a:latin typeface="Times New Roman" panose="02020603050405020304" pitchFamily="18" charset="0"/>
              <a:ea typeface="Times New Roman" panose="02020603050405020304" pitchFamily="18" charset="0"/>
            </a:endParaRPr>
          </a:p>
          <a:p>
            <a:pPr>
              <a:tabLst>
                <a:tab pos="685800" algn="l"/>
                <a:tab pos="1371600" algn="l"/>
                <a:tab pos="2057400" algn="l"/>
              </a:tabLst>
            </a:pPr>
            <a:endParaRPr lang="it-IT" sz="2000" kern="150" dirty="0">
              <a:effectLst/>
              <a:latin typeface="Times New Roman" panose="02020603050405020304" pitchFamily="18" charset="0"/>
              <a:ea typeface="Times New Roman" panose="02020603050405020304" pitchFamily="18" charset="0"/>
            </a:endParaRPr>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a:p>
            <a:endParaRPr lang="fr-FR" dirty="0"/>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36</a:t>
            </a:fld>
            <a:endParaRPr lang="fr-FR" dirty="0"/>
          </a:p>
        </p:txBody>
      </p:sp>
      <p:sp>
        <p:nvSpPr>
          <p:cNvPr id="8" name="Rectangle 3">
            <a:extLst>
              <a:ext uri="{FF2B5EF4-FFF2-40B4-BE49-F238E27FC236}">
                <a16:creationId xmlns:a16="http://schemas.microsoft.com/office/drawing/2014/main" id="{EBE8909A-F226-90D0-2EDD-1DAECD7EB95E}"/>
              </a:ext>
            </a:extLst>
          </p:cNvPr>
          <p:cNvSpPr>
            <a:spLocks noChangeArrowheads="1"/>
          </p:cNvSpPr>
          <p:nvPr/>
        </p:nvSpPr>
        <p:spPr bwMode="auto">
          <a:xfrm>
            <a:off x="0" y="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9" name="Rectangle 4">
            <a:extLst>
              <a:ext uri="{FF2B5EF4-FFF2-40B4-BE49-F238E27FC236}">
                <a16:creationId xmlns:a16="http://schemas.microsoft.com/office/drawing/2014/main" id="{3A9874B9-E862-5064-F7DB-54E795275BFA}"/>
              </a:ext>
            </a:extLst>
          </p:cNvPr>
          <p:cNvSpPr>
            <a:spLocks noChangeArrowheads="1"/>
          </p:cNvSpPr>
          <p:nvPr/>
        </p:nvSpPr>
        <p:spPr bwMode="auto">
          <a:xfrm>
            <a:off x="0" y="962025"/>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it-IT" sz="1200" b="0" i="0" u="none" strike="noStrike" cap="none" normalizeH="0" baseline="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 </a:t>
            </a:r>
            <a:endParaRPr kumimoji="0" lang="it-IT" altLang="it-IT"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2643441B-2C20-322D-3444-D8AF8480109D}"/>
              </a:ext>
            </a:extLst>
          </p:cNvPr>
          <p:cNvSpPr>
            <a:spLocks noChangeArrowheads="1"/>
          </p:cNvSpPr>
          <p:nvPr/>
        </p:nvSpPr>
        <p:spPr bwMode="auto">
          <a:xfrm>
            <a:off x="0" y="1433513"/>
            <a:ext cx="10440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153284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Rectangle 14"/>
          <p:cNvSpPr/>
          <p:nvPr/>
        </p:nvSpPr>
        <p:spPr>
          <a:xfrm>
            <a:off x="160012" y="612279"/>
            <a:ext cx="10288907" cy="707886"/>
          </a:xfrm>
          <a:prstGeom prst="rect">
            <a:avLst/>
          </a:prstGeom>
        </p:spPr>
        <p:txBody>
          <a:bodyPr wrap="none">
            <a:spAutoFit/>
          </a:bodyPr>
          <a:lstStyle/>
          <a:p>
            <a:pPr algn="ctr"/>
            <a:r>
              <a:rPr lang="en-AU" sz="4000" b="1" dirty="0">
                <a:solidFill>
                  <a:srgbClr val="2AA82A"/>
                </a:solidFill>
              </a:rPr>
              <a:t>Conflict between the reviewer and the Head TD</a:t>
            </a:r>
            <a:endParaRPr lang="en-GB" sz="4000" dirty="0"/>
          </a:p>
        </p:txBody>
      </p:sp>
      <p:sp>
        <p:nvSpPr>
          <p:cNvPr id="4" name="Titolo 3">
            <a:extLst>
              <a:ext uri="{FF2B5EF4-FFF2-40B4-BE49-F238E27FC236}">
                <a16:creationId xmlns:a16="http://schemas.microsoft.com/office/drawing/2014/main" id="{74A65F7C-0BC6-3D4E-D681-5E4BBBBBA508}"/>
              </a:ext>
            </a:extLst>
          </p:cNvPr>
          <p:cNvSpPr>
            <a:spLocks noGrp="1"/>
          </p:cNvSpPr>
          <p:nvPr>
            <p:ph type="title"/>
          </p:nvPr>
        </p:nvSpPr>
        <p:spPr/>
        <p:txBody>
          <a:bodyPr/>
          <a:lstStyle/>
          <a:p>
            <a:r>
              <a:rPr lang="it-IT" dirty="0"/>
              <a:t> </a:t>
            </a:r>
          </a:p>
        </p:txBody>
      </p:sp>
      <p:sp>
        <p:nvSpPr>
          <p:cNvPr id="3" name="Segnaposto contenuto 2">
            <a:extLst>
              <a:ext uri="{FF2B5EF4-FFF2-40B4-BE49-F238E27FC236}">
                <a16:creationId xmlns:a16="http://schemas.microsoft.com/office/drawing/2014/main" id="{9D7C0E0F-48C5-EBA7-943C-23D677408965}"/>
              </a:ext>
            </a:extLst>
          </p:cNvPr>
          <p:cNvSpPr>
            <a:spLocks noGrp="1"/>
          </p:cNvSpPr>
          <p:nvPr>
            <p:ph idx="4294967295"/>
          </p:nvPr>
        </p:nvSpPr>
        <p:spPr>
          <a:xfrm>
            <a:off x="0" y="1763713"/>
            <a:ext cx="9396413" cy="4991100"/>
          </a:xfrm>
        </p:spPr>
        <p:txBody>
          <a:bodyPr>
            <a:normAutofit lnSpcReduction="10000"/>
          </a:bodyPr>
          <a:lstStyle/>
          <a:p>
            <a:pPr marL="0" indent="0">
              <a:buNone/>
            </a:pPr>
            <a:r>
              <a:rPr lang="it-IT" dirty="0" err="1"/>
              <a:t>What</a:t>
            </a:r>
            <a:r>
              <a:rPr lang="it-IT" dirty="0"/>
              <a:t> </a:t>
            </a:r>
            <a:r>
              <a:rPr lang="it-IT" dirty="0" err="1"/>
              <a:t>happens</a:t>
            </a:r>
            <a:r>
              <a:rPr lang="it-IT" dirty="0"/>
              <a:t> </a:t>
            </a:r>
            <a:r>
              <a:rPr lang="it-IT" dirty="0" err="1"/>
              <a:t>if</a:t>
            </a:r>
            <a:r>
              <a:rPr lang="it-IT" dirty="0"/>
              <a:t> </a:t>
            </a:r>
            <a:r>
              <a:rPr lang="it-IT" dirty="0" err="1"/>
              <a:t>there’s</a:t>
            </a:r>
            <a:r>
              <a:rPr lang="it-IT" dirty="0"/>
              <a:t> a </a:t>
            </a:r>
            <a:r>
              <a:rPr lang="it-IT" dirty="0" err="1"/>
              <a:t>conflict</a:t>
            </a:r>
            <a:r>
              <a:rPr lang="it-IT" dirty="0"/>
              <a:t> </a:t>
            </a:r>
            <a:r>
              <a:rPr lang="it-IT" dirty="0" err="1"/>
              <a:t>between</a:t>
            </a:r>
            <a:r>
              <a:rPr lang="it-IT" dirty="0"/>
              <a:t> the </a:t>
            </a:r>
            <a:r>
              <a:rPr lang="it-IT" dirty="0" err="1"/>
              <a:t>Reviewer</a:t>
            </a:r>
            <a:r>
              <a:rPr lang="it-IT" dirty="0"/>
              <a:t>(s) and the Head TD </a:t>
            </a:r>
            <a:r>
              <a:rPr lang="it-IT" dirty="0" err="1"/>
              <a:t>about</a:t>
            </a:r>
            <a:r>
              <a:rPr lang="it-IT" dirty="0"/>
              <a:t> the  </a:t>
            </a:r>
            <a:r>
              <a:rPr lang="it-IT" dirty="0" err="1"/>
              <a:t>interpretation</a:t>
            </a:r>
            <a:r>
              <a:rPr lang="it-IT" dirty="0"/>
              <a:t> of the </a:t>
            </a:r>
            <a:r>
              <a:rPr lang="it-IT" dirty="0" err="1"/>
              <a:t>Laws</a:t>
            </a:r>
            <a:r>
              <a:rPr lang="it-IT" dirty="0"/>
              <a:t> and/or </a:t>
            </a:r>
            <a:r>
              <a:rPr lang="it-IT" dirty="0" err="1"/>
              <a:t>Regulations</a:t>
            </a:r>
            <a:r>
              <a:rPr lang="it-IT" dirty="0"/>
              <a:t>?</a:t>
            </a:r>
          </a:p>
          <a:p>
            <a:pPr marL="0" indent="0">
              <a:buNone/>
            </a:pPr>
            <a:r>
              <a:rPr lang="it-IT" dirty="0"/>
              <a:t>A </a:t>
            </a:r>
            <a:r>
              <a:rPr lang="it-IT" dirty="0" err="1"/>
              <a:t>regulation</a:t>
            </a:r>
            <a:r>
              <a:rPr lang="it-IT" dirty="0"/>
              <a:t> covers </a:t>
            </a:r>
            <a:r>
              <a:rPr lang="it-IT" dirty="0" err="1"/>
              <a:t>it</a:t>
            </a:r>
            <a:r>
              <a:rPr lang="it-IT" dirty="0"/>
              <a:t>: the </a:t>
            </a:r>
            <a:r>
              <a:rPr lang="it-IT" dirty="0" err="1"/>
              <a:t>reviewer</a:t>
            </a:r>
            <a:r>
              <a:rPr lang="it-IT" dirty="0"/>
              <a:t> </a:t>
            </a:r>
            <a:r>
              <a:rPr lang="it-IT" dirty="0" err="1"/>
              <a:t>prevails</a:t>
            </a:r>
            <a:r>
              <a:rPr lang="it-IT" dirty="0"/>
              <a:t>, </a:t>
            </a:r>
            <a:r>
              <a:rPr lang="it-IT" dirty="0" err="1"/>
              <a:t>yet</a:t>
            </a:r>
            <a:r>
              <a:rPr lang="it-IT" dirty="0"/>
              <a:t>, the Head TD </a:t>
            </a:r>
            <a:r>
              <a:rPr lang="it-IT" dirty="0" err="1"/>
              <a:t>has</a:t>
            </a:r>
            <a:r>
              <a:rPr lang="it-IT" dirty="0"/>
              <a:t> the </a:t>
            </a:r>
            <a:r>
              <a:rPr lang="it-IT" dirty="0" err="1"/>
              <a:t>right</a:t>
            </a:r>
            <a:r>
              <a:rPr lang="it-IT" dirty="0"/>
              <a:t> to </a:t>
            </a:r>
            <a:r>
              <a:rPr lang="it-IT" dirty="0" err="1"/>
              <a:t>refer</a:t>
            </a:r>
            <a:r>
              <a:rPr lang="it-IT" dirty="0"/>
              <a:t> the </a:t>
            </a:r>
            <a:r>
              <a:rPr lang="it-IT" dirty="0" err="1"/>
              <a:t>issue</a:t>
            </a:r>
            <a:r>
              <a:rPr lang="it-IT" dirty="0"/>
              <a:t> to the WBF </a:t>
            </a:r>
            <a:r>
              <a:rPr lang="it-IT" dirty="0" err="1"/>
              <a:t>Laws</a:t>
            </a:r>
            <a:r>
              <a:rPr lang="it-IT" dirty="0"/>
              <a:t> Committee </a:t>
            </a:r>
            <a:r>
              <a:rPr lang="it-IT" dirty="0" err="1"/>
              <a:t>members</a:t>
            </a:r>
            <a:r>
              <a:rPr lang="it-IT" dirty="0"/>
              <a:t> </a:t>
            </a:r>
            <a:r>
              <a:rPr lang="it-IT" dirty="0" err="1"/>
              <a:t>presents</a:t>
            </a:r>
            <a:r>
              <a:rPr lang="it-IT" dirty="0"/>
              <a:t> (</a:t>
            </a:r>
            <a:r>
              <a:rPr lang="it-IT" dirty="0" err="1"/>
              <a:t>if</a:t>
            </a:r>
            <a:r>
              <a:rPr lang="it-IT" dirty="0"/>
              <a:t> </a:t>
            </a:r>
            <a:r>
              <a:rPr lang="it-IT" dirty="0" err="1"/>
              <a:t>any</a:t>
            </a:r>
            <a:r>
              <a:rPr lang="it-IT" dirty="0"/>
              <a:t>) in case of </a:t>
            </a:r>
            <a:r>
              <a:rPr lang="it-IT" dirty="0" err="1"/>
              <a:t>Law</a:t>
            </a:r>
            <a:r>
              <a:rPr lang="it-IT" dirty="0"/>
              <a:t>, the WBF Rules and </a:t>
            </a:r>
            <a:r>
              <a:rPr lang="it-IT" dirty="0" err="1"/>
              <a:t>Regulations</a:t>
            </a:r>
            <a:r>
              <a:rPr lang="it-IT" dirty="0"/>
              <a:t>, or </a:t>
            </a:r>
            <a:r>
              <a:rPr lang="it-IT" dirty="0" err="1"/>
              <a:t>even</a:t>
            </a:r>
            <a:r>
              <a:rPr lang="it-IT" dirty="0"/>
              <a:t> the Championship Committee </a:t>
            </a:r>
            <a:r>
              <a:rPr lang="it-IT" dirty="0" err="1"/>
              <a:t>if</a:t>
            </a:r>
            <a:r>
              <a:rPr lang="it-IT" dirty="0"/>
              <a:t> the </a:t>
            </a:r>
            <a:r>
              <a:rPr lang="it-IT" dirty="0" err="1"/>
              <a:t>matter</a:t>
            </a:r>
            <a:r>
              <a:rPr lang="it-IT" dirty="0"/>
              <a:t> </a:t>
            </a:r>
            <a:r>
              <a:rPr lang="it-IT" dirty="0" err="1"/>
              <a:t>is</a:t>
            </a:r>
            <a:r>
              <a:rPr lang="it-IT" dirty="0"/>
              <a:t> an </a:t>
            </a:r>
            <a:r>
              <a:rPr lang="it-IT" dirty="0" err="1"/>
              <a:t>organising</a:t>
            </a:r>
            <a:r>
              <a:rPr lang="it-IT" dirty="0"/>
              <a:t> one. </a:t>
            </a:r>
          </a:p>
          <a:p>
            <a:pPr marL="0" indent="0">
              <a:buNone/>
            </a:pPr>
            <a:endParaRPr lang="it-IT" dirty="0"/>
          </a:p>
        </p:txBody>
      </p:sp>
    </p:spTree>
    <p:extLst>
      <p:ext uri="{BB962C8B-B14F-4D97-AF65-F5344CB8AC3E}">
        <p14:creationId xmlns:p14="http://schemas.microsoft.com/office/powerpoint/2010/main" val="152453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Rectangle 14"/>
          <p:cNvSpPr/>
          <p:nvPr/>
        </p:nvSpPr>
        <p:spPr>
          <a:xfrm>
            <a:off x="1515808" y="612279"/>
            <a:ext cx="7577331" cy="707886"/>
          </a:xfrm>
          <a:prstGeom prst="rect">
            <a:avLst/>
          </a:prstGeom>
        </p:spPr>
        <p:txBody>
          <a:bodyPr wrap="none">
            <a:spAutoFit/>
          </a:bodyPr>
          <a:lstStyle/>
          <a:p>
            <a:pPr algn="ctr"/>
            <a:r>
              <a:rPr lang="en-AU" sz="4000" b="1" dirty="0">
                <a:solidFill>
                  <a:srgbClr val="2AA82A"/>
                </a:solidFill>
              </a:rPr>
              <a:t>The reviewer sends the ruling back</a:t>
            </a:r>
            <a:endParaRPr lang="en-GB" sz="4000" dirty="0"/>
          </a:p>
        </p:txBody>
      </p:sp>
      <p:sp>
        <p:nvSpPr>
          <p:cNvPr id="4" name="Titolo 3">
            <a:extLst>
              <a:ext uri="{FF2B5EF4-FFF2-40B4-BE49-F238E27FC236}">
                <a16:creationId xmlns:a16="http://schemas.microsoft.com/office/drawing/2014/main" id="{74A65F7C-0BC6-3D4E-D681-5E4BBBBBA508}"/>
              </a:ext>
            </a:extLst>
          </p:cNvPr>
          <p:cNvSpPr>
            <a:spLocks noGrp="1"/>
          </p:cNvSpPr>
          <p:nvPr>
            <p:ph type="title"/>
          </p:nvPr>
        </p:nvSpPr>
        <p:spPr/>
        <p:txBody>
          <a:bodyPr/>
          <a:lstStyle/>
          <a:p>
            <a:r>
              <a:rPr lang="it-IT" dirty="0"/>
              <a:t> </a:t>
            </a:r>
          </a:p>
        </p:txBody>
      </p:sp>
      <p:sp>
        <p:nvSpPr>
          <p:cNvPr id="3" name="Segnaposto contenuto 2">
            <a:extLst>
              <a:ext uri="{FF2B5EF4-FFF2-40B4-BE49-F238E27FC236}">
                <a16:creationId xmlns:a16="http://schemas.microsoft.com/office/drawing/2014/main" id="{9D7C0E0F-48C5-EBA7-943C-23D677408965}"/>
              </a:ext>
            </a:extLst>
          </p:cNvPr>
          <p:cNvSpPr>
            <a:spLocks noGrp="1"/>
          </p:cNvSpPr>
          <p:nvPr>
            <p:ph idx="4294967295"/>
          </p:nvPr>
        </p:nvSpPr>
        <p:spPr>
          <a:xfrm>
            <a:off x="0" y="1763713"/>
            <a:ext cx="9396413" cy="4991100"/>
          </a:xfrm>
        </p:spPr>
        <p:txBody>
          <a:bodyPr>
            <a:normAutofit fontScale="92500" lnSpcReduction="10000"/>
          </a:bodyPr>
          <a:lstStyle/>
          <a:p>
            <a:pPr marL="0" indent="0">
              <a:buNone/>
            </a:pPr>
            <a:r>
              <a:rPr lang="it-IT" dirty="0" err="1"/>
              <a:t>When</a:t>
            </a:r>
            <a:r>
              <a:rPr lang="it-IT" dirty="0"/>
              <a:t> the </a:t>
            </a:r>
            <a:r>
              <a:rPr lang="it-IT" dirty="0" err="1"/>
              <a:t>Reviewer</a:t>
            </a:r>
            <a:r>
              <a:rPr lang="it-IT" dirty="0"/>
              <a:t> </a:t>
            </a:r>
            <a:r>
              <a:rPr lang="it-IT" dirty="0" err="1"/>
              <a:t>does</a:t>
            </a:r>
            <a:r>
              <a:rPr lang="it-IT" dirty="0"/>
              <a:t> </a:t>
            </a:r>
            <a:r>
              <a:rPr lang="it-IT" dirty="0" err="1"/>
              <a:t>not</a:t>
            </a:r>
            <a:r>
              <a:rPr lang="it-IT" dirty="0"/>
              <a:t> </a:t>
            </a:r>
            <a:r>
              <a:rPr lang="it-IT" dirty="0" err="1"/>
              <a:t>upheld</a:t>
            </a:r>
            <a:r>
              <a:rPr lang="it-IT" dirty="0"/>
              <a:t> the </a:t>
            </a:r>
            <a:r>
              <a:rPr lang="it-IT" dirty="0" err="1"/>
              <a:t>TDs</a:t>
            </a:r>
            <a:r>
              <a:rPr lang="it-IT" dirty="0"/>
              <a:t>’ ruling, the </a:t>
            </a:r>
            <a:r>
              <a:rPr lang="it-IT" dirty="0" err="1"/>
              <a:t>most</a:t>
            </a:r>
            <a:r>
              <a:rPr lang="it-IT" dirty="0"/>
              <a:t> common scenario </a:t>
            </a:r>
            <a:r>
              <a:rPr lang="it-IT" dirty="0" err="1"/>
              <a:t>is</a:t>
            </a:r>
            <a:r>
              <a:rPr lang="it-IT" dirty="0"/>
              <a:t>, </a:t>
            </a:r>
            <a:r>
              <a:rPr lang="it-IT" dirty="0" err="1"/>
              <a:t>however</a:t>
            </a:r>
            <a:r>
              <a:rPr lang="it-IT" dirty="0"/>
              <a:t>, </a:t>
            </a:r>
            <a:r>
              <a:rPr lang="it-IT" dirty="0" err="1"/>
              <a:t>sending</a:t>
            </a:r>
            <a:r>
              <a:rPr lang="it-IT" dirty="0"/>
              <a:t> the ruling back with </a:t>
            </a:r>
            <a:r>
              <a:rPr lang="it-IT" dirty="0" err="1"/>
              <a:t>instructions</a:t>
            </a:r>
            <a:r>
              <a:rPr lang="it-IT" dirty="0"/>
              <a:t>, </a:t>
            </a:r>
            <a:r>
              <a:rPr lang="it-IT" dirty="0" err="1"/>
              <a:t>Typically</a:t>
            </a:r>
            <a:r>
              <a:rPr lang="it-IT" dirty="0"/>
              <a:t>:</a:t>
            </a:r>
          </a:p>
          <a:p>
            <a:pPr>
              <a:buFontTx/>
              <a:buChar char="-"/>
            </a:pPr>
            <a:r>
              <a:rPr lang="it-IT" dirty="0" err="1"/>
              <a:t>Including</a:t>
            </a:r>
            <a:r>
              <a:rPr lang="it-IT" dirty="0"/>
              <a:t> a list of </a:t>
            </a:r>
            <a:r>
              <a:rPr lang="it-IT" dirty="0" err="1"/>
              <a:t>facts</a:t>
            </a:r>
            <a:r>
              <a:rPr lang="it-IT" dirty="0"/>
              <a:t> to be </a:t>
            </a:r>
            <a:r>
              <a:rPr lang="it-IT" dirty="0" err="1"/>
              <a:t>determined</a:t>
            </a:r>
            <a:endParaRPr lang="it-IT" dirty="0"/>
          </a:p>
          <a:p>
            <a:pPr>
              <a:buFontTx/>
              <a:buChar char="-"/>
            </a:pPr>
            <a:r>
              <a:rPr lang="it-IT" dirty="0" err="1"/>
              <a:t>Including</a:t>
            </a:r>
            <a:r>
              <a:rPr lang="it-IT" dirty="0"/>
              <a:t> a list of </a:t>
            </a:r>
            <a:r>
              <a:rPr lang="it-IT" dirty="0" err="1"/>
              <a:t>questions</a:t>
            </a:r>
            <a:r>
              <a:rPr lang="it-IT" dirty="0"/>
              <a:t> to be </a:t>
            </a:r>
            <a:r>
              <a:rPr lang="it-IT" dirty="0" err="1"/>
              <a:t>asked</a:t>
            </a:r>
            <a:r>
              <a:rPr lang="it-IT" dirty="0"/>
              <a:t> to </a:t>
            </a:r>
            <a:r>
              <a:rPr lang="it-IT" dirty="0" err="1"/>
              <a:t>pollees</a:t>
            </a:r>
            <a:endParaRPr lang="it-IT" dirty="0"/>
          </a:p>
          <a:p>
            <a:pPr marL="0" indent="0">
              <a:buNone/>
            </a:pPr>
            <a:r>
              <a:rPr lang="it-IT" b="1" dirty="0"/>
              <a:t>N.B. The </a:t>
            </a:r>
            <a:r>
              <a:rPr lang="it-IT" b="1" dirty="0" err="1"/>
              <a:t>Reviewer</a:t>
            </a:r>
            <a:r>
              <a:rPr lang="it-IT" b="1" dirty="0"/>
              <a:t> </a:t>
            </a:r>
            <a:r>
              <a:rPr lang="it-IT" b="1" dirty="0" err="1"/>
              <a:t>does</a:t>
            </a:r>
            <a:r>
              <a:rPr lang="it-IT" b="1" dirty="0"/>
              <a:t> </a:t>
            </a:r>
            <a:r>
              <a:rPr lang="it-IT" b="1" dirty="0" err="1"/>
              <a:t>it</a:t>
            </a:r>
            <a:r>
              <a:rPr lang="it-IT" b="1" dirty="0"/>
              <a:t> </a:t>
            </a:r>
            <a:r>
              <a:rPr lang="it-IT" b="1" dirty="0" err="1"/>
              <a:t>even</a:t>
            </a:r>
            <a:r>
              <a:rPr lang="it-IT" b="1" dirty="0"/>
              <a:t> </a:t>
            </a:r>
            <a:r>
              <a:rPr lang="it-IT" b="1" dirty="0" err="1"/>
              <a:t>if</a:t>
            </a:r>
            <a:r>
              <a:rPr lang="it-IT" b="1" dirty="0"/>
              <a:t> </a:t>
            </a:r>
            <a:r>
              <a:rPr lang="it-IT" b="1" dirty="0" err="1"/>
              <a:t>they</a:t>
            </a:r>
            <a:r>
              <a:rPr lang="it-IT" b="1" dirty="0"/>
              <a:t> think </a:t>
            </a:r>
            <a:r>
              <a:rPr lang="it-IT" b="1" dirty="0" err="1"/>
              <a:t>there</a:t>
            </a:r>
            <a:r>
              <a:rPr lang="it-IT" b="1" dirty="0"/>
              <a:t> </a:t>
            </a:r>
            <a:r>
              <a:rPr lang="it-IT" b="1" dirty="0" err="1"/>
              <a:t>will</a:t>
            </a:r>
            <a:r>
              <a:rPr lang="it-IT" b="1" dirty="0"/>
              <a:t> be no </a:t>
            </a:r>
            <a:r>
              <a:rPr lang="it-IT" b="1" dirty="0" err="1"/>
              <a:t>change</a:t>
            </a:r>
            <a:r>
              <a:rPr lang="it-IT" b="1" dirty="0"/>
              <a:t>: </a:t>
            </a:r>
            <a:r>
              <a:rPr lang="it-IT" b="1" dirty="0" err="1"/>
              <a:t>their</a:t>
            </a:r>
            <a:r>
              <a:rPr lang="it-IT" b="1" dirty="0"/>
              <a:t> job </a:t>
            </a:r>
            <a:r>
              <a:rPr lang="it-IT" b="1" dirty="0" err="1"/>
              <a:t>is</a:t>
            </a:r>
            <a:r>
              <a:rPr lang="it-IT" b="1" dirty="0"/>
              <a:t> </a:t>
            </a:r>
            <a:r>
              <a:rPr lang="it-IT" b="1" dirty="0" err="1"/>
              <a:t>not</a:t>
            </a:r>
            <a:r>
              <a:rPr lang="it-IT" b="1" dirty="0"/>
              <a:t> to decide the </a:t>
            </a:r>
            <a:r>
              <a:rPr lang="it-IT" b="1" dirty="0" err="1"/>
              <a:t>final</a:t>
            </a:r>
            <a:r>
              <a:rPr lang="it-IT" b="1" dirty="0"/>
              <a:t> </a:t>
            </a:r>
            <a:r>
              <a:rPr lang="it-IT" b="1" dirty="0" err="1"/>
              <a:t>outcome</a:t>
            </a:r>
            <a:r>
              <a:rPr lang="it-IT" b="1" dirty="0"/>
              <a:t>, </a:t>
            </a:r>
            <a:r>
              <a:rPr lang="it-IT" b="1" dirty="0" err="1"/>
              <a:t>but</a:t>
            </a:r>
            <a:r>
              <a:rPr lang="it-IT" b="1" dirty="0"/>
              <a:t> to </a:t>
            </a:r>
            <a:r>
              <a:rPr lang="it-IT" b="1" dirty="0" err="1"/>
              <a:t>affirm</a:t>
            </a:r>
            <a:r>
              <a:rPr lang="it-IT" b="1" dirty="0"/>
              <a:t> </a:t>
            </a:r>
            <a:r>
              <a:rPr lang="it-IT" b="1" dirty="0" err="1"/>
              <a:t>whether</a:t>
            </a:r>
            <a:r>
              <a:rPr lang="it-IT" b="1" dirty="0"/>
              <a:t> the </a:t>
            </a:r>
            <a:r>
              <a:rPr lang="it-IT" b="1" dirty="0" err="1"/>
              <a:t>correct</a:t>
            </a:r>
            <a:r>
              <a:rPr lang="it-IT" b="1" dirty="0"/>
              <a:t> procedure </a:t>
            </a:r>
            <a:r>
              <a:rPr lang="it-IT" b="1" dirty="0" err="1"/>
              <a:t>was</a:t>
            </a:r>
            <a:r>
              <a:rPr lang="it-IT" b="1" dirty="0"/>
              <a:t> </a:t>
            </a:r>
            <a:r>
              <a:rPr lang="it-IT" b="1" dirty="0" err="1"/>
              <a:t>followed</a:t>
            </a:r>
            <a:r>
              <a:rPr lang="it-IT" b="1" dirty="0"/>
              <a:t> or </a:t>
            </a:r>
            <a:r>
              <a:rPr lang="it-IT" b="1" dirty="0" err="1"/>
              <a:t>not</a:t>
            </a:r>
            <a:r>
              <a:rPr lang="it-IT" b="1" dirty="0"/>
              <a:t>.</a:t>
            </a:r>
          </a:p>
          <a:p>
            <a:pPr>
              <a:buFontTx/>
              <a:buChar char="-"/>
            </a:pPr>
            <a:endParaRPr lang="it-IT" dirty="0"/>
          </a:p>
          <a:p>
            <a:pPr marL="0" indent="0">
              <a:buNone/>
            </a:pPr>
            <a:endParaRPr lang="it-IT" dirty="0"/>
          </a:p>
        </p:txBody>
      </p:sp>
    </p:spTree>
    <p:extLst>
      <p:ext uri="{BB962C8B-B14F-4D97-AF65-F5344CB8AC3E}">
        <p14:creationId xmlns:p14="http://schemas.microsoft.com/office/powerpoint/2010/main" val="2759860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6</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5868566" y="2268463"/>
            <a:ext cx="4392488" cy="3795911"/>
          </a:xfrm>
          <a:prstGeom prst="rect">
            <a:avLst/>
          </a:prstGeom>
        </p:spPr>
        <p:txBody>
          <a:bodyPr wrap="square">
            <a:spAutoFit/>
          </a:bodyPr>
          <a:lstStyle/>
          <a:p>
            <a:pPr algn="just" rtl="0">
              <a:spcBef>
                <a:spcPts val="0"/>
              </a:spcBef>
              <a:spcAft>
                <a:spcPts val="800"/>
              </a:spcAft>
            </a:pPr>
            <a:r>
              <a:rPr lang="en-US" sz="1800" b="0" i="0" u="none" strike="noStrike" dirty="0">
                <a:solidFill>
                  <a:srgbClr val="000000"/>
                </a:solidFill>
                <a:effectLst/>
                <a:latin typeface="Aptos" panose="020B0004020202020204" pitchFamily="34" charset="0"/>
              </a:rPr>
              <a:t>The stage of this case is the World Youth National World Teams Championships held in </a:t>
            </a:r>
            <a:r>
              <a:rPr lang="en-US" sz="1800" b="0" i="0" u="none" strike="noStrike" dirty="0" err="1">
                <a:solidFill>
                  <a:srgbClr val="000000"/>
                </a:solidFill>
                <a:effectLst/>
                <a:latin typeface="Aptos" panose="020B0004020202020204" pitchFamily="34" charset="0"/>
              </a:rPr>
              <a:t>Salsomaggiore</a:t>
            </a:r>
            <a:r>
              <a:rPr lang="en-US" sz="1800" b="0" i="0" u="none" strike="noStrike" dirty="0">
                <a:solidFill>
                  <a:srgbClr val="000000"/>
                </a:solidFill>
                <a:effectLst/>
                <a:latin typeface="Aptos" panose="020B0004020202020204" pitchFamily="34" charset="0"/>
              </a:rPr>
              <a:t> Terme (PR) – Italy – from July 12</a:t>
            </a:r>
            <a:r>
              <a:rPr lang="en-US" sz="1800" b="0" i="0" u="none" strike="noStrike" baseline="30000" dirty="0">
                <a:solidFill>
                  <a:srgbClr val="000000"/>
                </a:solidFill>
                <a:effectLst/>
                <a:latin typeface="Aptos" panose="020B0004020202020204" pitchFamily="34" charset="0"/>
              </a:rPr>
              <a:t>th</a:t>
            </a:r>
            <a:r>
              <a:rPr lang="en-US" sz="1800" b="0" i="0" u="none" strike="noStrike" dirty="0">
                <a:solidFill>
                  <a:srgbClr val="000000"/>
                </a:solidFill>
                <a:effectLst/>
                <a:latin typeface="Aptos" panose="020B0004020202020204" pitchFamily="34" charset="0"/>
              </a:rPr>
              <a:t> to July 17</a:t>
            </a:r>
            <a:r>
              <a:rPr lang="en-US" sz="1800" b="0" i="0" u="none" strike="noStrike" baseline="30000" dirty="0">
                <a:solidFill>
                  <a:srgbClr val="000000"/>
                </a:solidFill>
                <a:effectLst/>
                <a:latin typeface="Aptos" panose="020B0004020202020204" pitchFamily="34" charset="0"/>
              </a:rPr>
              <a:t>th</a:t>
            </a:r>
            <a:r>
              <a:rPr lang="en-US" sz="1800" b="0" i="0" u="none" strike="noStrike" dirty="0">
                <a:solidFill>
                  <a:srgbClr val="000000"/>
                </a:solidFill>
                <a:effectLst/>
                <a:latin typeface="Aptos" panose="020B0004020202020204" pitchFamily="34" charset="0"/>
              </a:rPr>
              <a:t> 2025. </a:t>
            </a:r>
            <a:endParaRPr lang="en-US" dirty="0">
              <a:effectLst/>
            </a:endParaRPr>
          </a:p>
          <a:p>
            <a:pPr algn="just" rtl="0">
              <a:spcBef>
                <a:spcPts val="0"/>
              </a:spcBef>
              <a:spcAft>
                <a:spcPts val="800"/>
              </a:spcAft>
            </a:pPr>
            <a:r>
              <a:rPr lang="en-US" sz="1800" b="0" i="0" u="none" strike="noStrike" dirty="0">
                <a:solidFill>
                  <a:srgbClr val="000000"/>
                </a:solidFill>
                <a:effectLst/>
                <a:latin typeface="Aptos" panose="020B0004020202020204" pitchFamily="34" charset="0"/>
              </a:rPr>
              <a:t>At the end of the quarter final match of the Under 26 category between Poland and Sweden the two teams were tied, which called for Poland to go through, since they were the higher qualifier (WBF has dropped extra boards in 2017). Yet, few minutes after the last card had touched the table, Sweden called for a ruling on board 18. Here it is</a:t>
            </a:r>
            <a:endParaRPr lang="en-US" dirty="0">
              <a:effectLst/>
            </a:endParaRPr>
          </a:p>
        </p:txBody>
      </p:sp>
      <p:sp>
        <p:nvSpPr>
          <p:cNvPr id="6" name="Rectangle 5"/>
          <p:cNvSpPr/>
          <p:nvPr/>
        </p:nvSpPr>
        <p:spPr>
          <a:xfrm>
            <a:off x="25573" y="724957"/>
            <a:ext cx="10415415" cy="923330"/>
          </a:xfrm>
          <a:prstGeom prst="rect">
            <a:avLst/>
          </a:prstGeom>
        </p:spPr>
        <p:txBody>
          <a:bodyPr wrap="none">
            <a:spAutoFit/>
          </a:bodyPr>
          <a:lstStyle/>
          <a:p>
            <a:r>
              <a:rPr lang="en-AU" sz="5400" b="1" dirty="0">
                <a:solidFill>
                  <a:srgbClr val="2AA82A"/>
                </a:solidFill>
              </a:rPr>
              <a:t>Example 1 – In the heat of the night</a:t>
            </a:r>
            <a:endParaRPr lang="en-GB" sz="5400" dirty="0"/>
          </a:p>
        </p:txBody>
      </p:sp>
      <p:pic>
        <p:nvPicPr>
          <p:cNvPr id="1026" name="Picture 2">
            <a:extLst>
              <a:ext uri="{FF2B5EF4-FFF2-40B4-BE49-F238E27FC236}">
                <a16:creationId xmlns:a16="http://schemas.microsoft.com/office/drawing/2014/main" id="{39675634-7473-4486-94F2-2679C1F1E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360" y="1980431"/>
            <a:ext cx="5659033"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2511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7</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5910974" y="1980431"/>
            <a:ext cx="4382653" cy="4154984"/>
          </a:xfrm>
          <a:prstGeom prst="rect">
            <a:avLst/>
          </a:prstGeom>
        </p:spPr>
        <p:txBody>
          <a:bodyPr wrap="square">
            <a:spAutoFit/>
          </a:bodyPr>
          <a:lstStyle/>
          <a:p>
            <a:pPr algn="just" rtl="0">
              <a:spcBef>
                <a:spcPts val="0"/>
              </a:spcBef>
              <a:spcAft>
                <a:spcPts val="800"/>
              </a:spcAft>
            </a:pPr>
            <a:r>
              <a:rPr lang="en-US" sz="2400" b="0" i="0" u="none" strike="noStrike" dirty="0">
                <a:solidFill>
                  <a:srgbClr val="000000"/>
                </a:solidFill>
                <a:effectLst/>
                <a:latin typeface="Aptos" panose="020B0004020202020204" pitchFamily="34" charset="0"/>
              </a:rPr>
              <a:t>Here I’ll be presenting the table’s facts as shown by the video footage, but to put yourself in the TDs’ and eventually my own shoes, keep please in mind that  upon ruling first, then reviewing, the video was not available yet; however, the players’ narration eventually proved to match it very faithfully.</a:t>
            </a:r>
            <a:endParaRPr lang="en-US" sz="2400" dirty="0">
              <a:effectLst/>
            </a:endParaRPr>
          </a:p>
        </p:txBody>
      </p:sp>
      <p:sp>
        <p:nvSpPr>
          <p:cNvPr id="6" name="Rectangle 5"/>
          <p:cNvSpPr/>
          <p:nvPr/>
        </p:nvSpPr>
        <p:spPr>
          <a:xfrm>
            <a:off x="25573" y="724957"/>
            <a:ext cx="10415415" cy="923330"/>
          </a:xfrm>
          <a:prstGeom prst="rect">
            <a:avLst/>
          </a:prstGeom>
        </p:spPr>
        <p:txBody>
          <a:bodyPr wrap="none">
            <a:spAutoFit/>
          </a:bodyPr>
          <a:lstStyle/>
          <a:p>
            <a:r>
              <a:rPr lang="en-AU" sz="5400" b="1" dirty="0">
                <a:solidFill>
                  <a:srgbClr val="2AA82A"/>
                </a:solidFill>
              </a:rPr>
              <a:t>Example 1 – In the heat of the night</a:t>
            </a:r>
            <a:endParaRPr lang="en-GB" sz="5400" dirty="0"/>
          </a:p>
        </p:txBody>
      </p:sp>
      <p:pic>
        <p:nvPicPr>
          <p:cNvPr id="1026" name="Picture 2">
            <a:extLst>
              <a:ext uri="{FF2B5EF4-FFF2-40B4-BE49-F238E27FC236}">
                <a16:creationId xmlns:a16="http://schemas.microsoft.com/office/drawing/2014/main" id="{39675634-7473-4486-94F2-2679C1F1E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360" y="1980431"/>
            <a:ext cx="5659033"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9100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11C17F8-1C34-464A-88FF-AB39F9B875E0}" type="slidenum">
              <a:rPr lang="fr-FR" smtClean="0"/>
              <a:pPr/>
              <a:t>8</a:t>
            </a:fld>
            <a:endParaRPr lang="fr-FR" dirty="0"/>
          </a:p>
        </p:txBody>
      </p:sp>
      <p:sp>
        <p:nvSpPr>
          <p:cNvPr id="4" name="Rectangle 3"/>
          <p:cNvSpPr/>
          <p:nvPr/>
        </p:nvSpPr>
        <p:spPr>
          <a:xfrm>
            <a:off x="251942" y="2340471"/>
            <a:ext cx="3384376" cy="430887"/>
          </a:xfrm>
          <a:prstGeom prst="rect">
            <a:avLst/>
          </a:prstGeom>
        </p:spPr>
        <p:txBody>
          <a:bodyPr wrap="square">
            <a:spAutoFit/>
          </a:bodyPr>
          <a:lstStyle/>
          <a:p>
            <a:r>
              <a:rPr lang="en-AU" dirty="0">
                <a:sym typeface="Symbol"/>
              </a:rPr>
              <a:t>	</a:t>
            </a:r>
            <a:endParaRPr lang="en-GB" dirty="0"/>
          </a:p>
        </p:txBody>
      </p:sp>
      <p:sp>
        <p:nvSpPr>
          <p:cNvPr id="5" name="Rectangle 4"/>
          <p:cNvSpPr/>
          <p:nvPr/>
        </p:nvSpPr>
        <p:spPr>
          <a:xfrm>
            <a:off x="5806393" y="1836415"/>
            <a:ext cx="4487235" cy="5839486"/>
          </a:xfrm>
          <a:prstGeom prst="rect">
            <a:avLst/>
          </a:prstGeom>
        </p:spPr>
        <p:txBody>
          <a:bodyPr wrap="square">
            <a:spAutoFit/>
          </a:bodyPr>
          <a:lstStyle/>
          <a:p>
            <a:pPr algn="just">
              <a:lnSpc>
                <a:spcPct val="115000"/>
              </a:lnSpc>
              <a:spcAft>
                <a:spcPts val="800"/>
              </a:spcAft>
            </a:pPr>
            <a:r>
              <a:rPr lang="en-GB" sz="2400" dirty="0">
                <a:effectLst/>
                <a:latin typeface="Aptos" panose="020B0004020202020204" pitchFamily="34" charset="0"/>
                <a:ea typeface="Aptos" panose="020B0004020202020204" pitchFamily="34" charset="0"/>
                <a:cs typeface="Aptos" panose="020B0004020202020204" pitchFamily="34" charset="0"/>
              </a:rPr>
              <a:t>After two passes, West opened 2</a:t>
            </a:r>
            <a:r>
              <a:rPr lang="en-AU" sz="2400" dirty="0">
                <a:solidFill>
                  <a:srgbClr val="FF0000"/>
                </a:solidFill>
                <a:sym typeface="Symbol"/>
              </a:rPr>
              <a:t></a:t>
            </a:r>
            <a:r>
              <a:rPr lang="en-GB" sz="2400" dirty="0">
                <a:effectLst/>
                <a:latin typeface="Aptos" panose="020B0004020202020204" pitchFamily="34" charset="0"/>
                <a:ea typeface="Aptos" panose="020B0004020202020204" pitchFamily="34" charset="0"/>
                <a:cs typeface="Aptos" panose="020B0004020202020204" pitchFamily="34" charset="0"/>
              </a:rPr>
              <a:t>, North thought for a while, then looked at the opponents’ Convention Card which she had positioned on her right, against the screen, with the front page to her. She looked twice, then doubled.</a:t>
            </a:r>
            <a:endParaRPr lang="it-IT" sz="24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pPr>
            <a:r>
              <a:rPr lang="en-GB" sz="2400" dirty="0">
                <a:effectLst/>
                <a:latin typeface="Aptos" panose="020B0004020202020204" pitchFamily="34" charset="0"/>
                <a:ea typeface="Aptos" panose="020B0004020202020204" pitchFamily="34" charset="0"/>
                <a:cs typeface="Aptos" panose="020B0004020202020204" pitchFamily="34" charset="0"/>
              </a:rPr>
              <a:t>What did the CC show? Here is what she saw (however, there was no highlight in the card she was looking at: that was added by myself to help you reading):</a:t>
            </a:r>
            <a:endParaRPr lang="it-IT" sz="2400" dirty="0">
              <a:effectLst/>
              <a:latin typeface="Aptos" panose="020B0004020202020204" pitchFamily="34" charset="0"/>
              <a:ea typeface="Aptos" panose="020B0004020202020204" pitchFamily="34" charset="0"/>
              <a:cs typeface="Aptos" panose="020B0004020202020204" pitchFamily="34" charset="0"/>
            </a:endParaRPr>
          </a:p>
        </p:txBody>
      </p:sp>
      <p:sp>
        <p:nvSpPr>
          <p:cNvPr id="6" name="Rectangle 5"/>
          <p:cNvSpPr/>
          <p:nvPr/>
        </p:nvSpPr>
        <p:spPr>
          <a:xfrm>
            <a:off x="25573" y="724957"/>
            <a:ext cx="10415415" cy="923330"/>
          </a:xfrm>
          <a:prstGeom prst="rect">
            <a:avLst/>
          </a:prstGeom>
        </p:spPr>
        <p:txBody>
          <a:bodyPr wrap="none">
            <a:spAutoFit/>
          </a:bodyPr>
          <a:lstStyle/>
          <a:p>
            <a:r>
              <a:rPr lang="en-AU" sz="5400" b="1" dirty="0">
                <a:solidFill>
                  <a:srgbClr val="2AA82A"/>
                </a:solidFill>
              </a:rPr>
              <a:t>Example 1 – In the heat of the night</a:t>
            </a:r>
            <a:endParaRPr lang="en-GB" sz="5400" dirty="0"/>
          </a:p>
        </p:txBody>
      </p:sp>
      <p:pic>
        <p:nvPicPr>
          <p:cNvPr id="1026" name="Picture 2">
            <a:extLst>
              <a:ext uri="{FF2B5EF4-FFF2-40B4-BE49-F238E27FC236}">
                <a16:creationId xmlns:a16="http://schemas.microsoft.com/office/drawing/2014/main" id="{39675634-7473-4486-94F2-2679C1F1E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360" y="1980431"/>
            <a:ext cx="5659033"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8894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2C406A6-75F5-1C7E-B5CB-AFBB298871B8}"/>
              </a:ext>
            </a:extLst>
          </p:cNvPr>
          <p:cNvSpPr>
            <a:spLocks noGrp="1"/>
          </p:cNvSpPr>
          <p:nvPr>
            <p:ph type="title"/>
          </p:nvPr>
        </p:nvSpPr>
        <p:spPr/>
        <p:txBody>
          <a:bodyPr>
            <a:normAutofit fontScale="90000"/>
          </a:bodyPr>
          <a:lstStyle/>
          <a:p>
            <a:r>
              <a:rPr lang="en-AU" sz="4800" b="1" dirty="0">
                <a:solidFill>
                  <a:srgbClr val="2AA82A"/>
                </a:solidFill>
              </a:rPr>
              <a:t>Example 1 – In the heat of the night</a:t>
            </a:r>
            <a:br>
              <a:rPr lang="en-GB" sz="4800" dirty="0"/>
            </a:br>
            <a:endParaRPr lang="it-IT" dirty="0"/>
          </a:p>
        </p:txBody>
      </p:sp>
      <p:sp>
        <p:nvSpPr>
          <p:cNvPr id="6" name="Segnaposto contenuto 5">
            <a:extLst>
              <a:ext uri="{FF2B5EF4-FFF2-40B4-BE49-F238E27FC236}">
                <a16:creationId xmlns:a16="http://schemas.microsoft.com/office/drawing/2014/main" id="{9FB55D2E-CC1E-8DEE-DFF1-E009F7AAA522}"/>
              </a:ext>
            </a:extLst>
          </p:cNvPr>
          <p:cNvSpPr>
            <a:spLocks noGrp="1"/>
          </p:cNvSpPr>
          <p:nvPr>
            <p:ph sz="half" idx="1"/>
          </p:nvPr>
        </p:nvSpPr>
        <p:spPr/>
        <p:txBody>
          <a:bodyPr>
            <a:normAutofit lnSpcReduction="10000"/>
          </a:bodyPr>
          <a:lstStyle/>
          <a:p>
            <a:endParaRPr lang="it-IT"/>
          </a:p>
        </p:txBody>
      </p:sp>
      <p:sp>
        <p:nvSpPr>
          <p:cNvPr id="7" name="Segnaposto contenuto 6">
            <a:extLst>
              <a:ext uri="{FF2B5EF4-FFF2-40B4-BE49-F238E27FC236}">
                <a16:creationId xmlns:a16="http://schemas.microsoft.com/office/drawing/2014/main" id="{520D6E7C-B7F9-D2D8-95DA-8A168446C463}"/>
              </a:ext>
            </a:extLst>
          </p:cNvPr>
          <p:cNvSpPr>
            <a:spLocks noGrp="1"/>
          </p:cNvSpPr>
          <p:nvPr>
            <p:ph sz="half" idx="2"/>
          </p:nvPr>
        </p:nvSpPr>
        <p:spPr/>
        <p:txBody>
          <a:bodyPr>
            <a:normAutofit lnSpcReduction="10000"/>
          </a:bodyPr>
          <a:lstStyle/>
          <a:p>
            <a:pPr marL="0" indent="0">
              <a:buNone/>
            </a:pPr>
            <a:r>
              <a:rPr lang="en-GB" sz="3600" dirty="0">
                <a:effectLst/>
                <a:latin typeface="Aptos" panose="020B0004020202020204" pitchFamily="34" charset="0"/>
                <a:ea typeface="Aptos" panose="020B0004020202020204" pitchFamily="34" charset="0"/>
                <a:cs typeface="Aptos" panose="020B0004020202020204" pitchFamily="34" charset="0"/>
              </a:rPr>
              <a:t>As you can see, on the third line you find an explanation which is compatible with “multi”, yet two lines below you are warned that third in hand the meaning is different: both majors 4+/4+.</a:t>
            </a:r>
            <a:endParaRPr lang="it-IT" sz="36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it-IT" dirty="0"/>
          </a:p>
        </p:txBody>
      </p:sp>
      <p:sp>
        <p:nvSpPr>
          <p:cNvPr id="2" name="Segnaposto piè di pagina 1">
            <a:extLst>
              <a:ext uri="{FF2B5EF4-FFF2-40B4-BE49-F238E27FC236}">
                <a16:creationId xmlns:a16="http://schemas.microsoft.com/office/drawing/2014/main" id="{95226DAE-8285-885C-7095-1A853A82EE42}"/>
              </a:ext>
            </a:extLst>
          </p:cNvPr>
          <p:cNvSpPr>
            <a:spLocks noGrp="1"/>
          </p:cNvSpPr>
          <p:nvPr>
            <p:ph type="ftr" sz="quarter" idx="11"/>
          </p:nvPr>
        </p:nvSpPr>
        <p:spPr/>
        <p:txBody>
          <a:bodyPr/>
          <a:lstStyle/>
          <a:p>
            <a:r>
              <a:rPr lang="fr-FR" dirty="0"/>
              <a:t>EBL&amp;WBF Max </a:t>
            </a:r>
            <a:r>
              <a:rPr lang="fr-FR" dirty="0" err="1"/>
              <a:t>Bavin</a:t>
            </a:r>
            <a:r>
              <a:rPr lang="fr-FR" dirty="0"/>
              <a:t> Course</a:t>
            </a:r>
          </a:p>
          <a:p>
            <a:r>
              <a:rPr lang="fr-FR" dirty="0" err="1"/>
              <a:t>Warsaw</a:t>
            </a:r>
            <a:r>
              <a:rPr lang="fr-FR" dirty="0"/>
              <a:t> 2025</a:t>
            </a:r>
          </a:p>
        </p:txBody>
      </p:sp>
      <p:sp>
        <p:nvSpPr>
          <p:cNvPr id="3" name="Segnaposto numero diapositiva 2">
            <a:extLst>
              <a:ext uri="{FF2B5EF4-FFF2-40B4-BE49-F238E27FC236}">
                <a16:creationId xmlns:a16="http://schemas.microsoft.com/office/drawing/2014/main" id="{01DF40EB-A783-F667-514D-63A4CA58164B}"/>
              </a:ext>
            </a:extLst>
          </p:cNvPr>
          <p:cNvSpPr>
            <a:spLocks noGrp="1"/>
          </p:cNvSpPr>
          <p:nvPr>
            <p:ph type="sldNum" sz="quarter" idx="12"/>
          </p:nvPr>
        </p:nvSpPr>
        <p:spPr/>
        <p:txBody>
          <a:bodyPr/>
          <a:lstStyle/>
          <a:p>
            <a:fld id="{911C17F8-1C34-464A-88FF-AB39F9B875E0}" type="slidenum">
              <a:rPr lang="fr-FR" smtClean="0"/>
              <a:pPr/>
              <a:t>9</a:t>
            </a:fld>
            <a:endParaRPr lang="fr-FR"/>
          </a:p>
        </p:txBody>
      </p:sp>
      <p:pic>
        <p:nvPicPr>
          <p:cNvPr id="4" name="image3.png">
            <a:extLst>
              <a:ext uri="{FF2B5EF4-FFF2-40B4-BE49-F238E27FC236}">
                <a16:creationId xmlns:a16="http://schemas.microsoft.com/office/drawing/2014/main" id="{649ADE87-347F-2F61-B59B-4316463B7F2B}"/>
              </a:ext>
            </a:extLst>
          </p:cNvPr>
          <p:cNvPicPr/>
          <p:nvPr/>
        </p:nvPicPr>
        <p:blipFill>
          <a:blip r:embed="rId3"/>
          <a:srcRect/>
          <a:stretch>
            <a:fillRect/>
          </a:stretch>
        </p:blipFill>
        <p:spPr>
          <a:xfrm>
            <a:off x="435039" y="1764299"/>
            <a:ext cx="4698448" cy="4990084"/>
          </a:xfrm>
          <a:prstGeom prst="rect">
            <a:avLst/>
          </a:prstGeom>
          <a:ln/>
        </p:spPr>
      </p:pic>
    </p:spTree>
    <p:extLst>
      <p:ext uri="{BB962C8B-B14F-4D97-AF65-F5344CB8AC3E}">
        <p14:creationId xmlns:p14="http://schemas.microsoft.com/office/powerpoint/2010/main" val="241459113"/>
      </p:ext>
    </p:extLst>
  </p:cSld>
  <p:clrMapOvr>
    <a:masterClrMapping/>
  </p:clrMapOvr>
</p:sld>
</file>

<file path=ppt/theme/theme1.xml><?xml version="1.0" encoding="utf-8"?>
<a:theme xmlns:a="http://schemas.openxmlformats.org/drawingml/2006/main" name="Thème Office">
  <a:themeElements>
    <a:clrScheme name="Personnalisé 1">
      <a:dk1>
        <a:sysClr val="windowText" lastClr="000000"/>
      </a:dk1>
      <a:lt1>
        <a:sysClr val="window" lastClr="FFFFFF"/>
      </a:lt1>
      <a:dk2>
        <a:srgbClr val="464653"/>
      </a:dk2>
      <a:lt2>
        <a:srgbClr val="DDE9EC"/>
      </a:lt2>
      <a:accent1>
        <a:srgbClr val="727CA3"/>
      </a:accent1>
      <a:accent2>
        <a:srgbClr val="9FB8CD"/>
      </a:accent2>
      <a:accent3>
        <a:srgbClr val="EDF0C9"/>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5524</Words>
  <Application>Microsoft Office PowerPoint</Application>
  <PresentationFormat>Personalizzato</PresentationFormat>
  <Paragraphs>365</Paragraphs>
  <Slides>36</Slides>
  <Notes>20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36</vt:i4>
      </vt:variant>
    </vt:vector>
  </HeadingPairs>
  <TitlesOfParts>
    <vt:vector size="45" baseType="lpstr">
      <vt:lpstr>GillSans Bridge</vt:lpstr>
      <vt:lpstr>Play</vt:lpstr>
      <vt:lpstr>Aptos</vt:lpstr>
      <vt:lpstr>Arial</vt:lpstr>
      <vt:lpstr>Calibri</vt:lpstr>
      <vt:lpstr>Courier New</vt:lpstr>
      <vt:lpstr>Symbol</vt:lpstr>
      <vt:lpstr>Times New Roman</vt:lpstr>
      <vt:lpstr>Thème Office</vt:lpstr>
      <vt:lpstr> ‘Reviewer’s job’ </vt:lpstr>
      <vt:lpstr>‘Reviewer’s job’ </vt:lpstr>
      <vt:lpstr>Presentazione standard di PowerPoint</vt:lpstr>
      <vt:lpstr> </vt:lpstr>
      <vt:lpstr> </vt:lpstr>
      <vt:lpstr>Presentazione standard di PowerPoint</vt:lpstr>
      <vt:lpstr>Presentazione standard di PowerPoint</vt:lpstr>
      <vt:lpstr>Presentazione standard di PowerPoint</vt:lpstr>
      <vt:lpstr>Example 1 – In the heat of the night </vt:lpstr>
      <vt:lpstr>Example 1 – In the heat of the night </vt:lpstr>
      <vt:lpstr>Presentazione standard di PowerPoint</vt:lpstr>
      <vt:lpstr>Example 1 – In the heat of the night </vt:lpstr>
      <vt:lpstr>Example 1 – In the heat of the night </vt:lpstr>
      <vt:lpstr>Presentazione standard di PowerPoint</vt:lpstr>
      <vt:lpstr>Example 1 – In the heat of the night </vt:lpstr>
      <vt:lpstr>Example 1 – In the heat of the night </vt:lpstr>
      <vt:lpstr>Example 1 – In the heat of the night </vt:lpstr>
      <vt:lpstr>Example 1 – In the heat of the night </vt:lpstr>
      <vt:lpstr>Example 1 – In the heat of the night </vt:lpstr>
      <vt:lpstr>Example 1 – In the heat of the night </vt:lpstr>
      <vt:lpstr>Example 1 – In the heat of the night </vt:lpstr>
      <vt:lpstr>Example 1 – In the heat of the night </vt:lpstr>
      <vt:lpstr>Example 1 – In the heat of the night </vt:lpstr>
      <vt:lpstr>Presentazione standard di PowerPoint</vt:lpstr>
      <vt:lpstr>Presentazione standard di PowerPoint</vt:lpstr>
      <vt:lpstr> Example 2 – Last breath  </vt:lpstr>
      <vt:lpstr> Example 2 – Last breath  </vt:lpstr>
      <vt:lpstr>Presentazione standard di PowerPoint</vt:lpstr>
      <vt:lpstr> Example 3 – Brothers, knives   </vt:lpstr>
      <vt:lpstr> Example 3 – Brothers, knives   </vt:lpstr>
      <vt:lpstr> Example 3 – Brothers, knives   </vt:lpstr>
      <vt:lpstr>Presentazione standard di PowerPoint</vt:lpstr>
      <vt:lpstr>Presentazione standard di PowerPoint</vt:lpstr>
      <vt:lpstr>   Climbing on a mirror    </vt:lpstr>
      <vt:lpstr>   Climbing on a mirror    </vt:lpstr>
      <vt:lpstr>   Climbing on a mirror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Annie</dc:creator>
  <cp:lastModifiedBy>maurizio di sacco</cp:lastModifiedBy>
  <cp:revision>136</cp:revision>
  <cp:lastPrinted>2021-11-13T04:31:54Z</cp:lastPrinted>
  <dcterms:created xsi:type="dcterms:W3CDTF">2011-12-25T21:19:53Z</dcterms:created>
  <dcterms:modified xsi:type="dcterms:W3CDTF">2026-03-09T12:58:53Z</dcterms:modified>
</cp:coreProperties>
</file>