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07" r:id="rId3"/>
    <p:sldId id="283" r:id="rId4"/>
    <p:sldId id="292" r:id="rId5"/>
    <p:sldId id="296" r:id="rId6"/>
    <p:sldId id="297" r:id="rId7"/>
    <p:sldId id="298" r:id="rId8"/>
    <p:sldId id="302" r:id="rId9"/>
    <p:sldId id="299" r:id="rId10"/>
    <p:sldId id="290" r:id="rId11"/>
    <p:sldId id="264" r:id="rId12"/>
    <p:sldId id="257" r:id="rId13"/>
    <p:sldId id="300" r:id="rId14"/>
    <p:sldId id="303" r:id="rId15"/>
    <p:sldId id="281" r:id="rId16"/>
    <p:sldId id="289" r:id="rId17"/>
    <p:sldId id="291" r:id="rId18"/>
  </p:sldIdLst>
  <p:sldSz cx="12192000" cy="6858000"/>
  <p:notesSz cx="9926638"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04" userDrawn="1">
          <p15:clr>
            <a:srgbClr val="A4A3A4"/>
          </p15:clr>
        </p15:guide>
        <p15:guide id="2" pos="1572" userDrawn="1">
          <p15:clr>
            <a:srgbClr val="A4A3A4"/>
          </p15:clr>
        </p15:guide>
        <p15:guide id="4" pos="4951" userDrawn="1">
          <p15:clr>
            <a:srgbClr val="A4A3A4"/>
          </p15:clr>
        </p15:guide>
        <p15:guide id="5" orient="horz" pos="3634"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DF01EC-5AF3-4B20-859C-AC2769675603}" v="31" dt="2025-11-25T16:44:43.8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37" autoAdjust="0"/>
    <p:restoredTop sz="62727" autoAdjust="0"/>
  </p:normalViewPr>
  <p:slideViewPr>
    <p:cSldViewPr snapToGrid="0" showGuides="1">
      <p:cViewPr varScale="1">
        <p:scale>
          <a:sx n="69" d="100"/>
          <a:sy n="69" d="100"/>
        </p:scale>
        <p:origin x="2070" y="72"/>
      </p:cViewPr>
      <p:guideLst>
        <p:guide orient="horz" pos="504"/>
        <p:guide pos="1572"/>
        <p:guide pos="4951"/>
        <p:guide orient="horz" pos="3634"/>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6" d="100"/>
          <a:sy n="56" d="100"/>
        </p:scale>
        <p:origin x="2586" y="90"/>
      </p:cViewPr>
      <p:guideLst>
        <p:guide orient="horz" pos="2160"/>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1543" cy="344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8" y="1"/>
            <a:ext cx="4301543" cy="344091"/>
          </a:xfrm>
          <a:prstGeom prst="rect">
            <a:avLst/>
          </a:prstGeom>
        </p:spPr>
        <p:txBody>
          <a:bodyPr vert="horz" lIns="91440" tIns="45720" rIns="91440" bIns="45720" rtlCol="0"/>
          <a:lstStyle>
            <a:lvl1pPr algn="r">
              <a:defRPr sz="1200"/>
            </a:lvl1pPr>
          </a:lstStyle>
          <a:p>
            <a:fld id="{938F9BE5-C6A0-48C7-BC2F-AC96AAE31D64}" type="datetimeFigureOut">
              <a:rPr lang="en-GB" smtClean="0"/>
              <a:t>29/11/2025</a:t>
            </a:fld>
            <a:endParaRPr lang="en-GB"/>
          </a:p>
        </p:txBody>
      </p:sp>
      <p:sp>
        <p:nvSpPr>
          <p:cNvPr id="4" name="Slide Image Placeholder 3"/>
          <p:cNvSpPr>
            <a:spLocks noGrp="1" noRot="1" noChangeAspect="1"/>
          </p:cNvSpPr>
          <p:nvPr>
            <p:ph type="sldImg" idx="2"/>
          </p:nvPr>
        </p:nvSpPr>
        <p:spPr>
          <a:xfrm>
            <a:off x="2905125" y="857250"/>
            <a:ext cx="4116388"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4" y="3300412"/>
            <a:ext cx="794131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910"/>
            <a:ext cx="4301543" cy="34409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8" y="6513910"/>
            <a:ext cx="4301543" cy="344090"/>
          </a:xfrm>
          <a:prstGeom prst="rect">
            <a:avLst/>
          </a:prstGeom>
        </p:spPr>
        <p:txBody>
          <a:bodyPr vert="horz" lIns="91440" tIns="45720" rIns="91440" bIns="45720" rtlCol="0" anchor="b"/>
          <a:lstStyle>
            <a:lvl1pPr algn="r">
              <a:defRPr sz="1200"/>
            </a:lvl1pPr>
          </a:lstStyle>
          <a:p>
            <a:fld id="{F0FE4877-FE5F-46DA-928E-E450E8FE97DE}" type="slidenum">
              <a:rPr lang="en-GB" smtClean="0"/>
              <a:t>‹#›</a:t>
            </a:fld>
            <a:endParaRPr lang="en-GB"/>
          </a:p>
        </p:txBody>
      </p:sp>
    </p:spTree>
    <p:extLst>
      <p:ext uri="{BB962C8B-B14F-4D97-AF65-F5344CB8AC3E}">
        <p14:creationId xmlns:p14="http://schemas.microsoft.com/office/powerpoint/2010/main" val="3309450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Screens have advantages in reducing UI and to some extent in making illicit communication harder – virtual screens are better in this regard than physical screens.</a:t>
            </a:r>
          </a:p>
        </p:txBody>
      </p:sp>
      <p:sp>
        <p:nvSpPr>
          <p:cNvPr id="4" name="Slide Number Placeholder 3"/>
          <p:cNvSpPr>
            <a:spLocks noGrp="1"/>
          </p:cNvSpPr>
          <p:nvPr>
            <p:ph type="sldNum" sz="quarter" idx="5"/>
          </p:nvPr>
        </p:nvSpPr>
        <p:spPr/>
        <p:txBody>
          <a:bodyPr/>
          <a:lstStyle/>
          <a:p>
            <a:fld id="{F0FE4877-FE5F-46DA-928E-E450E8FE97DE}" type="slidenum">
              <a:rPr lang="en-GB" smtClean="0"/>
              <a:t>1</a:t>
            </a:fld>
            <a:endParaRPr lang="en-GB"/>
          </a:p>
        </p:txBody>
      </p:sp>
    </p:spTree>
    <p:extLst>
      <p:ext uri="{BB962C8B-B14F-4D97-AF65-F5344CB8AC3E}">
        <p14:creationId xmlns:p14="http://schemas.microsoft.com/office/powerpoint/2010/main" val="3179256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CD4C6-71DD-3686-86F7-A5CF16B35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00D6E-4771-9E3E-4E0F-F295666920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B54C3-E215-6DCF-5BA2-60F50AB618B1}"/>
              </a:ext>
            </a:extLst>
          </p:cNvPr>
          <p:cNvSpPr>
            <a:spLocks noGrp="1"/>
          </p:cNvSpPr>
          <p:nvPr>
            <p:ph type="body" idx="1"/>
          </p:nvPr>
        </p:nvSpPr>
        <p:spPr/>
        <p:txBody>
          <a:bodyPr/>
          <a:lstStyle/>
          <a:p>
            <a:pPr marL="285750" indent="-285750">
              <a:spcAft>
                <a:spcPts val="600"/>
              </a:spcAft>
              <a:buFont typeface="Arial" panose="020B0604020202020204" pitchFamily="34" charset="0"/>
              <a:buChar char="•"/>
            </a:pPr>
            <a:r>
              <a:rPr lang="en-GB" sz="1200" dirty="0"/>
              <a:t>1NT = 12-14 hcp</a:t>
            </a:r>
          </a:p>
          <a:p>
            <a:pPr marL="285750" indent="-285750">
              <a:spcAft>
                <a:spcPts val="600"/>
              </a:spcAft>
              <a:buFont typeface="Arial" panose="020B0604020202020204" pitchFamily="34" charset="0"/>
              <a:buChar char="•"/>
            </a:pPr>
            <a:r>
              <a:rPr lang="en-GB" sz="1200" dirty="0"/>
              <a:t>West explained the double to South as asking for a spade lead</a:t>
            </a:r>
          </a:p>
          <a:p>
            <a:pPr marL="285750" indent="-285750">
              <a:spcAft>
                <a:spcPts val="600"/>
              </a:spcAft>
              <a:buFont typeface="Arial" panose="020B0604020202020204" pitchFamily="34" charset="0"/>
              <a:buChar char="•"/>
            </a:pPr>
            <a:r>
              <a:rPr lang="en-GB" sz="1200" dirty="0"/>
              <a:t>East did lead the </a:t>
            </a:r>
            <a:r>
              <a:rPr lang="pl-PL" sz="1200" dirty="0">
                <a:solidFill>
                  <a:srgbClr val="000000"/>
                </a:solidFill>
                <a:latin typeface="Symbol" panose="05050102010706020507" pitchFamily="18" charset="2"/>
                <a:sym typeface="Symbol" panose="05050102010706020507" pitchFamily="18" charset="2"/>
              </a:rPr>
              <a:t></a:t>
            </a:r>
            <a:r>
              <a:rPr lang="en-GB" sz="1200" dirty="0">
                <a:solidFill>
                  <a:srgbClr val="000000"/>
                </a:solidFill>
                <a:sym typeface="Symbol" panose="05050102010706020507" pitchFamily="18" charset="2"/>
              </a:rPr>
              <a:t>A and the defenders took the first six tricks for one down</a:t>
            </a:r>
            <a:endParaRPr lang="en-GB" sz="1200" dirty="0"/>
          </a:p>
          <a:p>
            <a:pPr marL="285750" indent="-285750">
              <a:spcAft>
                <a:spcPts val="600"/>
              </a:spcAft>
              <a:buFont typeface="Arial" panose="020B0604020202020204" pitchFamily="34" charset="0"/>
              <a:buChar char="•"/>
            </a:pPr>
            <a:r>
              <a:rPr lang="en-GB" sz="1200" dirty="0"/>
              <a:t>South said to North that he had shown a spade stopper by passing, since the double asked for a spade lead and it became clear that North had not been told this about the double</a:t>
            </a:r>
          </a:p>
          <a:p>
            <a:pPr marL="285750" indent="-285750">
              <a:spcAft>
                <a:spcPts val="600"/>
              </a:spcAft>
              <a:buFont typeface="Arial" panose="020B0604020202020204" pitchFamily="34" charset="0"/>
              <a:buChar char="•"/>
            </a:pPr>
            <a:r>
              <a:rPr lang="en-GB" sz="1200" dirty="0"/>
              <a:t>In fact EW had no agreement about this double, and their agreement about a double of 3NT would have been that it asked for an unusual lead. This is the extent of the information to which NS were entitled, meaning that South was misinformed, by West trying to be helpful</a:t>
            </a:r>
          </a:p>
          <a:p>
            <a:pPr marL="285750" indent="-285750">
              <a:spcAft>
                <a:spcPts val="600"/>
              </a:spcAft>
              <a:buFont typeface="Arial" panose="020B0604020202020204" pitchFamily="34" charset="0"/>
              <a:buChar char="•"/>
            </a:pPr>
            <a:r>
              <a:rPr lang="en-GB" sz="1200" dirty="0"/>
              <a:t>With the correct information there is no obvious route to NS reaching a better contract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Even if we think East should have explained this to North, North was certainly in a position to protect himself by asking the meaning of the double, but the correct answer would not have helped.</a:t>
            </a:r>
          </a:p>
          <a:p>
            <a:endParaRPr lang="en-GB" dirty="0"/>
          </a:p>
        </p:txBody>
      </p:sp>
      <p:sp>
        <p:nvSpPr>
          <p:cNvPr id="4" name="Slide Number Placeholder 3">
            <a:extLst>
              <a:ext uri="{FF2B5EF4-FFF2-40B4-BE49-F238E27FC236}">
                <a16:creationId xmlns:a16="http://schemas.microsoft.com/office/drawing/2014/main" id="{4597B5B4-B44D-28E6-B1EF-7A82730BA313}"/>
              </a:ext>
            </a:extLst>
          </p:cNvPr>
          <p:cNvSpPr>
            <a:spLocks noGrp="1"/>
          </p:cNvSpPr>
          <p:nvPr>
            <p:ph type="sldNum" sz="quarter" idx="5"/>
          </p:nvPr>
        </p:nvSpPr>
        <p:spPr/>
        <p:txBody>
          <a:bodyPr/>
          <a:lstStyle/>
          <a:p>
            <a:fld id="{F0FE4877-FE5F-46DA-928E-E450E8FE97DE}" type="slidenum">
              <a:rPr lang="en-GB" smtClean="0"/>
              <a:t>10</a:t>
            </a:fld>
            <a:endParaRPr lang="en-GB"/>
          </a:p>
        </p:txBody>
      </p:sp>
    </p:spTree>
    <p:extLst>
      <p:ext uri="{BB962C8B-B14F-4D97-AF65-F5344CB8AC3E}">
        <p14:creationId xmlns:p14="http://schemas.microsoft.com/office/powerpoint/2010/main" val="4005866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TDs may be concerned that people try to get out of giving information by saying “no agreement”</a:t>
            </a:r>
          </a:p>
          <a:p>
            <a:endParaRPr lang="en-GB" dirty="0"/>
          </a:p>
          <a:p>
            <a:r>
              <a:rPr lang="en-GB" dirty="0"/>
              <a:t>“No agreement” is rarely a sufficient explanation</a:t>
            </a:r>
          </a:p>
          <a:p>
            <a:endParaRPr lang="en-GB" dirty="0"/>
          </a:p>
          <a:p>
            <a:r>
              <a:rPr lang="en-GB" dirty="0"/>
              <a:t>First try to determine the extent to which they have an agreement.</a:t>
            </a:r>
          </a:p>
        </p:txBody>
      </p:sp>
      <p:sp>
        <p:nvSpPr>
          <p:cNvPr id="4" name="Slide Number Placeholder 3"/>
          <p:cNvSpPr>
            <a:spLocks noGrp="1"/>
          </p:cNvSpPr>
          <p:nvPr>
            <p:ph type="sldNum" sz="quarter" idx="5"/>
          </p:nvPr>
        </p:nvSpPr>
        <p:spPr/>
        <p:txBody>
          <a:bodyPr/>
          <a:lstStyle/>
          <a:p>
            <a:fld id="{F0FE4877-FE5F-46DA-928E-E450E8FE97DE}" type="slidenum">
              <a:rPr lang="en-GB" smtClean="0"/>
              <a:t>11</a:t>
            </a:fld>
            <a:endParaRPr lang="en-GB"/>
          </a:p>
        </p:txBody>
      </p:sp>
    </p:spTree>
    <p:extLst>
      <p:ext uri="{BB962C8B-B14F-4D97-AF65-F5344CB8AC3E}">
        <p14:creationId xmlns:p14="http://schemas.microsoft.com/office/powerpoint/2010/main" val="3873625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Wide range of views as to how much evidence is required. For some, a convincing statement from both players is sufficient, for others it needs to be clearly stated in system cards and notes, with no reason to doubt them.</a:t>
            </a:r>
          </a:p>
          <a:p>
            <a:endParaRPr lang="en-GB" dirty="0"/>
          </a:p>
          <a:p>
            <a:r>
              <a:rPr lang="en-GB" dirty="0"/>
              <a:t>It may help to ask how the player came to make the call that doesn’t match their agreement</a:t>
            </a:r>
          </a:p>
          <a:p>
            <a:endParaRPr lang="en-GB" dirty="0"/>
          </a:p>
          <a:p>
            <a:r>
              <a:rPr lang="en-GB" dirty="0"/>
              <a:t>After deciding there was misinformation, it is still </a:t>
            </a:r>
            <a:r>
              <a:rPr lang="en-GB" b="1" dirty="0"/>
              <a:t>necessary to decide what the correct information </a:t>
            </a:r>
            <a:r>
              <a:rPr lang="en-GB" dirty="0"/>
              <a:t>was, to which their opponents were entitled.</a:t>
            </a:r>
          </a:p>
        </p:txBody>
      </p:sp>
      <p:sp>
        <p:nvSpPr>
          <p:cNvPr id="4" name="Slide Number Placeholder 3"/>
          <p:cNvSpPr>
            <a:spLocks noGrp="1"/>
          </p:cNvSpPr>
          <p:nvPr>
            <p:ph type="sldNum" sz="quarter" idx="5"/>
          </p:nvPr>
        </p:nvSpPr>
        <p:spPr/>
        <p:txBody>
          <a:bodyPr/>
          <a:lstStyle/>
          <a:p>
            <a:fld id="{F0FE4877-FE5F-46DA-928E-E450E8FE97DE}" type="slidenum">
              <a:rPr lang="en-GB" smtClean="0"/>
              <a:t>12</a:t>
            </a:fld>
            <a:endParaRPr lang="en-GB"/>
          </a:p>
        </p:txBody>
      </p:sp>
    </p:spTree>
    <p:extLst>
      <p:ext uri="{BB962C8B-B14F-4D97-AF65-F5344CB8AC3E}">
        <p14:creationId xmlns:p14="http://schemas.microsoft.com/office/powerpoint/2010/main" val="3435077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FAF75-B32A-816B-0830-119951DF0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31A491-087A-10BB-3125-7431C70428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22A8AA-4A1B-EA82-33EA-11BC5BC24246}"/>
              </a:ext>
            </a:extLst>
          </p:cNvPr>
          <p:cNvSpPr>
            <a:spLocks noGrp="1"/>
          </p:cNvSpPr>
          <p:nvPr>
            <p:ph type="body" idx="1"/>
          </p:nvPr>
        </p:nvSpPr>
        <p:spPr/>
        <p:txBody>
          <a:bodyPr/>
          <a:lstStyle/>
          <a:p>
            <a:r>
              <a:rPr lang="en-GB" dirty="0"/>
              <a:t>As we have seen above, players on the wrong side may claim to be damaged</a:t>
            </a:r>
          </a:p>
        </p:txBody>
      </p:sp>
      <p:sp>
        <p:nvSpPr>
          <p:cNvPr id="4" name="Slide Number Placeholder 3">
            <a:extLst>
              <a:ext uri="{FF2B5EF4-FFF2-40B4-BE49-F238E27FC236}">
                <a16:creationId xmlns:a16="http://schemas.microsoft.com/office/drawing/2014/main" id="{12167EE6-0CB2-1FBA-CE89-A6629550F67A}"/>
              </a:ext>
            </a:extLst>
          </p:cNvPr>
          <p:cNvSpPr>
            <a:spLocks noGrp="1"/>
          </p:cNvSpPr>
          <p:nvPr>
            <p:ph type="sldNum" sz="quarter" idx="5"/>
          </p:nvPr>
        </p:nvSpPr>
        <p:spPr/>
        <p:txBody>
          <a:bodyPr/>
          <a:lstStyle/>
          <a:p>
            <a:fld id="{F0FE4877-FE5F-46DA-928E-E450E8FE97DE}" type="slidenum">
              <a:rPr lang="en-GB" smtClean="0"/>
              <a:t>13</a:t>
            </a:fld>
            <a:endParaRPr lang="en-GB"/>
          </a:p>
        </p:txBody>
      </p:sp>
    </p:spTree>
    <p:extLst>
      <p:ext uri="{BB962C8B-B14F-4D97-AF65-F5344CB8AC3E}">
        <p14:creationId xmlns:p14="http://schemas.microsoft.com/office/powerpoint/2010/main" val="4139731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BA2CD-448D-EA44-600C-6AD10BA0F4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1F8493-37AE-8AD8-C2B6-D069F6BC36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E76707-04CB-0A49-E880-4E72EAC4403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Important to remember which player was misinformed and not to give any weight to claimed damage by the side with the correct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Players sometimes embellish and describe their hand rather than their agreements.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285750" indent="-285750">
              <a:spcAft>
                <a:spcPts val="600"/>
              </a:spcAft>
              <a:buFont typeface="Arial" panose="020B0604020202020204" pitchFamily="34" charset="0"/>
              <a:buChar char="•"/>
            </a:pPr>
            <a:r>
              <a:rPr lang="en-GB" dirty="0"/>
              <a:t>1NT = 15-17, 2NT by agreement shows minors (explained as such by North to East), X = 8+ hcp</a:t>
            </a:r>
          </a:p>
          <a:p>
            <a:pPr marL="285750" indent="-285750">
              <a:spcAft>
                <a:spcPts val="600"/>
              </a:spcAft>
              <a:buFont typeface="Arial" panose="020B0604020202020204" pitchFamily="34" charset="0"/>
              <a:buChar char="•"/>
            </a:pPr>
            <a:r>
              <a:rPr lang="en-GB" dirty="0"/>
              <a:t>South described 2NT as any two-suiter</a:t>
            </a:r>
          </a:p>
          <a:p>
            <a:pPr marL="285750" indent="-285750">
              <a:spcAft>
                <a:spcPts val="600"/>
              </a:spcAft>
              <a:buFont typeface="Arial" panose="020B0604020202020204" pitchFamily="34" charset="0"/>
              <a:buChar char="•"/>
            </a:pPr>
            <a:r>
              <a:rPr lang="en-GB" dirty="0"/>
              <a:t>East says they would not bid 4</a:t>
            </a:r>
            <a:r>
              <a:rPr lang="pl-PL" dirty="0">
                <a:solidFill>
                  <a:srgbClr val="000000"/>
                </a:solidFill>
                <a:latin typeface="Symbol" panose="05050102010706020507" pitchFamily="18" charset="2"/>
                <a:sym typeface="Symbol" panose="05050102010706020507" pitchFamily="18" charset="2"/>
              </a:rPr>
              <a:t></a:t>
            </a:r>
            <a:r>
              <a:rPr lang="en-GB" dirty="0"/>
              <a:t> if they knew South had any two suits, but even if true, that was not the misinformation and we need simply to consider what West would have done if told that 2NT shows the minors, which is still to double, and West accepts this when it is explained</a:t>
            </a:r>
          </a:p>
          <a:p>
            <a:pPr marL="285750" indent="-285750">
              <a:spcAft>
                <a:spcPts val="600"/>
              </a:spcAft>
              <a:buFont typeface="Arial" panose="020B0604020202020204" pitchFamily="34" charset="0"/>
              <a:buChar char="•"/>
            </a:pPr>
            <a:endParaRPr lang="en-GB" dirty="0"/>
          </a:p>
          <a:p>
            <a:pPr marL="285750" indent="-285750">
              <a:spcAft>
                <a:spcPts val="600"/>
              </a:spcAft>
              <a:buFont typeface="Arial" panose="020B0604020202020204" pitchFamily="34" charset="0"/>
              <a:buChar char="•"/>
            </a:pPr>
            <a:r>
              <a:rPr lang="en-GB" dirty="0"/>
              <a:t>Sometimes need to question further about what their real agreement was</a:t>
            </a:r>
          </a:p>
          <a:p>
            <a:pPr marL="285750" indent="-285750">
              <a:spcAft>
                <a:spcPts val="600"/>
              </a:spcAft>
              <a:buFont typeface="Arial" panose="020B0604020202020204" pitchFamily="34" charset="0"/>
              <a:buChar char="•"/>
            </a:pPr>
            <a:r>
              <a:rPr lang="en-GB" dirty="0"/>
              <a:t>Would rule differently if doubt about correct agreement</a:t>
            </a:r>
          </a:p>
          <a:p>
            <a:pPr marL="285750" indent="-285750">
              <a:spcAft>
                <a:spcPts val="600"/>
              </a:spcAft>
              <a:buFont typeface="Arial" panose="020B0604020202020204" pitchFamily="34" charset="0"/>
              <a:buChar char="•"/>
            </a:pPr>
            <a:endParaRPr lang="en-GB" dirty="0"/>
          </a:p>
          <a:p>
            <a:pPr marL="285750" indent="-285750">
              <a:spcAft>
                <a:spcPts val="600"/>
              </a:spcAft>
              <a:buFont typeface="Arial" panose="020B0604020202020204" pitchFamily="34" charset="0"/>
              <a:buChar char="•"/>
            </a:pPr>
            <a:r>
              <a:rPr lang="en-GB" dirty="0"/>
              <a:t>NB NO DOUBT THAT IT WAS MISINFORMATION, BUT STILL NEED TO DECIDE WHAT CORRECT INFORMATION 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a:extLst>
              <a:ext uri="{FF2B5EF4-FFF2-40B4-BE49-F238E27FC236}">
                <a16:creationId xmlns:a16="http://schemas.microsoft.com/office/drawing/2014/main" id="{8C2EC713-0E59-81EB-74F6-7B75B7911212}"/>
              </a:ext>
            </a:extLst>
          </p:cNvPr>
          <p:cNvSpPr>
            <a:spLocks noGrp="1"/>
          </p:cNvSpPr>
          <p:nvPr>
            <p:ph type="sldNum" sz="quarter" idx="5"/>
          </p:nvPr>
        </p:nvSpPr>
        <p:spPr/>
        <p:txBody>
          <a:bodyPr/>
          <a:lstStyle/>
          <a:p>
            <a:fld id="{F0FE4877-FE5F-46DA-928E-E450E8FE97DE}" type="slidenum">
              <a:rPr lang="en-GB" smtClean="0"/>
              <a:t>14</a:t>
            </a:fld>
            <a:endParaRPr lang="en-GB"/>
          </a:p>
        </p:txBody>
      </p:sp>
    </p:spTree>
    <p:extLst>
      <p:ext uri="{BB962C8B-B14F-4D97-AF65-F5344CB8AC3E}">
        <p14:creationId xmlns:p14="http://schemas.microsoft.com/office/powerpoint/2010/main" val="1559556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22B7E-3B08-031D-C2D3-7AD5ACDCA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4D81B-4DD4-30C5-A628-DB3747902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318A1D-8BC5-08A5-2C75-8C9E30CE6246}"/>
              </a:ext>
            </a:extLst>
          </p:cNvPr>
          <p:cNvSpPr>
            <a:spLocks noGrp="1"/>
          </p:cNvSpPr>
          <p:nvPr>
            <p:ph type="body" idx="1"/>
          </p:nvPr>
        </p:nvSpPr>
        <p:spPr/>
        <p:txBody>
          <a:bodyPr/>
          <a:lstStyle/>
          <a:p>
            <a:r>
              <a:rPr lang="en-GB" dirty="0"/>
              <a:t>Recap</a:t>
            </a:r>
          </a:p>
          <a:p>
            <a:r>
              <a:rPr lang="en-GB" dirty="0"/>
              <a:t> -</a:t>
            </a:r>
          </a:p>
          <a:p>
            <a:r>
              <a:rPr lang="en-GB" dirty="0" err="1"/>
              <a:t>Misbid</a:t>
            </a:r>
            <a:r>
              <a:rPr lang="en-GB" dirty="0"/>
              <a:t> or difference of wording of same explanation – no significant difference</a:t>
            </a:r>
          </a:p>
        </p:txBody>
      </p:sp>
      <p:sp>
        <p:nvSpPr>
          <p:cNvPr id="4" name="Slide Number Placeholder 3">
            <a:extLst>
              <a:ext uri="{FF2B5EF4-FFF2-40B4-BE49-F238E27FC236}">
                <a16:creationId xmlns:a16="http://schemas.microsoft.com/office/drawing/2014/main" id="{F21CB415-E4C5-28FB-AB60-05AC57292D1A}"/>
              </a:ext>
            </a:extLst>
          </p:cNvPr>
          <p:cNvSpPr>
            <a:spLocks noGrp="1"/>
          </p:cNvSpPr>
          <p:nvPr>
            <p:ph type="sldNum" sz="quarter" idx="5"/>
          </p:nvPr>
        </p:nvSpPr>
        <p:spPr/>
        <p:txBody>
          <a:bodyPr/>
          <a:lstStyle/>
          <a:p>
            <a:fld id="{F0FE4877-FE5F-46DA-928E-E450E8FE97DE}" type="slidenum">
              <a:rPr lang="en-GB" smtClean="0"/>
              <a:t>15</a:t>
            </a:fld>
            <a:endParaRPr lang="en-GB"/>
          </a:p>
        </p:txBody>
      </p:sp>
    </p:spTree>
    <p:extLst>
      <p:ext uri="{BB962C8B-B14F-4D97-AF65-F5344CB8AC3E}">
        <p14:creationId xmlns:p14="http://schemas.microsoft.com/office/powerpoint/2010/main" val="36241448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E1EE7-C1A8-1795-5E3B-7ADECBEA4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BE7570-24E4-A811-C03E-C618C934AD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45A950-D1D9-A2BB-EB0E-F620C19F8CA7}"/>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N-S had no specific agreement about this sequence. After a 1NT opening, 1NT-(2</a:t>
            </a:r>
            <a:r>
              <a:rPr kumimoji="0" lang="da-DK" altLang="en-US" sz="105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)-2</a:t>
            </a:r>
            <a:r>
              <a:rPr kumimoji="0" lang="da-DK"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would be a transfer for hearts if 2</a:t>
            </a:r>
            <a:r>
              <a:rPr kumimoji="0" lang="da-DK" altLang="en-US" sz="105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was a natural overcall.</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en-GB" altLang="en-US" sz="900" b="0" i="0" u="none" strike="noStrike" cap="none" normalizeH="0" baseline="0" dirty="0">
              <a:ln>
                <a:noFill/>
              </a:ln>
              <a:solidFill>
                <a:srgbClr val="000000"/>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2</a:t>
            </a:r>
            <a:r>
              <a:rPr kumimoji="0" lang="da-DK" altLang="en-US" sz="105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went down three. East called the TD because North had not alerted 2</a:t>
            </a:r>
            <a:r>
              <a:rPr kumimoji="0" lang="da-DK"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North explained that in defensive bidding, it would be much more relevant to be able to bid both unbid suits naturally (double would not be transfer for diamonds), which was why he decided to take 2</a:t>
            </a:r>
            <a:r>
              <a:rPr kumimoji="0" lang="da-DK"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as a natural bid even if there was no agreement about this.</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da-DK" altLang="en-US" sz="1600" b="1" i="0" u="none" strike="noStrike" cap="none" normalizeH="0" baseline="0" dirty="0">
              <a:ln>
                <a:noFill/>
              </a:ln>
              <a:solidFill>
                <a:srgbClr val="FF0000"/>
              </a:solidFill>
              <a:effectLst/>
              <a:latin typeface="Calibri Light" panose="020F0302020204030204" pitchFamily="34" charset="0"/>
              <a:ea typeface="Times New Roman" panose="02020603050405020304" pitchFamily="18" charset="0"/>
              <a:cs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North has invented the natural meaning at the table. Had he explained their actual agreement, even with some uncertainty, East would surely have passed, and neither East’s double nor the subsequent bidding could in any way lead to ruling self-inflicted damage.</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en-GB" altLang="en-US" sz="900" b="0" i="0" u="none" strike="noStrike" cap="none" normalizeH="0" baseline="0" dirty="0">
              <a:ln>
                <a:noFill/>
              </a:ln>
              <a:solidFill>
                <a:srgbClr val="FF0000"/>
              </a:solidFill>
              <a:effectLst/>
              <a:sym typeface="Symbol" panose="05050102010706020507" pitchFamily="18" charset="2"/>
            </a:endParaRPr>
          </a:p>
          <a:p>
            <a:pPr lvl="0" eaLnBrk="0" fontAlgn="base" hangingPunct="0">
              <a:spcBef>
                <a:spcPct val="0"/>
              </a:spcBef>
              <a:spcAft>
                <a:spcPts val="600"/>
              </a:spcAft>
            </a:pP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The result should be adjusted to 2</a:t>
            </a:r>
            <a:r>
              <a:rPr kumimoji="0" lang="da-DK"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by South, with the number of tricks not entirely clear, so a weighted score with some percentage of </a:t>
            </a:r>
            <a:r>
              <a:rPr lang="en-US" altLang="en-US" dirty="0">
                <a:latin typeface="Calibri" panose="020F0502020204030204" pitchFamily="34" charset="0"/>
                <a:ea typeface="Calibri" panose="020F0502020204030204" pitchFamily="34" charset="0"/>
                <a:cs typeface="Times New Roman" panose="02020603050405020304" pitchFamily="18" charset="0"/>
              </a:rPr>
              <a:t>2</a:t>
            </a:r>
            <a:r>
              <a:rPr lang="da-DK" altLang="en-US" sz="1050" dirty="0">
                <a:solidFill>
                  <a:srgbClr val="FF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altLang="en-US" dirty="0">
                <a:latin typeface="Calibri" panose="020F0502020204030204" pitchFamily="34" charset="0"/>
                <a:ea typeface="Calibri" panose="020F0502020204030204" pitchFamily="34" charset="0"/>
                <a:cs typeface="Times New Roman" panose="02020603050405020304" pitchFamily="18" charset="0"/>
              </a:rPr>
              <a:t>-1 &amp; </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2</a:t>
            </a:r>
            <a:r>
              <a:rPr kumimoji="0" lang="da-DK"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-2 might be awarded.</a:t>
            </a:r>
            <a:endParaRPr kumimoji="0" lang="en-US" altLang="en-US" sz="105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Important to remember which player was misinformed and not to give any weight to claimed damage by the side with the correct information</a:t>
            </a:r>
          </a:p>
          <a:p>
            <a:endParaRPr lang="en-GB" dirty="0"/>
          </a:p>
        </p:txBody>
      </p:sp>
      <p:sp>
        <p:nvSpPr>
          <p:cNvPr id="4" name="Slide Number Placeholder 3">
            <a:extLst>
              <a:ext uri="{FF2B5EF4-FFF2-40B4-BE49-F238E27FC236}">
                <a16:creationId xmlns:a16="http://schemas.microsoft.com/office/drawing/2014/main" id="{6D359373-F4E0-8BC2-DC48-F1097ED7B336}"/>
              </a:ext>
            </a:extLst>
          </p:cNvPr>
          <p:cNvSpPr>
            <a:spLocks noGrp="1"/>
          </p:cNvSpPr>
          <p:nvPr>
            <p:ph type="sldNum" sz="quarter" idx="5"/>
          </p:nvPr>
        </p:nvSpPr>
        <p:spPr/>
        <p:txBody>
          <a:bodyPr/>
          <a:lstStyle/>
          <a:p>
            <a:fld id="{F0FE4877-FE5F-46DA-928E-E450E8FE97DE}" type="slidenum">
              <a:rPr lang="en-GB" smtClean="0"/>
              <a:t>16</a:t>
            </a:fld>
            <a:endParaRPr lang="en-GB"/>
          </a:p>
        </p:txBody>
      </p:sp>
    </p:spTree>
    <p:extLst>
      <p:ext uri="{BB962C8B-B14F-4D97-AF65-F5344CB8AC3E}">
        <p14:creationId xmlns:p14="http://schemas.microsoft.com/office/powerpoint/2010/main" val="3506053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BDA79-0626-64D7-ABF7-2C01050F1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BAF1C7-E2C3-C468-BCEA-CEEF596C59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50E6AF-96B1-30E4-9D2D-06384862C1E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 finish, an amusing hand where a small difference in the two explanations had a spectacular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a:spcAft>
                <a:spcPts val="600"/>
              </a:spcAft>
            </a:pPr>
            <a:r>
              <a:rPr lang="en-GB" dirty="0"/>
              <a:t>NS had no agreements about this situation, but from South’s perspective it was clear that EW’s minor suit </a:t>
            </a:r>
          </a:p>
          <a:p>
            <a:pPr>
              <a:spcAft>
                <a:spcPts val="600"/>
              </a:spcAft>
            </a:pPr>
            <a:r>
              <a:rPr lang="en-GB" dirty="0"/>
              <a:t>was clubs and he hoped that by bidding 4</a:t>
            </a:r>
            <a:r>
              <a:rPr lang="pl-PL" sz="1400" dirty="0">
                <a:solidFill>
                  <a:srgbClr val="000000"/>
                </a:solidFill>
                <a:latin typeface="Symbol" panose="05050102010706020507" pitchFamily="18" charset="2"/>
                <a:sym typeface="Symbol" panose="05050102010706020507" pitchFamily="18" charset="2"/>
              </a:rPr>
              <a:t></a:t>
            </a:r>
            <a:r>
              <a:rPr lang="pl-PL" dirty="0">
                <a:solidFill>
                  <a:srgbClr val="000000"/>
                </a:solidFill>
                <a:latin typeface="Calibri" panose="020F0502020204030204" pitchFamily="34" charset="0"/>
                <a:sym typeface="Symbol" panose="05050102010706020507" pitchFamily="18" charset="2"/>
              </a:rPr>
              <a:t> </a:t>
            </a:r>
            <a:r>
              <a:rPr lang="en-GB" dirty="0">
                <a:solidFill>
                  <a:srgbClr val="000000"/>
                </a:solidFill>
                <a:latin typeface="Calibri" panose="020F0502020204030204" pitchFamily="34" charset="0"/>
                <a:sym typeface="Symbol" panose="05050102010706020507" pitchFamily="18" charset="2"/>
              </a:rPr>
              <a:t> and then redoubling, he would get his hand across.</a:t>
            </a:r>
          </a:p>
          <a:p>
            <a:pPr>
              <a:spcAft>
                <a:spcPts val="600"/>
              </a:spcAft>
            </a:pPr>
            <a:endParaRPr lang="en-GB" dirty="0">
              <a:solidFill>
                <a:srgbClr val="000000"/>
              </a:solidFill>
              <a:latin typeface="Calibri" panose="020F0502020204030204" pitchFamily="34" charset="0"/>
              <a:sym typeface="Symbol" panose="05050102010706020507" pitchFamily="18" charset="2"/>
            </a:endParaRPr>
          </a:p>
          <a:p>
            <a:pPr>
              <a:spcAft>
                <a:spcPts val="600"/>
              </a:spcAft>
            </a:pPr>
            <a:r>
              <a:rPr lang="en-GB" dirty="0">
                <a:solidFill>
                  <a:srgbClr val="000000"/>
                </a:solidFill>
                <a:latin typeface="Calibri" panose="020F0502020204030204" pitchFamily="34" charset="0"/>
                <a:sym typeface="Symbol" panose="05050102010706020507" pitchFamily="18" charset="2"/>
              </a:rPr>
              <a:t>Sadly, from North’s perspective, it was clear that EW had diamonds and South was bidding clubs naturally!</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a:spcAft>
                <a:spcPts val="600"/>
              </a:spcAft>
            </a:pPr>
            <a:r>
              <a:rPr lang="en-GB" dirty="0"/>
              <a:t>Having made one trick and scored -4600 on the board, the NS pair thought at the end of the match that they might have been damaged by the misinformation and so they called the TD.</a:t>
            </a:r>
          </a:p>
          <a:p>
            <a:pPr>
              <a:spcAft>
                <a:spcPts val="600"/>
              </a:spcAft>
            </a:pPr>
            <a:endParaRPr lang="en-GB" dirty="0"/>
          </a:p>
          <a:p>
            <a:pPr>
              <a:spcAft>
                <a:spcPts val="600"/>
              </a:spcAft>
            </a:pPr>
            <a:r>
              <a:rPr lang="en-GB" dirty="0"/>
              <a:t>While we were considering how to approach this ruling, it was pointed out by two TDs that the 3</a:t>
            </a:r>
            <a:r>
              <a:rPr lang="pl-PL" sz="1400" dirty="0">
                <a:solidFill>
                  <a:srgbClr val="000000"/>
                </a:solidFill>
                <a:latin typeface="Symbol" panose="05050102010706020507" pitchFamily="18" charset="2"/>
                <a:sym typeface="Symbol" panose="05050102010706020507" pitchFamily="18" charset="2"/>
              </a:rPr>
              <a:t></a:t>
            </a:r>
            <a:r>
              <a:rPr lang="en-GB" dirty="0"/>
              <a:t> bid was actually a Brown Sticker agreement, not allowed in this event, so we were required to cancel the board and give NS 3 IMPs</a:t>
            </a:r>
          </a:p>
          <a:p>
            <a:pPr>
              <a:spcAft>
                <a:spcPts val="600"/>
              </a:spcAft>
            </a:pPr>
            <a:endParaRPr lang="en-GB" dirty="0"/>
          </a:p>
          <a:p>
            <a:pPr>
              <a:spcAft>
                <a:spcPts val="600"/>
              </a:spcAft>
            </a:pPr>
            <a:r>
              <a:rPr lang="en-GB" dirty="0"/>
              <a:t>Further consideration leads us to Law 86B1, and since the pair at the other table had bid and made 6</a:t>
            </a:r>
            <a:r>
              <a:rPr lang="en-GB" dirty="0">
                <a:solidFill>
                  <a:srgbClr val="000000"/>
                </a:solidFill>
                <a:latin typeface="Calibri" panose="020F0502020204030204" pitchFamily="34" charset="0"/>
              </a:rPr>
              <a:t>♣, only achieved by about half the field, a weighted ruling gives them +7 IMPs rather than the -22 IMPs achieved at the table!</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As you might imagine, EW were not happy about this and argued that they had come across many other pairs with this sort of agreement.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had to point out to them that they are allowed to play 3NT to show this sort of hand, but not 3S.</a:t>
            </a:r>
          </a:p>
          <a:p>
            <a:endParaRPr lang="en-GB" dirty="0"/>
          </a:p>
        </p:txBody>
      </p:sp>
      <p:sp>
        <p:nvSpPr>
          <p:cNvPr id="4" name="Slide Number Placeholder 3">
            <a:extLst>
              <a:ext uri="{FF2B5EF4-FFF2-40B4-BE49-F238E27FC236}">
                <a16:creationId xmlns:a16="http://schemas.microsoft.com/office/drawing/2014/main" id="{7A22F8B7-BE9E-2ED9-D28D-520EB6D23B69}"/>
              </a:ext>
            </a:extLst>
          </p:cNvPr>
          <p:cNvSpPr>
            <a:spLocks noGrp="1"/>
          </p:cNvSpPr>
          <p:nvPr>
            <p:ph type="sldNum" sz="quarter" idx="5"/>
          </p:nvPr>
        </p:nvSpPr>
        <p:spPr/>
        <p:txBody>
          <a:bodyPr/>
          <a:lstStyle/>
          <a:p>
            <a:fld id="{F0FE4877-FE5F-46DA-928E-E450E8FE97DE}" type="slidenum">
              <a:rPr lang="en-GB" smtClean="0"/>
              <a:t>17</a:t>
            </a:fld>
            <a:endParaRPr lang="en-GB"/>
          </a:p>
        </p:txBody>
      </p:sp>
    </p:spTree>
    <p:extLst>
      <p:ext uri="{BB962C8B-B14F-4D97-AF65-F5344CB8AC3E}">
        <p14:creationId xmlns:p14="http://schemas.microsoft.com/office/powerpoint/2010/main" val="1847369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68EF0-FA9F-F9EC-1506-7065F9CA57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AFFA85-FDF3-2595-91C9-9A7D11494C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59816A-2C09-E06D-DB77-209DB2CD6489}"/>
              </a:ext>
            </a:extLst>
          </p:cNvPr>
          <p:cNvSpPr>
            <a:spLocks noGrp="1"/>
          </p:cNvSpPr>
          <p:nvPr>
            <p:ph type="body" idx="1"/>
          </p:nvPr>
        </p:nvSpPr>
        <p:spPr/>
        <p:txBody>
          <a:bodyPr/>
          <a:lstStyle/>
          <a:p>
            <a:pPr algn="l">
              <a:lnSpc>
                <a:spcPct val="100000"/>
              </a:lnSpc>
              <a:spcAft>
                <a:spcPts val="1800"/>
              </a:spcAft>
            </a:pPr>
            <a:r>
              <a:rPr lang="en-GB" sz="1200" kern="1200" dirty="0">
                <a:solidFill>
                  <a:schemeClr val="tx1"/>
                </a:solidFill>
                <a:latin typeface="+mn-lt"/>
                <a:ea typeface="+mn-ea"/>
                <a:cs typeface="+mn-cs"/>
              </a:rPr>
              <a:t>They were developed in order to reduce opportunities for illicit communication (though it was discovered in 2015 that they unfortunately introduce their own opportunities for such activities).</a:t>
            </a:r>
          </a:p>
          <a:p>
            <a:pPr algn="l">
              <a:lnSpc>
                <a:spcPct val="100000"/>
              </a:lnSpc>
              <a:spcAft>
                <a:spcPts val="1800"/>
              </a:spcAft>
            </a:pPr>
            <a:r>
              <a:rPr lang="en-GB" sz="1200" kern="1200" dirty="0">
                <a:solidFill>
                  <a:schemeClr val="tx1"/>
                </a:solidFill>
                <a:latin typeface="+mn-lt"/>
                <a:ea typeface="+mn-ea"/>
                <a:cs typeface="+mn-cs"/>
              </a:rPr>
              <a:t>They also reduce unintentional UI and for this reason are generally appreciated by players.</a:t>
            </a:r>
          </a:p>
          <a:p>
            <a:pPr algn="l">
              <a:lnSpc>
                <a:spcPct val="100000"/>
              </a:lnSpc>
              <a:spcAft>
                <a:spcPts val="1800"/>
              </a:spcAft>
            </a:pPr>
            <a:r>
              <a:rPr lang="en-GB" sz="1200" kern="1200" dirty="0">
                <a:solidFill>
                  <a:schemeClr val="tx1"/>
                </a:solidFill>
                <a:latin typeface="+mn-lt"/>
                <a:ea typeface="+mn-ea"/>
                <a:cs typeface="+mn-cs"/>
              </a:rPr>
              <a:t>They do however create a need for a way to alert and explain calls, as required by Laws 20 and 40</a:t>
            </a:r>
          </a:p>
          <a:p>
            <a:endParaRPr lang="en-GB" dirty="0"/>
          </a:p>
          <a:p>
            <a:r>
              <a:rPr lang="en-GB" dirty="0"/>
              <a:t>Screens have advantages in reducing UI and to some extent in making illicit communication harder – virtual screens are better in this regard than physical screens.</a:t>
            </a:r>
          </a:p>
          <a:p>
            <a:endParaRPr lang="en-GB" dirty="0"/>
          </a:p>
          <a:p>
            <a:r>
              <a:rPr lang="en-GB" dirty="0"/>
              <a:t>WBF 3.1  or EBL 3.2 Alerts and Explanations </a:t>
            </a:r>
          </a:p>
          <a:p>
            <a:r>
              <a:rPr lang="en-GB" dirty="0"/>
              <a:t>c) At all times, from the commencement of the auction to the completion of play, each player receives information only from the screenmate about the meanings of calls and explanations given. Questions during the play period should be in writing with the aperture closed. The screen is raised after the response has been given. Therefore, the tournament director cannot make enquiries on a player’s behalf on the other side of the screen during the auction or play.</a:t>
            </a:r>
          </a:p>
          <a:p>
            <a:endParaRPr lang="en-GB" dirty="0"/>
          </a:p>
          <a:p>
            <a:r>
              <a:rPr lang="en-GB" dirty="0"/>
              <a:t>However, whenever both members of a partnership are alerting calls independently of each other there is the possibility that these explanations will be different.</a:t>
            </a:r>
          </a:p>
          <a:p>
            <a:endParaRPr lang="en-GB" dirty="0"/>
          </a:p>
        </p:txBody>
      </p:sp>
      <p:sp>
        <p:nvSpPr>
          <p:cNvPr id="4" name="Slide Number Placeholder 3">
            <a:extLst>
              <a:ext uri="{FF2B5EF4-FFF2-40B4-BE49-F238E27FC236}">
                <a16:creationId xmlns:a16="http://schemas.microsoft.com/office/drawing/2014/main" id="{C09DDD50-C0C7-FA7C-0D28-FB33B031D375}"/>
              </a:ext>
            </a:extLst>
          </p:cNvPr>
          <p:cNvSpPr>
            <a:spLocks noGrp="1"/>
          </p:cNvSpPr>
          <p:nvPr>
            <p:ph type="sldNum" sz="quarter" idx="5"/>
          </p:nvPr>
        </p:nvSpPr>
        <p:spPr/>
        <p:txBody>
          <a:bodyPr/>
          <a:lstStyle/>
          <a:p>
            <a:fld id="{F0FE4877-FE5F-46DA-928E-E450E8FE97DE}" type="slidenum">
              <a:rPr lang="en-GB" smtClean="0"/>
              <a:t>2</a:t>
            </a:fld>
            <a:endParaRPr lang="en-GB"/>
          </a:p>
        </p:txBody>
      </p:sp>
    </p:spTree>
    <p:extLst>
      <p:ext uri="{BB962C8B-B14F-4D97-AF65-F5344CB8AC3E}">
        <p14:creationId xmlns:p14="http://schemas.microsoft.com/office/powerpoint/2010/main" val="3871170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159AD-3B21-07D7-842D-91BF0C5BC7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5C5FAD-6AC4-7EB2-F2D0-0D9FFB8C79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ABE86B-9733-C7CC-2218-C05520389893}"/>
              </a:ext>
            </a:extLst>
          </p:cNvPr>
          <p:cNvSpPr>
            <a:spLocks noGrp="1"/>
          </p:cNvSpPr>
          <p:nvPr>
            <p:ph type="body" idx="1"/>
          </p:nvPr>
        </p:nvSpPr>
        <p:spPr/>
        <p:txBody>
          <a:bodyPr/>
          <a:lstStyle/>
          <a:p>
            <a:pPr marL="571500" indent="-571500" algn="l">
              <a:lnSpc>
                <a:spcPct val="100000"/>
              </a:lnSpc>
              <a:spcAft>
                <a:spcPts val="1800"/>
              </a:spcAft>
              <a:buFont typeface="Arial" panose="020B0604020202020204" pitchFamily="34" charset="0"/>
              <a:buChar char="•"/>
            </a:pPr>
            <a:r>
              <a:rPr lang="en-GB" sz="1200" dirty="0"/>
              <a:t>RealBridge or Lovebridge tablets</a:t>
            </a:r>
          </a:p>
          <a:p>
            <a:pPr marL="571500" indent="-571500" algn="l">
              <a:lnSpc>
                <a:spcPct val="100000"/>
              </a:lnSpc>
              <a:spcAft>
                <a:spcPts val="1800"/>
              </a:spcAft>
              <a:buFont typeface="Arial" panose="020B0604020202020204" pitchFamily="34" charset="0"/>
              <a:buChar char="•"/>
            </a:pPr>
            <a:endParaRPr lang="en-GB" sz="1200" dirty="0"/>
          </a:p>
          <a:p>
            <a:pPr marL="571500" indent="-571500" algn="l">
              <a:lnSpc>
                <a:spcPct val="100000"/>
              </a:lnSpc>
              <a:spcAft>
                <a:spcPts val="1800"/>
              </a:spcAft>
              <a:buFont typeface="Arial" panose="020B0604020202020204" pitchFamily="34" charset="0"/>
              <a:buChar char="•"/>
            </a:pPr>
            <a:r>
              <a:rPr lang="en-GB" sz="1200" dirty="0"/>
              <a:t>Alerting and explanations with screens are usually (</a:t>
            </a:r>
            <a:r>
              <a:rPr lang="en-GB" sz="1100" dirty="0"/>
              <a:t>required to be*</a:t>
            </a:r>
            <a:r>
              <a:rPr lang="en-GB" sz="1200" dirty="0"/>
              <a:t>) made in writing, with players alerting and explaining both calls of their partnership to their screenmate. </a:t>
            </a:r>
          </a:p>
          <a:p>
            <a:pPr marL="571500" indent="-571500" algn="l">
              <a:lnSpc>
                <a:spcPct val="100000"/>
              </a:lnSpc>
              <a:spcAft>
                <a:spcPts val="1800"/>
              </a:spcAft>
              <a:buFont typeface="Arial" panose="020B0604020202020204" pitchFamily="34" charset="0"/>
              <a:buChar char="•"/>
            </a:pPr>
            <a:r>
              <a:rPr lang="en-GB" sz="1200" dirty="0"/>
              <a:t>Other arrangements are possible, such as “self-alerting” in an electronic environment with screens, as was the case in the 2021 European Qualifier for the World Teams Championships</a:t>
            </a:r>
            <a:endParaRPr lang="en-GB" sz="1200" kern="1200" dirty="0">
              <a:solidFill>
                <a:schemeClr val="tx1"/>
              </a:solidFill>
              <a:latin typeface="+mn-lt"/>
              <a:ea typeface="+mn-ea"/>
              <a:cs typeface="+mn-cs"/>
            </a:endParaRPr>
          </a:p>
          <a:p>
            <a:pPr algn="l">
              <a:lnSpc>
                <a:spcPct val="100000"/>
              </a:lnSpc>
              <a:spcAft>
                <a:spcPts val="1800"/>
              </a:spcAft>
            </a:pPr>
            <a:r>
              <a:rPr lang="en-GB" sz="800" kern="1200" dirty="0">
                <a:solidFill>
                  <a:schemeClr val="tx1"/>
                </a:solidFill>
                <a:latin typeface="+mn-lt"/>
                <a:ea typeface="+mn-ea"/>
                <a:cs typeface="+mn-cs"/>
              </a:rPr>
              <a:t>* This requirement is widely ignored, but it may result in players losing protection for misinformation</a:t>
            </a:r>
            <a:endParaRPr lang="en-GB" sz="1200" kern="1200" dirty="0">
              <a:solidFill>
                <a:schemeClr val="tx1"/>
              </a:solidFill>
              <a:latin typeface="+mn-lt"/>
              <a:ea typeface="+mn-ea"/>
              <a:cs typeface="+mn-cs"/>
            </a:endParaRPr>
          </a:p>
          <a:p>
            <a:r>
              <a:rPr lang="en-GB" dirty="0"/>
              <a:t>Self alerting does reduce misinformation since it generally means the explanation will match the hand in question, but it can be awkward when a player departs from their agreement.</a:t>
            </a:r>
          </a:p>
          <a:p>
            <a:endParaRPr lang="en-GB" dirty="0"/>
          </a:p>
          <a:p>
            <a:r>
              <a:rPr lang="en-GB" dirty="0"/>
              <a:t>alerting both calls on each side of the screen remains the usual method</a:t>
            </a:r>
          </a:p>
        </p:txBody>
      </p:sp>
      <p:sp>
        <p:nvSpPr>
          <p:cNvPr id="4" name="Slide Number Placeholder 3">
            <a:extLst>
              <a:ext uri="{FF2B5EF4-FFF2-40B4-BE49-F238E27FC236}">
                <a16:creationId xmlns:a16="http://schemas.microsoft.com/office/drawing/2014/main" id="{14500A28-1466-54C1-1A89-40DB2A47538D}"/>
              </a:ext>
            </a:extLst>
          </p:cNvPr>
          <p:cNvSpPr>
            <a:spLocks noGrp="1"/>
          </p:cNvSpPr>
          <p:nvPr>
            <p:ph type="sldNum" sz="quarter" idx="5"/>
          </p:nvPr>
        </p:nvSpPr>
        <p:spPr/>
        <p:txBody>
          <a:bodyPr/>
          <a:lstStyle/>
          <a:p>
            <a:fld id="{F0FE4877-FE5F-46DA-928E-E450E8FE97DE}" type="slidenum">
              <a:rPr lang="en-GB" smtClean="0"/>
              <a:t>3</a:t>
            </a:fld>
            <a:endParaRPr lang="en-GB"/>
          </a:p>
        </p:txBody>
      </p:sp>
    </p:spTree>
    <p:extLst>
      <p:ext uri="{BB962C8B-B14F-4D97-AF65-F5344CB8AC3E}">
        <p14:creationId xmlns:p14="http://schemas.microsoft.com/office/powerpoint/2010/main" val="1312382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E5132-1BC6-D8D5-7109-AD90AC0B6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BE669-7C78-D4CE-EF2A-3DAE8B092E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536A5-40EF-2965-CB39-4D6B25965544}"/>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r>
              <a:rPr kumimoji="0" lang="da-DK"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showed at least a 3-card suit. N-S agreed to play the 2</a:t>
            </a:r>
            <a:r>
              <a:rPr kumimoji="0" lang="da-DK"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as natural over a short club (2+) and Michaels (at least 5-5 in the majors) otherwise, but South thought of 3+ as “short” (N-S was an English pair).</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en-GB" altLang="en-US" sz="1200" b="0" i="0" u="none" strike="noStrike" cap="none" normalizeH="0" baseline="0" dirty="0">
              <a:ln>
                <a:noFill/>
              </a:ln>
              <a:solidFill>
                <a:srgbClr val="000000"/>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West bid 2</a:t>
            </a:r>
            <a:r>
              <a:rPr kumimoji="0" lang="da-DK" altLang="en-US" sz="120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because he was unsure if partner would understand a double as for takeout. East was convinced from the explanation and North’s bid that West had doubled 4</a:t>
            </a:r>
            <a:r>
              <a:rPr kumimoji="0" lang="da-DK"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to show “cards” and removed to 5</a:t>
            </a:r>
            <a:r>
              <a:rPr kumimoji="0" lang="da-DK" altLang="en-US" sz="120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da-DK" altLang="en-US" sz="1200" b="1" i="0" u="none" strike="noStrike" cap="none" normalizeH="0" baseline="0" dirty="0">
              <a:ln>
                <a:noFill/>
              </a:ln>
              <a:solidFill>
                <a:srgbClr val="FF0000"/>
              </a:solidFill>
              <a:effectLst/>
              <a:latin typeface="Calibri Light" panose="020F0302020204030204" pitchFamily="34" charset="0"/>
              <a:ea typeface="Times New Roman" panose="02020603050405020304" pitchFamily="18" charset="0"/>
              <a:cs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East had the correct information according to the system, so we cannot do anything about the 5</a:t>
            </a:r>
            <a:r>
              <a:rPr kumimoji="0" lang="da-DK" altLang="en-US" sz="120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bid.</a:t>
            </a:r>
          </a:p>
          <a:p>
            <a:pPr marL="0" marR="0" lvl="0" indent="0" algn="l" defTabSz="914400" rtl="0" eaLnBrk="0" fontAlgn="base" latinLnBrk="0" hangingPunct="0">
              <a:lnSpc>
                <a:spcPct val="100000"/>
              </a:lnSpc>
              <a:spcBef>
                <a:spcPct val="0"/>
              </a:spcBef>
              <a:spcAft>
                <a:spcPts val="600"/>
              </a:spcAft>
              <a:buClrTx/>
              <a:buSzTx/>
              <a:buFontTx/>
              <a:buNone/>
              <a:tabLst/>
            </a:pPr>
            <a:endParaRPr kumimoji="0" lang="en-GB" altLang="en-US" sz="1200" b="0" i="0" u="none" strike="noStrike" cap="none" normalizeH="0" baseline="0" dirty="0">
              <a:ln>
                <a:noFill/>
              </a:ln>
              <a:solidFill>
                <a:srgbClr val="FF0000"/>
              </a:solidFill>
              <a:effectLst/>
              <a:sym typeface="Symbol" panose="05050102010706020507" pitchFamily="18" charset="2"/>
            </a:endParaRPr>
          </a:p>
          <a:p>
            <a:pPr lvl="0" eaLnBrk="0" fontAlgn="base" hangingPunct="0">
              <a:spcBef>
                <a:spcPct val="0"/>
              </a:spcBef>
              <a:spcAft>
                <a:spcPts val="600"/>
              </a:spcAft>
            </a:pPr>
            <a:r>
              <a:rPr kumimoji="0" lang="en-US" altLang="en-US" sz="1200" b="0" i="0"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However, if </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West is told that 2</a:t>
            </a:r>
            <a:r>
              <a:rPr lang="da-DK" alt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 is </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5-5 in the majors, he will double. North will still bid 4</a:t>
            </a:r>
            <a:r>
              <a:rPr kumimoji="0" lang="da-DK"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West will also double this, but since West has shown interest in doubling for penalties, the double of 4</a:t>
            </a:r>
            <a:r>
              <a:rPr kumimoji="0" lang="da-DK"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will not be for takeout, so we can adjust to 4</a:t>
            </a:r>
            <a:r>
              <a:rPr lang="da-DK" alt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altLang="en-US" sz="1200" dirty="0">
                <a:latin typeface="Calibri" panose="020F0502020204030204" pitchFamily="34" charset="0"/>
                <a:ea typeface="Calibri" panose="020F0502020204030204" pitchFamily="34" charset="0"/>
                <a:cs typeface="Times New Roman" panose="02020603050405020304" pitchFamily="18" charset="0"/>
              </a:rPr>
              <a:t>X –5 by North</a:t>
            </a:r>
            <a:r>
              <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Here is an example of a case where the NOS was damaged by being given an accurate description of the player’s hand.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Important to remember which player was misinformed and not to give any weight to claimed damage by the player with the correct information</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t>NB also historical </a:t>
            </a:r>
            <a:r>
              <a:rPr lang="en-GB" dirty="0"/>
              <a:t>Garozzo hand in which he was misinformed that his opponents were playing 5cM and this was not corrected because the player actually had a 5cM. Garozzo won a ruling on the basis that he would have led their suit if he had known they were actually playing 4cM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a danger with self-alerting, in that misinformation may never come to light when a player departs from their agreement but describes the hand accurately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Other than from the discussion after the hand, this player might never have known he had been misinformed.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Players may add more information than required or embellish to suit their hands.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a:extLst>
              <a:ext uri="{FF2B5EF4-FFF2-40B4-BE49-F238E27FC236}">
                <a16:creationId xmlns:a16="http://schemas.microsoft.com/office/drawing/2014/main" id="{FA0F7366-A1E7-B460-6F5F-E0EAFB0617B7}"/>
              </a:ext>
            </a:extLst>
          </p:cNvPr>
          <p:cNvSpPr>
            <a:spLocks noGrp="1"/>
          </p:cNvSpPr>
          <p:nvPr>
            <p:ph type="sldNum" sz="quarter" idx="5"/>
          </p:nvPr>
        </p:nvSpPr>
        <p:spPr/>
        <p:txBody>
          <a:bodyPr/>
          <a:lstStyle/>
          <a:p>
            <a:fld id="{F0FE4877-FE5F-46DA-928E-E450E8FE97DE}" type="slidenum">
              <a:rPr lang="en-GB" smtClean="0"/>
              <a:t>4</a:t>
            </a:fld>
            <a:endParaRPr lang="en-GB"/>
          </a:p>
        </p:txBody>
      </p:sp>
    </p:spTree>
    <p:extLst>
      <p:ext uri="{BB962C8B-B14F-4D97-AF65-F5344CB8AC3E}">
        <p14:creationId xmlns:p14="http://schemas.microsoft.com/office/powerpoint/2010/main" val="31269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8B0F0-8748-227B-49DB-C601846A77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EE8B2-1392-81F0-EB6C-ABA41C57DE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09480-5B3E-00FC-0F20-C8E35B63BCD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B33CB3C-7B60-70B5-CDF2-609066AB1D68}"/>
              </a:ext>
            </a:extLst>
          </p:cNvPr>
          <p:cNvSpPr>
            <a:spLocks noGrp="1"/>
          </p:cNvSpPr>
          <p:nvPr>
            <p:ph type="sldNum" sz="quarter" idx="5"/>
          </p:nvPr>
        </p:nvSpPr>
        <p:spPr/>
        <p:txBody>
          <a:bodyPr/>
          <a:lstStyle/>
          <a:p>
            <a:fld id="{F0FE4877-FE5F-46DA-928E-E450E8FE97DE}" type="slidenum">
              <a:rPr lang="en-GB" smtClean="0"/>
              <a:t>5</a:t>
            </a:fld>
            <a:endParaRPr lang="en-GB"/>
          </a:p>
        </p:txBody>
      </p:sp>
    </p:spTree>
    <p:extLst>
      <p:ext uri="{BB962C8B-B14F-4D97-AF65-F5344CB8AC3E}">
        <p14:creationId xmlns:p14="http://schemas.microsoft.com/office/powerpoint/2010/main" val="2574387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60128-C7AF-9645-0BED-2041ADAE1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0AE1A-6702-5AA2-28D9-024BF5C96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D9EC04-190B-09C7-8B58-E6955EB17C0A}"/>
              </a:ext>
            </a:extLst>
          </p:cNvPr>
          <p:cNvSpPr>
            <a:spLocks noGrp="1"/>
          </p:cNvSpPr>
          <p:nvPr>
            <p:ph type="body" idx="1"/>
          </p:nvPr>
        </p:nvSpPr>
        <p:spPr/>
        <p:txBody>
          <a:bodyPr/>
          <a:lstStyle/>
          <a:p>
            <a:r>
              <a:rPr lang="en-GB" dirty="0"/>
              <a:t>Players may </a:t>
            </a:r>
            <a:r>
              <a:rPr lang="en-GB" dirty="0" err="1"/>
              <a:t>overalert</a:t>
            </a:r>
            <a:endParaRPr lang="en-GB" dirty="0"/>
          </a:p>
          <a:p>
            <a:endParaRPr lang="en-GB" dirty="0"/>
          </a:p>
          <a:p>
            <a:r>
              <a:rPr lang="en-GB" dirty="0"/>
              <a:t>Try to be helpful by showing their intentions rather than their agreement</a:t>
            </a:r>
          </a:p>
          <a:p>
            <a:endParaRPr lang="en-GB" dirty="0"/>
          </a:p>
          <a:p>
            <a:r>
              <a:rPr lang="en-GB" dirty="0"/>
              <a:t>Wording may vary while essentially saying the same thing.</a:t>
            </a:r>
          </a:p>
        </p:txBody>
      </p:sp>
      <p:sp>
        <p:nvSpPr>
          <p:cNvPr id="4" name="Slide Number Placeholder 3">
            <a:extLst>
              <a:ext uri="{FF2B5EF4-FFF2-40B4-BE49-F238E27FC236}">
                <a16:creationId xmlns:a16="http://schemas.microsoft.com/office/drawing/2014/main" id="{A144ED94-7AE2-26B2-B594-9BC78465B21B}"/>
              </a:ext>
            </a:extLst>
          </p:cNvPr>
          <p:cNvSpPr>
            <a:spLocks noGrp="1"/>
          </p:cNvSpPr>
          <p:nvPr>
            <p:ph type="sldNum" sz="quarter" idx="5"/>
          </p:nvPr>
        </p:nvSpPr>
        <p:spPr/>
        <p:txBody>
          <a:bodyPr/>
          <a:lstStyle/>
          <a:p>
            <a:fld id="{F0FE4877-FE5F-46DA-928E-E450E8FE97DE}" type="slidenum">
              <a:rPr lang="en-GB" smtClean="0"/>
              <a:t>6</a:t>
            </a:fld>
            <a:endParaRPr lang="en-GB"/>
          </a:p>
        </p:txBody>
      </p:sp>
    </p:spTree>
    <p:extLst>
      <p:ext uri="{BB962C8B-B14F-4D97-AF65-F5344CB8AC3E}">
        <p14:creationId xmlns:p14="http://schemas.microsoft.com/office/powerpoint/2010/main" val="2913508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DD2D5-7F22-686F-95DF-440BCDAB3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D795C-7806-0821-6F57-B0B5B176DC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B20A80-C641-8EB1-FC1B-77AD5582AE83}"/>
              </a:ext>
            </a:extLst>
          </p:cNvPr>
          <p:cNvSpPr>
            <a:spLocks noGrp="1"/>
          </p:cNvSpPr>
          <p:nvPr>
            <p:ph type="body" idx="1"/>
          </p:nvPr>
        </p:nvSpPr>
        <p:spPr/>
        <p:txBody>
          <a:bodyPr/>
          <a:lstStyle/>
          <a:p>
            <a:pPr marL="544513" indent="-544513" algn="l">
              <a:lnSpc>
                <a:spcPct val="110000"/>
              </a:lnSpc>
              <a:spcBef>
                <a:spcPts val="0"/>
              </a:spcBef>
              <a:spcAft>
                <a:spcPts val="1800"/>
              </a:spcAft>
              <a:buFont typeface="Arial" panose="020B0604020202020204" pitchFamily="34" charset="0"/>
              <a:buChar char="•"/>
            </a:pPr>
            <a:r>
              <a:rPr lang="en-GB" sz="1200" kern="1200" dirty="0">
                <a:solidFill>
                  <a:schemeClr val="tx1"/>
                </a:solidFill>
                <a:latin typeface="+mn-lt"/>
                <a:ea typeface="+mn-ea"/>
                <a:cs typeface="+mn-cs"/>
              </a:rPr>
              <a:t>Playing without screens misinformation may not come to light</a:t>
            </a:r>
          </a:p>
          <a:p>
            <a:pPr marL="544513" indent="-544513" algn="l">
              <a:lnSpc>
                <a:spcPct val="110000"/>
              </a:lnSpc>
              <a:spcBef>
                <a:spcPts val="0"/>
              </a:spcBef>
              <a:spcAft>
                <a:spcPts val="1800"/>
              </a:spcAft>
              <a:buFont typeface="Arial" panose="020B0604020202020204" pitchFamily="34" charset="0"/>
              <a:buChar char="•"/>
            </a:pPr>
            <a:r>
              <a:rPr lang="en-GB" sz="1200" kern="1200" dirty="0">
                <a:solidFill>
                  <a:schemeClr val="tx1"/>
                </a:solidFill>
                <a:latin typeface="+mn-lt"/>
                <a:ea typeface="+mn-ea"/>
                <a:cs typeface="+mn-cs"/>
              </a:rPr>
              <a:t>With screens, different explanations may suggest misinformation, though this is not certain. TD needs to check.</a:t>
            </a:r>
          </a:p>
          <a:p>
            <a:pPr marL="544513" indent="-544513" algn="l">
              <a:lnSpc>
                <a:spcPct val="110000"/>
              </a:lnSpc>
              <a:spcBef>
                <a:spcPts val="0"/>
              </a:spcBef>
              <a:spcAft>
                <a:spcPts val="1800"/>
              </a:spcAft>
              <a:buFont typeface="Arial" panose="020B0604020202020204" pitchFamily="34" charset="0"/>
              <a:buChar char="•"/>
            </a:pPr>
            <a:r>
              <a:rPr lang="en-GB" sz="1200" kern="1200" dirty="0">
                <a:solidFill>
                  <a:schemeClr val="tx1"/>
                </a:solidFill>
                <a:latin typeface="+mn-lt"/>
                <a:ea typeface="+mn-ea"/>
                <a:cs typeface="+mn-cs"/>
              </a:rPr>
              <a:t>Aside from ACBL, TDs don’t allow checking for misinformation at the end of the auction [quote regs]</a:t>
            </a:r>
          </a:p>
          <a:p>
            <a:pPr marL="544513" marR="0" lvl="0" indent="-544513" algn="l" defTabSz="914400" rtl="0" eaLnBrk="1" fontAlgn="auto" latinLnBrk="0" hangingPunct="1">
              <a:lnSpc>
                <a:spcPct val="110000"/>
              </a:lnSpc>
              <a:spcBef>
                <a:spcPts val="0"/>
              </a:spcBef>
              <a:spcAft>
                <a:spcPts val="1800"/>
              </a:spcAft>
              <a:buClrTx/>
              <a:buSzTx/>
              <a:buFont typeface="Arial" panose="020B0604020202020204" pitchFamily="34" charset="0"/>
              <a:buChar char="•"/>
              <a:tabLst/>
              <a:defRPr/>
            </a:pPr>
            <a:r>
              <a:rPr lang="en-GB" sz="1200" kern="1200" dirty="0">
                <a:solidFill>
                  <a:schemeClr val="tx1"/>
                </a:solidFill>
                <a:latin typeface="+mn-lt"/>
                <a:ea typeface="+mn-ea"/>
                <a:cs typeface="+mn-cs"/>
              </a:rPr>
              <a:t>Players may add more information than required or embellish to suit their hands.</a:t>
            </a:r>
          </a:p>
          <a:p>
            <a:pPr marL="544513" marR="0" lvl="0" indent="-544513" algn="l" defTabSz="914400" rtl="0" eaLnBrk="1" fontAlgn="auto" latinLnBrk="0" hangingPunct="1">
              <a:lnSpc>
                <a:spcPct val="110000"/>
              </a:lnSpc>
              <a:spcBef>
                <a:spcPts val="0"/>
              </a:spcBef>
              <a:spcAft>
                <a:spcPts val="1800"/>
              </a:spcAft>
              <a:buClrTx/>
              <a:buSzTx/>
              <a:buFont typeface="Arial" panose="020B0604020202020204" pitchFamily="34" charset="0"/>
              <a:buChar char="•"/>
              <a:tabLst/>
              <a:defRPr/>
            </a:pPr>
            <a:endParaRPr lang="en-GB" sz="1200" kern="1200" dirty="0">
              <a:solidFill>
                <a:schemeClr val="tx1"/>
              </a:solidFill>
              <a:latin typeface="+mn-lt"/>
              <a:ea typeface="+mn-ea"/>
              <a:cs typeface="+mn-cs"/>
            </a:endParaRPr>
          </a:p>
          <a:p>
            <a:pPr marL="544513" marR="0" lvl="0" indent="-544513" algn="l" defTabSz="914400" rtl="0" eaLnBrk="1" fontAlgn="auto" latinLnBrk="0" hangingPunct="1">
              <a:lnSpc>
                <a:spcPct val="110000"/>
              </a:lnSpc>
              <a:spcBef>
                <a:spcPts val="0"/>
              </a:spcBef>
              <a:spcAft>
                <a:spcPts val="1800"/>
              </a:spcAft>
              <a:buClrTx/>
              <a:buSzTx/>
              <a:buFont typeface="Arial" panose="020B0604020202020204" pitchFamily="34" charset="0"/>
              <a:buChar char="•"/>
              <a:tabLst/>
              <a:defRPr/>
            </a:pPr>
            <a:r>
              <a:rPr lang="en-GB" sz="1200" kern="1200" dirty="0">
                <a:solidFill>
                  <a:schemeClr val="tx1"/>
                </a:solidFill>
                <a:latin typeface="+mn-lt"/>
                <a:ea typeface="+mn-ea"/>
                <a:cs typeface="+mn-cs"/>
              </a:rPr>
              <a:t>Expect players to protect themselves in high-level events</a:t>
            </a:r>
          </a:p>
          <a:p>
            <a:pPr marL="544513" indent="-544513" algn="l">
              <a:lnSpc>
                <a:spcPct val="110000"/>
              </a:lnSpc>
              <a:spcBef>
                <a:spcPts val="0"/>
              </a:spcBef>
              <a:spcAft>
                <a:spcPts val="1800"/>
              </a:spcAft>
              <a:buFont typeface="Arial" panose="020B0604020202020204" pitchFamily="34" charset="0"/>
              <a:buChar char="•"/>
            </a:pPr>
            <a:endParaRPr lang="en-GB" sz="1200" kern="1200" dirty="0">
              <a:solidFill>
                <a:schemeClr val="tx1"/>
              </a:solidFill>
              <a:latin typeface="+mn-lt"/>
              <a:ea typeface="+mn-ea"/>
              <a:cs typeface="+mn-cs"/>
            </a:endParaRPr>
          </a:p>
        </p:txBody>
      </p:sp>
      <p:sp>
        <p:nvSpPr>
          <p:cNvPr id="4" name="Slide Number Placeholder 3">
            <a:extLst>
              <a:ext uri="{FF2B5EF4-FFF2-40B4-BE49-F238E27FC236}">
                <a16:creationId xmlns:a16="http://schemas.microsoft.com/office/drawing/2014/main" id="{E9FB5C25-9323-500E-94AE-3B6E4762BD86}"/>
              </a:ext>
            </a:extLst>
          </p:cNvPr>
          <p:cNvSpPr>
            <a:spLocks noGrp="1"/>
          </p:cNvSpPr>
          <p:nvPr>
            <p:ph type="sldNum" sz="quarter" idx="5"/>
          </p:nvPr>
        </p:nvSpPr>
        <p:spPr/>
        <p:txBody>
          <a:bodyPr/>
          <a:lstStyle/>
          <a:p>
            <a:fld id="{F0FE4877-FE5F-46DA-928E-E450E8FE97DE}" type="slidenum">
              <a:rPr lang="en-GB" smtClean="0"/>
              <a:t>7</a:t>
            </a:fld>
            <a:endParaRPr lang="en-GB"/>
          </a:p>
        </p:txBody>
      </p:sp>
    </p:spTree>
    <p:extLst>
      <p:ext uri="{BB962C8B-B14F-4D97-AF65-F5344CB8AC3E}">
        <p14:creationId xmlns:p14="http://schemas.microsoft.com/office/powerpoint/2010/main" val="470893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6899F-30B1-E98C-DAC1-289331452E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252FC-080C-DB76-4E5D-E6761D4F1E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318586-C2FC-ACBD-C773-F525D5C76D34}"/>
              </a:ext>
            </a:extLst>
          </p:cNvPr>
          <p:cNvSpPr>
            <a:spLocks noGrp="1"/>
          </p:cNvSpPr>
          <p:nvPr>
            <p:ph type="body" idx="1"/>
          </p:nvPr>
        </p:nvSpPr>
        <p:spPr/>
        <p:txBody>
          <a:bodyPr/>
          <a:lstStyle/>
          <a:p>
            <a:pPr marL="285750" indent="-285750">
              <a:spcAft>
                <a:spcPts val="600"/>
              </a:spcAft>
              <a:buFont typeface="Arial" panose="020B0604020202020204" pitchFamily="34" charset="0"/>
              <a:buChar char="•"/>
            </a:pPr>
            <a:r>
              <a:rPr lang="en-GB" dirty="0"/>
              <a:t>South alerted 2</a:t>
            </a:r>
            <a:r>
              <a:rPr lang="pl-PL" dirty="0">
                <a:solidFill>
                  <a:srgbClr val="FF0000"/>
                </a:solidFill>
                <a:latin typeface="Symbol" panose="05050102010706020507" pitchFamily="18" charset="2"/>
                <a:sym typeface="Symbol" panose="05050102010706020507" pitchFamily="18" charset="2"/>
              </a:rPr>
              <a:t></a:t>
            </a:r>
            <a:r>
              <a:rPr lang="en-GB" dirty="0"/>
              <a:t> as GF but West thought it was artificial and doubled for a diamond lead</a:t>
            </a:r>
          </a:p>
          <a:p>
            <a:pPr marL="285750" indent="-285750">
              <a:spcAft>
                <a:spcPts val="600"/>
              </a:spcAft>
              <a:buFont typeface="Arial" panose="020B0604020202020204" pitchFamily="34" charset="0"/>
              <a:buChar char="•"/>
            </a:pPr>
            <a:r>
              <a:rPr lang="en-US" altLang="en-US"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East led a club, won by North’s </a:t>
            </a:r>
            <a:r>
              <a:rPr lang="da-DK" alt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US" altLang="en-US" dirty="0">
                <a:latin typeface="Calibri" panose="020F0502020204030204" pitchFamily="34" charset="0"/>
                <a:ea typeface="Calibri" panose="020F0502020204030204" pitchFamily="34" charset="0"/>
                <a:cs typeface="Times New Roman" panose="02020603050405020304" pitchFamily="18" charset="0"/>
              </a:rPr>
              <a:t>K. North then led a diamond and subsequently went down in her contract. She then called the TD because West’s double had been explained as showing the black suits.</a:t>
            </a:r>
            <a:endParaRPr lang="en-GB" altLang="en-US" sz="900" dirty="0">
              <a:solidFill>
                <a:srgbClr val="000000"/>
              </a:solidFill>
              <a:sym typeface="Symbol" panose="05050102010706020507" pitchFamily="18" charset="2"/>
            </a:endParaRPr>
          </a:p>
          <a:p>
            <a:pPr lvl="0" eaLnBrk="0" fontAlgn="base" hangingPunct="0">
              <a:spcBef>
                <a:spcPct val="0"/>
              </a:spcBef>
              <a:spcAft>
                <a:spcPct val="0"/>
              </a:spcAft>
            </a:pPr>
            <a:r>
              <a:rPr lang="en-US" altLang="en-US"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West </a:t>
            </a:r>
            <a:r>
              <a:rPr lang="en-GB" altLang="en-US"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has </a:t>
            </a:r>
            <a:r>
              <a:rPr lang="en-GB" altLang="en-US" dirty="0" err="1">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misbid</a:t>
            </a:r>
            <a:r>
              <a:rPr lang="en-GB" altLang="en-US"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 and North has no misinformation, so result stands</a:t>
            </a:r>
          </a:p>
          <a:p>
            <a:pPr lvl="0" eaLnBrk="0" fontAlgn="base" hangingPunct="0">
              <a:spcBef>
                <a:spcPct val="0"/>
              </a:spcBef>
              <a:spcAft>
                <a:spcPct val="0"/>
              </a:spcAft>
            </a:pPr>
            <a:endParaRPr lang="en-GB" altLang="en-US"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endParaRPr>
          </a:p>
          <a:p>
            <a:pPr lvl="0" eaLnBrk="0" fontAlgn="base" hangingPunct="0">
              <a:spcBef>
                <a:spcPct val="0"/>
              </a:spcBef>
              <a:spcAft>
                <a:spcPct val="0"/>
              </a:spcAft>
            </a:pPr>
            <a:r>
              <a:rPr lang="en-GB" altLang="en-US"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South has misinformation but this doesn’t affect matters</a:t>
            </a:r>
            <a:endParaRPr lang="da-DK" altLang="en-US" sz="1600" b="1" dirty="0">
              <a:solidFill>
                <a:srgbClr val="FF0000"/>
              </a:solidFill>
              <a:latin typeface="Calibri Light" panose="020F0302020204030204" pitchFamily="34" charset="0"/>
              <a:ea typeface="Times New Roman" panose="02020603050405020304" pitchFamily="18" charset="0"/>
              <a:cs typeface="Times New Roman" panose="02020603050405020304" pitchFamily="18" charset="0"/>
              <a:sym typeface="Symbol" panose="05050102010706020507" pitchFamily="18"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People often assume the meaning that is convenient for their purposes.</a:t>
            </a:r>
          </a:p>
          <a:p>
            <a:endParaRPr lang="en-GB" dirty="0"/>
          </a:p>
        </p:txBody>
      </p:sp>
      <p:sp>
        <p:nvSpPr>
          <p:cNvPr id="4" name="Slide Number Placeholder 3">
            <a:extLst>
              <a:ext uri="{FF2B5EF4-FFF2-40B4-BE49-F238E27FC236}">
                <a16:creationId xmlns:a16="http://schemas.microsoft.com/office/drawing/2014/main" id="{71A59AB6-0DEC-90C2-ABE7-A51754BAEAC8}"/>
              </a:ext>
            </a:extLst>
          </p:cNvPr>
          <p:cNvSpPr>
            <a:spLocks noGrp="1"/>
          </p:cNvSpPr>
          <p:nvPr>
            <p:ph type="sldNum" sz="quarter" idx="5"/>
          </p:nvPr>
        </p:nvSpPr>
        <p:spPr/>
        <p:txBody>
          <a:bodyPr/>
          <a:lstStyle/>
          <a:p>
            <a:fld id="{F0FE4877-FE5F-46DA-928E-E450E8FE97DE}" type="slidenum">
              <a:rPr lang="en-GB" smtClean="0"/>
              <a:t>8</a:t>
            </a:fld>
            <a:endParaRPr lang="en-GB"/>
          </a:p>
        </p:txBody>
      </p:sp>
    </p:spTree>
    <p:extLst>
      <p:ext uri="{BB962C8B-B14F-4D97-AF65-F5344CB8AC3E}">
        <p14:creationId xmlns:p14="http://schemas.microsoft.com/office/powerpoint/2010/main" val="803450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4CBC2-A8FA-9247-24E0-57A30C5E3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1A55C-D304-A5F8-7C9A-5C6F97F1D1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1B287B-46C9-4C5B-E312-67AA1DBFA196}"/>
              </a:ext>
            </a:extLst>
          </p:cNvPr>
          <p:cNvSpPr>
            <a:spLocks noGrp="1"/>
          </p:cNvSpPr>
          <p:nvPr>
            <p:ph type="body" idx="1"/>
          </p:nvPr>
        </p:nvSpPr>
        <p:spPr/>
        <p:txBody>
          <a:bodyPr/>
          <a:lstStyle/>
          <a:p>
            <a:r>
              <a:rPr lang="en-GB" dirty="0"/>
              <a:t>Occasionally both players will have been given misinformation</a:t>
            </a:r>
          </a:p>
          <a:p>
            <a:endParaRPr lang="en-GB" dirty="0"/>
          </a:p>
          <a:p>
            <a:endParaRPr lang="en-GB" dirty="0"/>
          </a:p>
        </p:txBody>
      </p:sp>
      <p:sp>
        <p:nvSpPr>
          <p:cNvPr id="4" name="Slide Number Placeholder 3">
            <a:extLst>
              <a:ext uri="{FF2B5EF4-FFF2-40B4-BE49-F238E27FC236}">
                <a16:creationId xmlns:a16="http://schemas.microsoft.com/office/drawing/2014/main" id="{8853A55F-B3B4-28B2-3A36-B566907FBCC2}"/>
              </a:ext>
            </a:extLst>
          </p:cNvPr>
          <p:cNvSpPr>
            <a:spLocks noGrp="1"/>
          </p:cNvSpPr>
          <p:nvPr>
            <p:ph type="sldNum" sz="quarter" idx="5"/>
          </p:nvPr>
        </p:nvSpPr>
        <p:spPr/>
        <p:txBody>
          <a:bodyPr/>
          <a:lstStyle/>
          <a:p>
            <a:fld id="{F0FE4877-FE5F-46DA-928E-E450E8FE97DE}" type="slidenum">
              <a:rPr lang="en-GB" smtClean="0"/>
              <a:t>9</a:t>
            </a:fld>
            <a:endParaRPr lang="en-GB"/>
          </a:p>
        </p:txBody>
      </p:sp>
    </p:spTree>
    <p:extLst>
      <p:ext uri="{BB962C8B-B14F-4D97-AF65-F5344CB8AC3E}">
        <p14:creationId xmlns:p14="http://schemas.microsoft.com/office/powerpoint/2010/main" val="171377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E6DEE-72E9-3ADF-EF80-0C929682F7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03A8132-CE0F-F506-7BF9-9BD8FB0BBC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3E51849-5933-B4F3-44E7-FD13A72ED277}"/>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5D4F3EC6-4110-23B4-B107-C4273928D7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AEA126-7C42-B324-963F-9FCD3CC82263}"/>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216934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F4249-AFE2-2D17-4D33-E967AFF4E14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641790-E9CC-78FC-7FBD-6F78AE9528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E498EB-8D05-F0F5-A9E2-280F061B9F19}"/>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7595EB8A-13C1-DC8B-B07F-32482BFE84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2C867C-36E7-7B6C-69AA-99A74DCB7322}"/>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427510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C33C04-67E4-F650-5D0D-F41476C288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B52A97-BF28-D4EB-A5E9-2D5232A15C4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6F1AAC-F889-50C5-091C-F328A0AB6547}"/>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64282A5C-9A45-A182-C9EA-5E0D4A31C1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A963E8-980C-3FED-176B-CE084A24D92C}"/>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4179399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5F9A7-751D-C7FD-4871-C38915A8C22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427E61-1241-0380-33CA-30CCC1D06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0F2AB4-8F67-A5DC-5DB2-6033DBC561DC}"/>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E0BEEA92-6B6E-AEF7-98DC-FC520BA91B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959316-3932-C378-51EF-BB49E790E6A9}"/>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22718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C7729-603E-0EDE-D993-0ACFA881B9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805D04-AA8B-E065-1D00-D0017FD850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04844F-E7D7-F33F-C6D8-4ED91DD863B7}"/>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B25A96DC-F19B-9CD9-8161-545DB512D9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BB6885-CA97-DDCB-AC3B-3EB31434E452}"/>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1551843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9F769-AF51-2A18-2527-115600AA09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9B62AF-22A5-6022-24C4-0B8144E9F4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2DBC44-529B-32DD-84DE-06CFF890B4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84593BB-8934-36E8-B465-D841287C6473}"/>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6" name="Footer Placeholder 5">
            <a:extLst>
              <a:ext uri="{FF2B5EF4-FFF2-40B4-BE49-F238E27FC236}">
                <a16:creationId xmlns:a16="http://schemas.microsoft.com/office/drawing/2014/main" id="{79135E8F-417D-106C-5FD8-835905F40A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24D652-9483-C308-49F6-41823E10CAE8}"/>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1186241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8046B-91AF-8226-45D3-EF7A48AC58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6E0EEA-EA1C-43EA-83CE-C2E9964AB7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79FD3F-8742-45EF-EAE3-1AF34D5EAD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28BDCF-041D-A407-1EA0-79FBF01F14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EA85A2-BAC2-959E-FE0F-5E7924EE06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CA1E3A-5172-5F04-D27A-64568AE254B4}"/>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8" name="Footer Placeholder 7">
            <a:extLst>
              <a:ext uri="{FF2B5EF4-FFF2-40B4-BE49-F238E27FC236}">
                <a16:creationId xmlns:a16="http://schemas.microsoft.com/office/drawing/2014/main" id="{E29025DE-7CFC-37A7-7546-8BAB60CBD25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AAAFDB-8950-20A7-EC97-B2BD52B90B60}"/>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410807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2E11-44BB-4D60-47CB-937D6387E3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565392-EBE3-536F-0A19-CA0BFD11D678}"/>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4" name="Footer Placeholder 3">
            <a:extLst>
              <a:ext uri="{FF2B5EF4-FFF2-40B4-BE49-F238E27FC236}">
                <a16:creationId xmlns:a16="http://schemas.microsoft.com/office/drawing/2014/main" id="{3FB311B1-2D01-D52B-4A2E-FB79A7EB3A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F2BEC7-DA5C-603A-7F05-93368F8EB9F5}"/>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1338531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AA70E0-F71F-5AAF-405B-F23CEF093AA4}"/>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3" name="Footer Placeholder 2">
            <a:extLst>
              <a:ext uri="{FF2B5EF4-FFF2-40B4-BE49-F238E27FC236}">
                <a16:creationId xmlns:a16="http://schemas.microsoft.com/office/drawing/2014/main" id="{8A757703-3CFB-ED20-18B4-D3421E170CF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2E715FD-8437-A0BB-659A-C8431C09361C}"/>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3312145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2A1B8-DA6F-8A03-345C-431DE48736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A03E23C-C840-011A-286D-B335954A09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04947A-7F57-40E1-8C3E-41CDCB0ED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FC9111-198D-5452-9F46-39D035EFBF58}"/>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6" name="Footer Placeholder 5">
            <a:extLst>
              <a:ext uri="{FF2B5EF4-FFF2-40B4-BE49-F238E27FC236}">
                <a16:creationId xmlns:a16="http://schemas.microsoft.com/office/drawing/2014/main" id="{4809401E-2507-932F-83EE-E6711BAC91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15D6C9-5105-490C-5BFF-9EA3B76C19A6}"/>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340310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15562-D603-834D-041E-B230F5B4B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F4365A1-A102-39E2-FEAF-441BABB4E3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650D03D-48A1-4DA2-EAE8-D708AED92D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256F7B-F050-C91E-56C7-D56D4F0DC639}"/>
              </a:ext>
            </a:extLst>
          </p:cNvPr>
          <p:cNvSpPr>
            <a:spLocks noGrp="1"/>
          </p:cNvSpPr>
          <p:nvPr>
            <p:ph type="dt" sz="half" idx="10"/>
          </p:nvPr>
        </p:nvSpPr>
        <p:spPr/>
        <p:txBody>
          <a:bodyPr/>
          <a:lstStyle/>
          <a:p>
            <a:fld id="{FC52514B-5FCF-4D20-8BD0-960BD532E135}" type="datetimeFigureOut">
              <a:rPr lang="en-GB" smtClean="0"/>
              <a:t>29/11/2025</a:t>
            </a:fld>
            <a:endParaRPr lang="en-GB"/>
          </a:p>
        </p:txBody>
      </p:sp>
      <p:sp>
        <p:nvSpPr>
          <p:cNvPr id="6" name="Footer Placeholder 5">
            <a:extLst>
              <a:ext uri="{FF2B5EF4-FFF2-40B4-BE49-F238E27FC236}">
                <a16:creationId xmlns:a16="http://schemas.microsoft.com/office/drawing/2014/main" id="{B4C97357-3416-C150-9494-6C71D483E8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F98A75-6190-5059-2C3F-C163523342DC}"/>
              </a:ext>
            </a:extLst>
          </p:cNvPr>
          <p:cNvSpPr>
            <a:spLocks noGrp="1"/>
          </p:cNvSpPr>
          <p:nvPr>
            <p:ph type="sldNum" sz="quarter" idx="12"/>
          </p:nvPr>
        </p:nvSpPr>
        <p:spPr/>
        <p:txBody>
          <a:bodyPr/>
          <a:lstStyle/>
          <a:p>
            <a:fld id="{B8A73856-44CE-4BE8-9A99-9B4129E79BC8}" type="slidenum">
              <a:rPr lang="en-GB" smtClean="0"/>
              <a:t>‹#›</a:t>
            </a:fld>
            <a:endParaRPr lang="en-GB"/>
          </a:p>
        </p:txBody>
      </p:sp>
    </p:spTree>
    <p:extLst>
      <p:ext uri="{BB962C8B-B14F-4D97-AF65-F5344CB8AC3E}">
        <p14:creationId xmlns:p14="http://schemas.microsoft.com/office/powerpoint/2010/main" val="2440146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80ED1F-4929-748B-7635-77947FF24C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6046E6-4A8B-BE6B-8AC1-21ADE9C931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940B58-5CBD-98C9-9DF2-A171BA8903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52514B-5FCF-4D20-8BD0-960BD532E135}" type="datetimeFigureOut">
              <a:rPr lang="en-GB" smtClean="0"/>
              <a:t>29/11/2025</a:t>
            </a:fld>
            <a:endParaRPr lang="en-GB"/>
          </a:p>
        </p:txBody>
      </p:sp>
      <p:sp>
        <p:nvSpPr>
          <p:cNvPr id="5" name="Footer Placeholder 4">
            <a:extLst>
              <a:ext uri="{FF2B5EF4-FFF2-40B4-BE49-F238E27FC236}">
                <a16:creationId xmlns:a16="http://schemas.microsoft.com/office/drawing/2014/main" id="{34913F79-669F-CE00-3ADF-F0852F1293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CA442A0-F3D1-1FDD-4137-CE461E5172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73856-44CE-4BE8-9A99-9B4129E79BC8}" type="slidenum">
              <a:rPr lang="en-GB" smtClean="0"/>
              <a:t>‹#›</a:t>
            </a:fld>
            <a:endParaRPr lang="en-GB"/>
          </a:p>
        </p:txBody>
      </p:sp>
    </p:spTree>
    <p:extLst>
      <p:ext uri="{BB962C8B-B14F-4D97-AF65-F5344CB8AC3E}">
        <p14:creationId xmlns:p14="http://schemas.microsoft.com/office/powerpoint/2010/main" val="2722417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19EA8-7F51-79A6-FCE5-4B706419282B}"/>
              </a:ext>
            </a:extLst>
          </p:cNvPr>
          <p:cNvSpPr>
            <a:spLocks noGrp="1"/>
          </p:cNvSpPr>
          <p:nvPr>
            <p:ph type="ctrTitle"/>
          </p:nvPr>
        </p:nvSpPr>
        <p:spPr>
          <a:xfrm>
            <a:off x="846715" y="2387600"/>
            <a:ext cx="10074166" cy="1641764"/>
          </a:xfrm>
        </p:spPr>
        <p:txBody>
          <a:bodyPr>
            <a:normAutofit fontScale="90000"/>
          </a:bodyPr>
          <a:lstStyle/>
          <a:p>
            <a:r>
              <a:rPr lang="en-GB" b="1" dirty="0"/>
              <a:t>Different explanations and misinformation with screens</a:t>
            </a:r>
          </a:p>
        </p:txBody>
      </p:sp>
      <p:sp>
        <p:nvSpPr>
          <p:cNvPr id="3" name="Subtitle 2">
            <a:extLst>
              <a:ext uri="{FF2B5EF4-FFF2-40B4-BE49-F238E27FC236}">
                <a16:creationId xmlns:a16="http://schemas.microsoft.com/office/drawing/2014/main" id="{F6FDF62D-BDBC-07CC-F1FD-C688951EE381}"/>
              </a:ext>
            </a:extLst>
          </p:cNvPr>
          <p:cNvSpPr>
            <a:spLocks noGrp="1"/>
          </p:cNvSpPr>
          <p:nvPr>
            <p:ph type="subTitle" idx="1"/>
          </p:nvPr>
        </p:nvSpPr>
        <p:spPr>
          <a:xfrm>
            <a:off x="1524000" y="3400135"/>
            <a:ext cx="9144000" cy="1641764"/>
          </a:xfrm>
        </p:spPr>
        <p:txBody>
          <a:bodyPr>
            <a:normAutofit/>
          </a:bodyPr>
          <a:lstStyle/>
          <a:p>
            <a:endParaRPr lang="en-GB" sz="4800" dirty="0">
              <a:solidFill>
                <a:srgbClr val="FF0000"/>
              </a:solidFill>
            </a:endParaRPr>
          </a:p>
          <a:p>
            <a:r>
              <a:rPr lang="en-GB" sz="4800" dirty="0">
                <a:solidFill>
                  <a:srgbClr val="FF0000"/>
                </a:solidFill>
              </a:rPr>
              <a:t>Gordon Rainsford</a:t>
            </a:r>
          </a:p>
        </p:txBody>
      </p:sp>
      <p:pic>
        <p:nvPicPr>
          <p:cNvPr id="4" name="Picture 2" descr="EBL">
            <a:extLst>
              <a:ext uri="{FF2B5EF4-FFF2-40B4-BE49-F238E27FC236}">
                <a16:creationId xmlns:a16="http://schemas.microsoft.com/office/drawing/2014/main" id="{A459836B-927E-AC4E-469D-4F1638A41C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2644834" cy="1441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4664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51F3C-C05D-9042-61C6-89476D74E15F}"/>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733B1382-CB26-9360-6137-DE70D173404F}"/>
              </a:ext>
            </a:extLst>
          </p:cNvPr>
          <p:cNvGraphicFramePr>
            <a:graphicFrameLocks noGrp="1"/>
          </p:cNvGraphicFramePr>
          <p:nvPr>
            <p:extLst>
              <p:ext uri="{D42A27DB-BD31-4B8C-83A1-F6EECF244321}">
                <p14:modId xmlns:p14="http://schemas.microsoft.com/office/powerpoint/2010/main" val="4058982684"/>
              </p:ext>
            </p:extLst>
          </p:nvPr>
        </p:nvGraphicFramePr>
        <p:xfrm>
          <a:off x="2495550" y="800100"/>
          <a:ext cx="5364163" cy="4968876"/>
        </p:xfrm>
        <a:graphic>
          <a:graphicData uri="http://schemas.openxmlformats.org/drawingml/2006/table">
            <a:tbl>
              <a:tblPr/>
              <a:tblGrid>
                <a:gridCol w="1766734">
                  <a:extLst>
                    <a:ext uri="{9D8B030D-6E8A-4147-A177-3AD203B41FA5}">
                      <a16:colId xmlns:a16="http://schemas.microsoft.com/office/drawing/2014/main" val="987120834"/>
                    </a:ext>
                  </a:extLst>
                </a:gridCol>
                <a:gridCol w="971175">
                  <a:extLst>
                    <a:ext uri="{9D8B030D-6E8A-4147-A177-3AD203B41FA5}">
                      <a16:colId xmlns:a16="http://schemas.microsoft.com/office/drawing/2014/main" val="323065820"/>
                    </a:ext>
                  </a:extLst>
                </a:gridCol>
                <a:gridCol w="798631">
                  <a:extLst>
                    <a:ext uri="{9D8B030D-6E8A-4147-A177-3AD203B41FA5}">
                      <a16:colId xmlns:a16="http://schemas.microsoft.com/office/drawing/2014/main" val="287410877"/>
                    </a:ext>
                  </a:extLst>
                </a:gridCol>
                <a:gridCol w="1827623">
                  <a:extLst>
                    <a:ext uri="{9D8B030D-6E8A-4147-A177-3AD203B41FA5}">
                      <a16:colId xmlns:a16="http://schemas.microsoft.com/office/drawing/2014/main" val="406749474"/>
                    </a:ext>
                  </a:extLst>
                </a:gridCol>
              </a:tblGrid>
              <a:tr h="414073">
                <a:tc>
                  <a:txBody>
                    <a:bodyPr/>
                    <a:lstStyle/>
                    <a:p>
                      <a:pPr algn="l" fontAlgn="b">
                        <a:buNone/>
                      </a:pPr>
                      <a:r>
                        <a:rPr lang="en-GB" sz="2400" b="0" i="0" u="none" strike="noStrike" dirty="0">
                          <a:solidFill>
                            <a:srgbClr val="000000"/>
                          </a:solidFill>
                          <a:effectLst/>
                          <a:latin typeface="Calibri" panose="020F0502020204030204" pitchFamily="34" charset="0"/>
                        </a:rPr>
                        <a:t> </a:t>
                      </a:r>
                      <a:endParaRPr lang="en-US" sz="24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6 3</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9</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9 4 3</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North/EW</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J 9 7</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9 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Q J T 9 4</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N</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2</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4073">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K 8</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a:solidFill>
                            <a:srgbClr val="000000"/>
                          </a:solidFill>
                          <a:effectLst/>
                          <a:latin typeface="Calibri" panose="020F0502020204030204" pitchFamily="34" charset="0"/>
                        </a:rPr>
                        <a:t>W</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a:solidFill>
                            <a:srgbClr val="000000"/>
                          </a:solidFill>
                          <a:effectLst/>
                          <a:latin typeface="Calibri" panose="020F0502020204030204" pitchFamily="34" charset="0"/>
                        </a:rPr>
                        <a:t>E</a:t>
                      </a:r>
                      <a:endParaRPr lang="en-GB" sz="24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J 6 5 2</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4073">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T 6 5 3</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J 7 4 3</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S</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8 6</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8 7 5</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Q T 7</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4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T 5</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7BD1E242-B3B0-5990-58CD-3379E3AAC79E}"/>
              </a:ext>
            </a:extLst>
          </p:cNvPr>
          <p:cNvCxnSpPr>
            <a:cxnSpLocks/>
          </p:cNvCxnSpPr>
          <p:nvPr/>
        </p:nvCxnSpPr>
        <p:spPr>
          <a:xfrm>
            <a:off x="2495550" y="800100"/>
            <a:ext cx="5364163" cy="4968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1116FEE2-B416-3F00-440C-4327302884A3}"/>
              </a:ext>
            </a:extLst>
          </p:cNvPr>
          <p:cNvGraphicFramePr>
            <a:graphicFrameLocks noGrp="1"/>
          </p:cNvGraphicFramePr>
          <p:nvPr>
            <p:extLst>
              <p:ext uri="{D42A27DB-BD31-4B8C-83A1-F6EECF244321}">
                <p14:modId xmlns:p14="http://schemas.microsoft.com/office/powerpoint/2010/main" val="2456534278"/>
              </p:ext>
            </p:extLst>
          </p:nvPr>
        </p:nvGraphicFramePr>
        <p:xfrm>
          <a:off x="8477250" y="800100"/>
          <a:ext cx="2438400" cy="1125855"/>
        </p:xfrm>
        <a:graphic>
          <a:graphicData uri="http://schemas.openxmlformats.org/drawingml/2006/table">
            <a:tbl>
              <a:tblPr/>
              <a:tblGrid>
                <a:gridCol w="609600">
                  <a:extLst>
                    <a:ext uri="{9D8B030D-6E8A-4147-A177-3AD203B41FA5}">
                      <a16:colId xmlns:a16="http://schemas.microsoft.com/office/drawing/2014/main" val="2754206376"/>
                    </a:ext>
                  </a:extLst>
                </a:gridCol>
                <a:gridCol w="609600">
                  <a:extLst>
                    <a:ext uri="{9D8B030D-6E8A-4147-A177-3AD203B41FA5}">
                      <a16:colId xmlns:a16="http://schemas.microsoft.com/office/drawing/2014/main" val="478820145"/>
                    </a:ext>
                  </a:extLst>
                </a:gridCol>
                <a:gridCol w="609600">
                  <a:extLst>
                    <a:ext uri="{9D8B030D-6E8A-4147-A177-3AD203B41FA5}">
                      <a16:colId xmlns:a16="http://schemas.microsoft.com/office/drawing/2014/main" val="1992080158"/>
                    </a:ext>
                  </a:extLst>
                </a:gridCol>
                <a:gridCol w="609600">
                  <a:extLst>
                    <a:ext uri="{9D8B030D-6E8A-4147-A177-3AD203B41FA5}">
                      <a16:colId xmlns:a16="http://schemas.microsoft.com/office/drawing/2014/main" val="543904110"/>
                    </a:ext>
                  </a:extLst>
                </a:gridCol>
              </a:tblGrid>
              <a:tr h="283190">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295275">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1NT</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2NT</a:t>
                      </a: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gridSpan="3">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2400" b="0" i="0" u="none" strike="noStrike" dirty="0">
                          <a:solidFill>
                            <a:srgbClr val="000000"/>
                          </a:solidFill>
                          <a:effectLst/>
                          <a:latin typeface="Calibri" panose="020F0502020204030204" pitchFamily="34" charset="0"/>
                        </a:rPr>
                        <a:t>  All pass</a:t>
                      </a:r>
                    </a:p>
                  </a:txBody>
                  <a:tcPr marL="9525" marR="9525" marT="9525" marB="0" anchor="ctr">
                    <a:lnL>
                      <a:noFill/>
                    </a:lnL>
                    <a:lnR>
                      <a:noFill/>
                    </a:lnR>
                    <a:lnT>
                      <a:noFill/>
                    </a:lnT>
                    <a:lnB>
                      <a:noFill/>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GB" sz="18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hMerge="1">
                  <a:txBody>
                    <a:bodyPr/>
                    <a:lstStyle/>
                    <a:p>
                      <a:pPr algn="l" rtl="0" fontAlgn="ctr">
                        <a:buNone/>
                      </a:pPr>
                      <a:endParaRPr lang="en-GB" sz="18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bl>
          </a:graphicData>
        </a:graphic>
      </p:graphicFrame>
    </p:spTree>
    <p:extLst>
      <p:ext uri="{BB962C8B-B14F-4D97-AF65-F5344CB8AC3E}">
        <p14:creationId xmlns:p14="http://schemas.microsoft.com/office/powerpoint/2010/main" val="2643297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6384033-1983-01B0-8C99-70C4D57B3D7B}"/>
              </a:ext>
            </a:extLst>
          </p:cNvPr>
          <p:cNvSpPr txBox="1">
            <a:spLocks/>
          </p:cNvSpPr>
          <p:nvPr/>
        </p:nvSpPr>
        <p:spPr>
          <a:xfrm>
            <a:off x="838200" y="1520825"/>
            <a:ext cx="10515600" cy="4742453"/>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1800"/>
              </a:spcAft>
            </a:pPr>
            <a:r>
              <a:rPr lang="en-GB" sz="4800" dirty="0"/>
              <a:t>Law 75D3. </a:t>
            </a:r>
          </a:p>
          <a:p>
            <a:pPr algn="l">
              <a:lnSpc>
                <a:spcPct val="100000"/>
              </a:lnSpc>
              <a:spcBef>
                <a:spcPts val="0"/>
              </a:spcBef>
              <a:spcAft>
                <a:spcPts val="1800"/>
              </a:spcAft>
            </a:pPr>
            <a:r>
              <a:rPr lang="en-GB" sz="4800" dirty="0">
                <a:latin typeface="+mj-lt"/>
              </a:rPr>
              <a:t>When there is an infraction (as per B1 or D2) and sufficient evidence exists as to the agreed meaning of the call, the Director awards an adjusted score based upon the likely outcome had the opponents received the correct explanation in a timely manner. </a:t>
            </a:r>
            <a:r>
              <a:rPr lang="en-GB" sz="4800" b="1" i="1" dirty="0"/>
              <a:t>If the Director determines that the call has no agreed meaning, he awards an adjusted score based upon the likely outcome had the opponents been so informed. </a:t>
            </a:r>
            <a:endParaRPr lang="en-GB" sz="3600" b="1" i="1" dirty="0">
              <a:latin typeface="+mj-lt"/>
            </a:endParaRPr>
          </a:p>
        </p:txBody>
      </p:sp>
      <p:sp>
        <p:nvSpPr>
          <p:cNvPr id="13" name="Rectangle 12">
            <a:extLst>
              <a:ext uri="{FF2B5EF4-FFF2-40B4-BE49-F238E27FC236}">
                <a16:creationId xmlns:a16="http://schemas.microsoft.com/office/drawing/2014/main" id="{D5504A6A-C803-BF6D-774E-E05A06237EBE}"/>
              </a:ext>
            </a:extLst>
          </p:cNvPr>
          <p:cNvSpPr/>
          <p:nvPr/>
        </p:nvSpPr>
        <p:spPr>
          <a:xfrm>
            <a:off x="2556256" y="76119"/>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14" name="Espace réservé du pied de page 2">
            <a:extLst>
              <a:ext uri="{FF2B5EF4-FFF2-40B4-BE49-F238E27FC236}">
                <a16:creationId xmlns:a16="http://schemas.microsoft.com/office/drawing/2014/main" id="{905F1745-1D74-80B7-8A91-54F6EC9D91A0}"/>
              </a:ext>
            </a:extLst>
          </p:cNvPr>
          <p:cNvSpPr>
            <a:spLocks noGrp="1"/>
          </p:cNvSpPr>
          <p:nvPr>
            <p:ph type="ftr" sz="quarter" idx="11"/>
          </p:nvPr>
        </p:nvSpPr>
        <p:spPr>
          <a:xfrm>
            <a:off x="3648714" y="6288454"/>
            <a:ext cx="3306313" cy="402568"/>
          </a:xfrm>
        </p:spPr>
        <p:txBody>
          <a:bodyPr/>
          <a:lstStyle/>
          <a:p>
            <a:r>
              <a:rPr lang="fr-FR" dirty="0"/>
              <a:t>2025 - Warsaw</a:t>
            </a:r>
          </a:p>
        </p:txBody>
      </p:sp>
      <p:sp>
        <p:nvSpPr>
          <p:cNvPr id="15" name="ZoneTexte 7">
            <a:extLst>
              <a:ext uri="{FF2B5EF4-FFF2-40B4-BE49-F238E27FC236}">
                <a16:creationId xmlns:a16="http://schemas.microsoft.com/office/drawing/2014/main" id="{69AE9F5E-FC63-79BC-942C-F0AF9FA8A6A8}"/>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6" name="Picture 2" descr="EBL">
            <a:extLst>
              <a:ext uri="{FF2B5EF4-FFF2-40B4-BE49-F238E27FC236}">
                <a16:creationId xmlns:a16="http://schemas.microsoft.com/office/drawing/2014/main" id="{DCEC2E5B-4344-1C1F-BF24-932EF9C84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3520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54250A-A85D-6458-7595-672B8231641C}"/>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C4A36DE4-0FAF-4C61-ACEC-E479A11502FE}"/>
              </a:ext>
            </a:extLst>
          </p:cNvPr>
          <p:cNvSpPr>
            <a:spLocks noGrp="1"/>
          </p:cNvSpPr>
          <p:nvPr>
            <p:ph type="ftr" sz="quarter" idx="11"/>
          </p:nvPr>
        </p:nvSpPr>
        <p:spPr>
          <a:xfrm>
            <a:off x="3648714" y="6288454"/>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3E14B201-D265-E87F-8687-4CECD9295791}"/>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EFFB7A1F-117E-3108-4728-E36D669FC4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BAC1D841-2EF6-E0A7-4EC2-A2A1AD8BF933}"/>
              </a:ext>
            </a:extLst>
          </p:cNvPr>
          <p:cNvSpPr txBox="1"/>
          <p:nvPr/>
        </p:nvSpPr>
        <p:spPr>
          <a:xfrm>
            <a:off x="838200" y="1537060"/>
            <a:ext cx="10388600" cy="4555093"/>
          </a:xfrm>
          <a:prstGeom prst="rect">
            <a:avLst/>
          </a:prstGeom>
          <a:noFill/>
        </p:spPr>
        <p:txBody>
          <a:bodyPr wrap="square">
            <a:spAutoFit/>
          </a:bodyPr>
          <a:lstStyle/>
          <a:p>
            <a:r>
              <a:rPr lang="en-GB" sz="2800" dirty="0"/>
              <a:t>Law 20F1</a:t>
            </a:r>
          </a:p>
          <a:p>
            <a:r>
              <a:rPr lang="en-GB" sz="2800" dirty="0"/>
              <a:t>He is entitled to know about calls actually made, about relevant alternative calls available that were not made, and about inferences from the choice of action where these are matters of partnership understanding. </a:t>
            </a:r>
            <a:endParaRPr lang="en-GB" sz="1000" dirty="0"/>
          </a:p>
          <a:p>
            <a:endParaRPr lang="en-GB" sz="1000" dirty="0"/>
          </a:p>
          <a:p>
            <a:r>
              <a:rPr lang="en-GB" sz="2800" dirty="0"/>
              <a:t>LAW 40 - PARTNERSHIP UNDERSTANDINGS </a:t>
            </a:r>
          </a:p>
          <a:p>
            <a:pPr marL="514350" indent="-514350">
              <a:buAutoNum type="alphaUcPeriod"/>
            </a:pPr>
            <a:r>
              <a:rPr lang="en-GB" sz="2800" dirty="0"/>
              <a:t>Players’ Systemic Agreements </a:t>
            </a:r>
          </a:p>
          <a:p>
            <a:pPr lvl="1"/>
            <a:r>
              <a:rPr lang="en-GB" sz="2800" dirty="0"/>
              <a:t>1. (a) Partnership understandings as to the methods adopted by a partnership may be reached explicitly in discussion or implicitly through mutual experience or awareness of the players.</a:t>
            </a:r>
          </a:p>
        </p:txBody>
      </p:sp>
    </p:spTree>
    <p:extLst>
      <p:ext uri="{BB962C8B-B14F-4D97-AF65-F5344CB8AC3E}">
        <p14:creationId xmlns:p14="http://schemas.microsoft.com/office/powerpoint/2010/main" val="983244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C53F0-075B-F947-DFA9-58C11579957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CFD5372-575A-35DB-489B-BC6183A23255}"/>
              </a:ext>
            </a:extLst>
          </p:cNvPr>
          <p:cNvSpPr txBox="1">
            <a:spLocks/>
          </p:cNvSpPr>
          <p:nvPr/>
        </p:nvSpPr>
        <p:spPr>
          <a:xfrm>
            <a:off x="899886" y="1520824"/>
            <a:ext cx="10638971" cy="476762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742950" indent="-742950" algn="l">
              <a:lnSpc>
                <a:spcPct val="100000"/>
              </a:lnSpc>
              <a:spcAft>
                <a:spcPts val="1800"/>
              </a:spcAft>
              <a:buFont typeface="+mj-lt"/>
              <a:buAutoNum type="arabicPeriod" startAt="3"/>
            </a:pPr>
            <a:r>
              <a:rPr lang="en-GB" sz="4100" b="1" dirty="0">
                <a:latin typeface="+mj-lt"/>
              </a:rPr>
              <a:t>Which player was misinformed?</a:t>
            </a:r>
          </a:p>
          <a:p>
            <a:pPr algn="l">
              <a:lnSpc>
                <a:spcPct val="100000"/>
              </a:lnSpc>
              <a:spcAft>
                <a:spcPts val="1800"/>
              </a:spcAft>
            </a:pPr>
            <a:r>
              <a:rPr lang="en-GB" sz="3600" dirty="0"/>
              <a:t>Often a player will say that they would have done something different if they had known what their partner was told, but:</a:t>
            </a:r>
          </a:p>
          <a:p>
            <a:pPr marL="571500" indent="-571500" algn="l">
              <a:lnSpc>
                <a:spcPct val="100000"/>
              </a:lnSpc>
              <a:spcAft>
                <a:spcPts val="1800"/>
              </a:spcAft>
              <a:buFont typeface="Arial" panose="020B0604020202020204" pitchFamily="34" charset="0"/>
              <a:buChar char="•"/>
            </a:pPr>
            <a:r>
              <a:rPr lang="en-GB" sz="3600" dirty="0"/>
              <a:t>Players are not entitled to know that there has been a misunderstanding (though they may use that information if it comes to light)</a:t>
            </a:r>
          </a:p>
          <a:p>
            <a:pPr marL="571500" indent="-571500" algn="l">
              <a:lnSpc>
                <a:spcPct val="100000"/>
              </a:lnSpc>
              <a:spcAft>
                <a:spcPts val="1800"/>
              </a:spcAft>
              <a:buFont typeface="Arial" panose="020B0604020202020204" pitchFamily="34" charset="0"/>
              <a:buChar char="•"/>
            </a:pPr>
            <a:r>
              <a:rPr lang="en-GB" sz="3600" dirty="0"/>
              <a:t>Only the player who received misinformation is entitled to change their call or have a ruling based on misinformation – it may not be obvious who that player is.</a:t>
            </a:r>
          </a:p>
          <a:p>
            <a:pPr algn="l">
              <a:lnSpc>
                <a:spcPct val="100000"/>
              </a:lnSpc>
              <a:spcAft>
                <a:spcPts val="1800"/>
              </a:spcAft>
            </a:pPr>
            <a:endParaRPr lang="en-GB" sz="3600" dirty="0"/>
          </a:p>
          <a:p>
            <a:pPr algn="l">
              <a:lnSpc>
                <a:spcPct val="100000"/>
              </a:lnSpc>
              <a:spcAft>
                <a:spcPts val="1800"/>
              </a:spcAft>
            </a:pPr>
            <a:r>
              <a:rPr lang="en-GB" sz="4200" b="1" dirty="0">
                <a:latin typeface="+mj-lt"/>
              </a:rPr>
              <a:t>4.	Would that player have done something different with the correct 	information?</a:t>
            </a:r>
          </a:p>
          <a:p>
            <a:pPr marL="571500" indent="-571500" algn="l">
              <a:lnSpc>
                <a:spcPct val="100000"/>
              </a:lnSpc>
              <a:spcAft>
                <a:spcPts val="1800"/>
              </a:spcAft>
              <a:buFont typeface="Arial" panose="020B0604020202020204" pitchFamily="34" charset="0"/>
              <a:buChar char="•"/>
            </a:pPr>
            <a:endParaRPr lang="en-GB" sz="3600" dirty="0"/>
          </a:p>
          <a:p>
            <a:pPr algn="l">
              <a:lnSpc>
                <a:spcPct val="100000"/>
              </a:lnSpc>
              <a:spcAft>
                <a:spcPts val="1800"/>
              </a:spcAft>
            </a:pPr>
            <a:endParaRPr lang="en-GB" sz="3600" dirty="0">
              <a:latin typeface="+mj-lt"/>
            </a:endParaRPr>
          </a:p>
        </p:txBody>
      </p:sp>
      <p:sp>
        <p:nvSpPr>
          <p:cNvPr id="3" name="Rectangle 2">
            <a:extLst>
              <a:ext uri="{FF2B5EF4-FFF2-40B4-BE49-F238E27FC236}">
                <a16:creationId xmlns:a16="http://schemas.microsoft.com/office/drawing/2014/main" id="{A42D13C4-51D0-CC47-0103-D31E86779B2C}"/>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EEE0138C-43E9-17AF-1B31-AB740529B87C}"/>
              </a:ext>
            </a:extLst>
          </p:cNvPr>
          <p:cNvSpPr>
            <a:spLocks noGrp="1"/>
          </p:cNvSpPr>
          <p:nvPr>
            <p:ph type="ftr" sz="quarter" idx="11"/>
          </p:nvPr>
        </p:nvSpPr>
        <p:spPr>
          <a:xfrm>
            <a:off x="3648714" y="6346795"/>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1C894414-B24A-E48B-B842-50FD8ECA026A}"/>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27E07DCE-A4DB-12F3-DC52-9871190C51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8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69BB4-D891-F12A-E12C-B375DEE27BAC}"/>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F836904-0C1B-A41C-1B72-5EB81DF47C4F}"/>
              </a:ext>
            </a:extLst>
          </p:cNvPr>
          <p:cNvGraphicFramePr>
            <a:graphicFrameLocks noGrp="1"/>
          </p:cNvGraphicFramePr>
          <p:nvPr>
            <p:extLst>
              <p:ext uri="{D42A27DB-BD31-4B8C-83A1-F6EECF244321}">
                <p14:modId xmlns:p14="http://schemas.microsoft.com/office/powerpoint/2010/main" val="4256728249"/>
              </p:ext>
            </p:extLst>
          </p:nvPr>
        </p:nvGraphicFramePr>
        <p:xfrm>
          <a:off x="2495549" y="800099"/>
          <a:ext cx="5364164" cy="4968876"/>
        </p:xfrm>
        <a:graphic>
          <a:graphicData uri="http://schemas.openxmlformats.org/drawingml/2006/table">
            <a:tbl>
              <a:tblPr/>
              <a:tblGrid>
                <a:gridCol w="1855225">
                  <a:extLst>
                    <a:ext uri="{9D8B030D-6E8A-4147-A177-3AD203B41FA5}">
                      <a16:colId xmlns:a16="http://schemas.microsoft.com/office/drawing/2014/main" val="987120834"/>
                    </a:ext>
                  </a:extLst>
                </a:gridCol>
                <a:gridCol w="882684">
                  <a:extLst>
                    <a:ext uri="{9D8B030D-6E8A-4147-A177-3AD203B41FA5}">
                      <a16:colId xmlns:a16="http://schemas.microsoft.com/office/drawing/2014/main" val="323065820"/>
                    </a:ext>
                  </a:extLst>
                </a:gridCol>
                <a:gridCol w="828129">
                  <a:extLst>
                    <a:ext uri="{9D8B030D-6E8A-4147-A177-3AD203B41FA5}">
                      <a16:colId xmlns:a16="http://schemas.microsoft.com/office/drawing/2014/main" val="287410877"/>
                    </a:ext>
                  </a:extLst>
                </a:gridCol>
                <a:gridCol w="1798126">
                  <a:extLst>
                    <a:ext uri="{9D8B030D-6E8A-4147-A177-3AD203B41FA5}">
                      <a16:colId xmlns:a16="http://schemas.microsoft.com/office/drawing/2014/main" val="406749474"/>
                    </a:ext>
                  </a:extLst>
                </a:gridCol>
              </a:tblGrid>
              <a:tr h="414073">
                <a:tc>
                  <a:txBody>
                    <a:bodyPr/>
                    <a:lstStyle/>
                    <a:p>
                      <a:pPr algn="l" fontAlgn="b">
                        <a:buNone/>
                      </a:pPr>
                      <a:r>
                        <a:rPr lang="en-GB" sz="2400" b="0" i="0" u="none" strike="noStrike">
                          <a:solidFill>
                            <a:srgbClr val="000000"/>
                          </a:solidFill>
                          <a:effectLst/>
                          <a:latin typeface="Calibri" panose="020F0502020204030204" pitchFamily="34" charset="0"/>
                        </a:rPr>
                        <a:t> </a:t>
                      </a:r>
                      <a:endParaRPr lang="en-US" sz="2400" b="0" i="0" u="none" strike="noStrike">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9 8 6</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2</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9 6</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East/NS</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6 2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4073">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9 8 6 4 2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J 5 3</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N</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K </a:t>
                      </a:r>
                      <a:r>
                        <a:rPr lang="en-GB" sz="2400" b="0" i="0" u="none" strike="noStrike" dirty="0">
                          <a:solidFill>
                            <a:srgbClr val="000000"/>
                          </a:solidFill>
                          <a:effectLst/>
                          <a:latin typeface="Calibri" panose="020F0502020204030204" pitchFamily="34" charset="0"/>
                          <a:sym typeface="Symbol" panose="05050102010706020507" pitchFamily="18" charset="2"/>
                        </a:rPr>
                        <a:t>Q T 7 4</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4073">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8 7</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a:solidFill>
                            <a:srgbClr val="000000"/>
                          </a:solidFill>
                          <a:effectLst/>
                          <a:latin typeface="Calibri" panose="020F0502020204030204" pitchFamily="34" charset="0"/>
                        </a:rPr>
                        <a:t>W</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a:solidFill>
                            <a:srgbClr val="000000"/>
                          </a:solidFill>
                          <a:effectLst/>
                          <a:latin typeface="Calibri" panose="020F0502020204030204" pitchFamily="34" charset="0"/>
                        </a:rPr>
                        <a:t>E</a:t>
                      </a:r>
                      <a:endParaRPr lang="en-GB" sz="24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Q J 2</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4073">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J 7 3</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a:t>
                      </a:r>
                      <a:r>
                        <a:rPr lang="pl-PL" sz="2400" b="0" i="0" u="none" strike="noStrike" dirty="0">
                          <a:solidFill>
                            <a:srgbClr val="000000"/>
                          </a:solidFill>
                          <a:effectLst/>
                          <a:latin typeface="Calibri" panose="020F0502020204030204" pitchFamily="34" charset="0"/>
                          <a:sym typeface="Symbol" panose="05050102010706020507" pitchFamily="18" charset="2"/>
                        </a:rPr>
                        <a:t>4</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 </a:t>
                      </a:r>
                      <a:r>
                        <a:rPr lang="en-GB" sz="2400" b="0" i="0" u="none" strike="noStrike" dirty="0">
                          <a:solidFill>
                            <a:srgbClr val="000000"/>
                          </a:solidFill>
                          <a:effectLst/>
                          <a:latin typeface="Calibri" panose="020F0502020204030204" pitchFamily="34" charset="0"/>
                          <a:sym typeface="Symbol" panose="05050102010706020507" pitchFamily="18" charset="2"/>
                        </a:rPr>
                        <a:t>Q</a:t>
                      </a:r>
                      <a:r>
                        <a:rPr lang="pl-PL" sz="2400" b="0" i="0" u="none" strike="noStrike" dirty="0">
                          <a:solidFill>
                            <a:srgbClr val="000000"/>
                          </a:solidFill>
                          <a:effectLst/>
                          <a:latin typeface="Calibri" panose="020F0502020204030204" pitchFamily="34" charset="0"/>
                          <a:sym typeface="Symbol" panose="05050102010706020507" pitchFamily="18" charset="2"/>
                        </a:rPr>
                        <a:t> T</a:t>
                      </a:r>
                      <a:r>
                        <a:rPr lang="en-GB" sz="2400" b="0" i="0" u="none" strike="noStrike" dirty="0">
                          <a:solidFill>
                            <a:srgbClr val="000000"/>
                          </a:solidFill>
                          <a:effectLst/>
                          <a:latin typeface="Calibri" panose="020F0502020204030204" pitchFamily="34" charset="0"/>
                          <a:sym typeface="Symbol" panose="05050102010706020507" pitchFamily="18" charset="2"/>
                        </a:rPr>
                        <a:t> 5 3</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S</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J 7</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K T 5 4 3</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T 9 8</a:t>
                      </a:r>
                      <a:r>
                        <a:rPr lang="pl-PL" sz="2400" b="0" i="0" u="none" strike="noStrike" dirty="0">
                          <a:solidFill>
                            <a:srgbClr val="000000"/>
                          </a:solidFill>
                          <a:effectLst/>
                          <a:latin typeface="Calibri" panose="020F0502020204030204" pitchFamily="34" charset="0"/>
                          <a:sym typeface="Symbol" panose="05050102010706020507" pitchFamily="18" charset="2"/>
                        </a:rPr>
                        <a:t> 5</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40582825-33D2-940E-17DF-C38794833B46}"/>
              </a:ext>
            </a:extLst>
          </p:cNvPr>
          <p:cNvCxnSpPr>
            <a:cxnSpLocks/>
          </p:cNvCxnSpPr>
          <p:nvPr/>
        </p:nvCxnSpPr>
        <p:spPr>
          <a:xfrm>
            <a:off x="2495549" y="800100"/>
            <a:ext cx="5364164" cy="4968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EA9D885B-054D-4369-D3D3-1110CA82B3D6}"/>
              </a:ext>
            </a:extLst>
          </p:cNvPr>
          <p:cNvGraphicFramePr>
            <a:graphicFrameLocks noGrp="1"/>
          </p:cNvGraphicFramePr>
          <p:nvPr>
            <p:extLst>
              <p:ext uri="{D42A27DB-BD31-4B8C-83A1-F6EECF244321}">
                <p14:modId xmlns:p14="http://schemas.microsoft.com/office/powerpoint/2010/main" val="3134745983"/>
              </p:ext>
            </p:extLst>
          </p:nvPr>
        </p:nvGraphicFramePr>
        <p:xfrm>
          <a:off x="8264098" y="785269"/>
          <a:ext cx="3054383" cy="1501140"/>
        </p:xfrm>
        <a:graphic>
          <a:graphicData uri="http://schemas.openxmlformats.org/drawingml/2006/table">
            <a:tbl>
              <a:tblPr/>
              <a:tblGrid>
                <a:gridCol w="760271">
                  <a:extLst>
                    <a:ext uri="{9D8B030D-6E8A-4147-A177-3AD203B41FA5}">
                      <a16:colId xmlns:a16="http://schemas.microsoft.com/office/drawing/2014/main" val="2754206376"/>
                    </a:ext>
                  </a:extLst>
                </a:gridCol>
                <a:gridCol w="760271">
                  <a:extLst>
                    <a:ext uri="{9D8B030D-6E8A-4147-A177-3AD203B41FA5}">
                      <a16:colId xmlns:a16="http://schemas.microsoft.com/office/drawing/2014/main" val="478820145"/>
                    </a:ext>
                  </a:extLst>
                </a:gridCol>
                <a:gridCol w="760271">
                  <a:extLst>
                    <a:ext uri="{9D8B030D-6E8A-4147-A177-3AD203B41FA5}">
                      <a16:colId xmlns:a16="http://schemas.microsoft.com/office/drawing/2014/main" val="1992080158"/>
                    </a:ext>
                  </a:extLst>
                </a:gridCol>
                <a:gridCol w="773570">
                  <a:extLst>
                    <a:ext uri="{9D8B030D-6E8A-4147-A177-3AD203B41FA5}">
                      <a16:colId xmlns:a16="http://schemas.microsoft.com/office/drawing/2014/main" val="543904110"/>
                    </a:ext>
                  </a:extLst>
                </a:gridCol>
              </a:tblGrid>
              <a:tr h="283190">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315965">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1NT</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2NT</a:t>
                      </a: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4</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4</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rowSpan="2">
                  <a:txBody>
                    <a:bodyPr/>
                    <a:lstStyle/>
                    <a:p>
                      <a:pPr algn="ctr" rtl="0" fontAlgn="ctr">
                        <a:buNone/>
                      </a:pPr>
                      <a:r>
                        <a:rPr lang="en-GB" sz="2400" b="0" i="0" u="none" strike="noStrike" dirty="0">
                          <a:solidFill>
                            <a:srgbClr val="000000"/>
                          </a:solidFill>
                          <a:effectLst/>
                          <a:latin typeface="Calibri" panose="020F0502020204030204" pitchFamily="34" charset="0"/>
                        </a:rPr>
                        <a:t>All pass</a:t>
                      </a: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r h="295275">
                <a:tc gridSpan="2">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hMerge="1">
                  <a:txBody>
                    <a:bodyPr/>
                    <a:lstStyle/>
                    <a:p>
                      <a:endParaRPr lang="en-GB"/>
                    </a:p>
                  </a:txBody>
                  <a:tcPr/>
                </a:tc>
                <a:tc>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vMerge="1">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584241101"/>
                  </a:ext>
                </a:extLst>
              </a:tr>
            </a:tbl>
          </a:graphicData>
        </a:graphic>
      </p:graphicFrame>
    </p:spTree>
    <p:extLst>
      <p:ext uri="{BB962C8B-B14F-4D97-AF65-F5344CB8AC3E}">
        <p14:creationId xmlns:p14="http://schemas.microsoft.com/office/powerpoint/2010/main" val="2831444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F526C-C4D2-27D2-1B83-E437CD098A1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C6C811A-6F8E-0E4F-B922-2A082622FFE8}"/>
              </a:ext>
            </a:extLst>
          </p:cNvPr>
          <p:cNvSpPr txBox="1">
            <a:spLocks/>
          </p:cNvSpPr>
          <p:nvPr/>
        </p:nvSpPr>
        <p:spPr>
          <a:xfrm>
            <a:off x="838200" y="1520825"/>
            <a:ext cx="10515600" cy="4406446"/>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Aft>
                <a:spcPts val="1800"/>
              </a:spcAft>
            </a:pPr>
            <a:r>
              <a:rPr lang="en-GB" sz="4600" dirty="0"/>
              <a:t>If there are different explanations:</a:t>
            </a:r>
          </a:p>
          <a:p>
            <a:pPr marL="571500" indent="-571500" algn="l">
              <a:lnSpc>
                <a:spcPct val="100000"/>
              </a:lnSpc>
              <a:spcAft>
                <a:spcPts val="1800"/>
              </a:spcAft>
              <a:buFont typeface="Arial" panose="020B0604020202020204" pitchFamily="34" charset="0"/>
              <a:buChar char="•"/>
            </a:pPr>
            <a:r>
              <a:rPr lang="en-GB" sz="3600" dirty="0"/>
              <a:t>There may be no misinformation, or one or both players may have been misinformed; most commonly one player will have misinformation</a:t>
            </a:r>
          </a:p>
          <a:p>
            <a:pPr marL="571500" indent="-571500" algn="l">
              <a:lnSpc>
                <a:spcPct val="100000"/>
              </a:lnSpc>
              <a:spcAft>
                <a:spcPts val="1800"/>
              </a:spcAft>
              <a:buFont typeface="Arial" panose="020B0604020202020204" pitchFamily="34" charset="0"/>
              <a:buChar char="•"/>
            </a:pPr>
            <a:r>
              <a:rPr lang="en-GB" sz="3600" dirty="0"/>
              <a:t>It may be clear that there was misinformation and also clear what the correct information is</a:t>
            </a:r>
          </a:p>
          <a:p>
            <a:pPr marL="571500" indent="-571500" algn="l">
              <a:lnSpc>
                <a:spcPct val="100000"/>
              </a:lnSpc>
              <a:spcAft>
                <a:spcPts val="1800"/>
              </a:spcAft>
              <a:buFont typeface="Arial" panose="020B0604020202020204" pitchFamily="34" charset="0"/>
              <a:buChar char="•"/>
            </a:pPr>
            <a:r>
              <a:rPr lang="en-GB" sz="3600" dirty="0"/>
              <a:t>It may clear that there was misinformation but unclear what the correct information is – you may need to determine what the actual agreement is, including any uncertainty or doubt about this</a:t>
            </a:r>
          </a:p>
          <a:p>
            <a:pPr marL="571500" indent="-571500" algn="l">
              <a:lnSpc>
                <a:spcPct val="100000"/>
              </a:lnSpc>
              <a:spcAft>
                <a:spcPts val="1800"/>
              </a:spcAft>
              <a:buFont typeface="Arial" panose="020B0604020202020204" pitchFamily="34" charset="0"/>
              <a:buChar char="•"/>
            </a:pPr>
            <a:r>
              <a:rPr lang="en-GB" sz="3600" dirty="0"/>
              <a:t>Look at the situation from the point of view of both players, ask who was misinformed and what they would have done with the correct information</a:t>
            </a:r>
          </a:p>
        </p:txBody>
      </p:sp>
      <p:sp>
        <p:nvSpPr>
          <p:cNvPr id="3" name="Rectangle 2">
            <a:extLst>
              <a:ext uri="{FF2B5EF4-FFF2-40B4-BE49-F238E27FC236}">
                <a16:creationId xmlns:a16="http://schemas.microsoft.com/office/drawing/2014/main" id="{AE0DB82F-660B-61DD-7EE2-E5F20BFF1970}"/>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F75FB7FE-C765-BB1C-A1E8-3A2A94B3616B}"/>
              </a:ext>
            </a:extLst>
          </p:cNvPr>
          <p:cNvSpPr>
            <a:spLocks noGrp="1"/>
          </p:cNvSpPr>
          <p:nvPr>
            <p:ph type="ftr" sz="quarter" idx="11"/>
          </p:nvPr>
        </p:nvSpPr>
        <p:spPr>
          <a:xfrm>
            <a:off x="3648714" y="6313998"/>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D4AEBAA9-C30B-409C-3912-EC66E196BCD2}"/>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F9764FB0-6856-787A-C835-A2AFD6E454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5847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05256-5980-F62B-6C98-B02332A25DAA}"/>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918CA8A5-6820-4475-4C5F-701CD74A22F5}"/>
              </a:ext>
            </a:extLst>
          </p:cNvPr>
          <p:cNvGraphicFramePr>
            <a:graphicFrameLocks noGrp="1"/>
          </p:cNvGraphicFramePr>
          <p:nvPr>
            <p:extLst>
              <p:ext uri="{D42A27DB-BD31-4B8C-83A1-F6EECF244321}">
                <p14:modId xmlns:p14="http://schemas.microsoft.com/office/powerpoint/2010/main" val="3125340334"/>
              </p:ext>
            </p:extLst>
          </p:nvPr>
        </p:nvGraphicFramePr>
        <p:xfrm>
          <a:off x="2495549" y="800975"/>
          <a:ext cx="5364163" cy="4968000"/>
        </p:xfrm>
        <a:graphic>
          <a:graphicData uri="http://schemas.openxmlformats.org/drawingml/2006/table">
            <a:tbl>
              <a:tblPr/>
              <a:tblGrid>
                <a:gridCol w="1855225">
                  <a:extLst>
                    <a:ext uri="{9D8B030D-6E8A-4147-A177-3AD203B41FA5}">
                      <a16:colId xmlns:a16="http://schemas.microsoft.com/office/drawing/2014/main" val="987120834"/>
                    </a:ext>
                  </a:extLst>
                </a:gridCol>
                <a:gridCol w="882684">
                  <a:extLst>
                    <a:ext uri="{9D8B030D-6E8A-4147-A177-3AD203B41FA5}">
                      <a16:colId xmlns:a16="http://schemas.microsoft.com/office/drawing/2014/main" val="323065820"/>
                    </a:ext>
                  </a:extLst>
                </a:gridCol>
                <a:gridCol w="776711">
                  <a:extLst>
                    <a:ext uri="{9D8B030D-6E8A-4147-A177-3AD203B41FA5}">
                      <a16:colId xmlns:a16="http://schemas.microsoft.com/office/drawing/2014/main" val="287410877"/>
                    </a:ext>
                  </a:extLst>
                </a:gridCol>
                <a:gridCol w="1849543">
                  <a:extLst>
                    <a:ext uri="{9D8B030D-6E8A-4147-A177-3AD203B41FA5}">
                      <a16:colId xmlns:a16="http://schemas.microsoft.com/office/drawing/2014/main" val="406749474"/>
                    </a:ext>
                  </a:extLst>
                </a:gridCol>
              </a:tblGrid>
              <a:tr h="414000">
                <a:tc>
                  <a:txBody>
                    <a:bodyPr/>
                    <a:lstStyle/>
                    <a:p>
                      <a:pPr algn="l" fontAlgn="b">
                        <a:buNone/>
                      </a:pPr>
                      <a:r>
                        <a:rPr lang="en-GB" sz="2400" b="0" i="0" u="none" strike="noStrike" dirty="0">
                          <a:solidFill>
                            <a:srgbClr val="000000"/>
                          </a:solidFill>
                          <a:effectLst/>
                          <a:latin typeface="Calibri" panose="020F0502020204030204" pitchFamily="34" charset="0"/>
                        </a:rPr>
                        <a:t> </a:t>
                      </a:r>
                      <a:endParaRPr lang="en-US" sz="24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T</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14</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K 7 3</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East/None</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9 6 5</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Q J 4</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4000">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6 4 3 2</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N</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8 5</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4000">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Q 9 6 2</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a:solidFill>
                            <a:srgbClr val="000000"/>
                          </a:solidFill>
                          <a:effectLst/>
                          <a:latin typeface="Calibri" panose="020F0502020204030204" pitchFamily="34" charset="0"/>
                        </a:rPr>
                        <a:t>W</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a:solidFill>
                            <a:srgbClr val="000000"/>
                          </a:solidFill>
                          <a:effectLst/>
                          <a:latin typeface="Calibri" panose="020F0502020204030204" pitchFamily="34" charset="0"/>
                        </a:rPr>
                        <a:t>E</a:t>
                      </a:r>
                      <a:endParaRPr lang="en-GB" sz="24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4000">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7</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Q J T 3 2</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4000">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7 3</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S</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T 9 8 6 5</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Q J 9 7</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J T 8 5 4</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8</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4</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4000">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19F12345-DA7C-3822-1D74-EBFC8AEF7301}"/>
              </a:ext>
            </a:extLst>
          </p:cNvPr>
          <p:cNvCxnSpPr>
            <a:cxnSpLocks/>
          </p:cNvCxnSpPr>
          <p:nvPr/>
        </p:nvCxnSpPr>
        <p:spPr>
          <a:xfrm>
            <a:off x="2495550" y="803077"/>
            <a:ext cx="5364163" cy="496589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1" name="Table 10">
            <a:extLst>
              <a:ext uri="{FF2B5EF4-FFF2-40B4-BE49-F238E27FC236}">
                <a16:creationId xmlns:a16="http://schemas.microsoft.com/office/drawing/2014/main" id="{E160CAB4-26EC-5D46-04FB-F1C1C5F40B97}"/>
              </a:ext>
            </a:extLst>
          </p:cNvPr>
          <p:cNvGraphicFramePr>
            <a:graphicFrameLocks noGrp="1"/>
          </p:cNvGraphicFramePr>
          <p:nvPr>
            <p:extLst>
              <p:ext uri="{D42A27DB-BD31-4B8C-83A1-F6EECF244321}">
                <p14:modId xmlns:p14="http://schemas.microsoft.com/office/powerpoint/2010/main" val="3984753418"/>
              </p:ext>
            </p:extLst>
          </p:nvPr>
        </p:nvGraphicFramePr>
        <p:xfrm>
          <a:off x="8264707" y="800975"/>
          <a:ext cx="3054383" cy="2242185"/>
        </p:xfrm>
        <a:graphic>
          <a:graphicData uri="http://schemas.openxmlformats.org/drawingml/2006/table">
            <a:tbl>
              <a:tblPr/>
              <a:tblGrid>
                <a:gridCol w="760271">
                  <a:extLst>
                    <a:ext uri="{9D8B030D-6E8A-4147-A177-3AD203B41FA5}">
                      <a16:colId xmlns:a16="http://schemas.microsoft.com/office/drawing/2014/main" val="2754206376"/>
                    </a:ext>
                  </a:extLst>
                </a:gridCol>
                <a:gridCol w="760271">
                  <a:extLst>
                    <a:ext uri="{9D8B030D-6E8A-4147-A177-3AD203B41FA5}">
                      <a16:colId xmlns:a16="http://schemas.microsoft.com/office/drawing/2014/main" val="478820145"/>
                    </a:ext>
                  </a:extLst>
                </a:gridCol>
                <a:gridCol w="760271">
                  <a:extLst>
                    <a:ext uri="{9D8B030D-6E8A-4147-A177-3AD203B41FA5}">
                      <a16:colId xmlns:a16="http://schemas.microsoft.com/office/drawing/2014/main" val="1992080158"/>
                    </a:ext>
                  </a:extLst>
                </a:gridCol>
                <a:gridCol w="773570">
                  <a:extLst>
                    <a:ext uri="{9D8B030D-6E8A-4147-A177-3AD203B41FA5}">
                      <a16:colId xmlns:a16="http://schemas.microsoft.com/office/drawing/2014/main" val="543904110"/>
                    </a:ext>
                  </a:extLst>
                </a:gridCol>
              </a:tblGrid>
              <a:tr h="36000">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36000">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36000">
                <a:tc>
                  <a:txBody>
                    <a:bodyPr/>
                    <a:lstStyle/>
                    <a:p>
                      <a:pPr algn="ctr" rtl="0" fontAlgn="ctr">
                        <a:buNone/>
                      </a:pPr>
                      <a:r>
                        <a:rPr lang="en-GB" sz="2400" b="0" i="0" u="none" strike="noStrike" dirty="0">
                          <a:solidFill>
                            <a:srgbClr val="000000"/>
                          </a:solidFill>
                          <a:effectLst/>
                          <a:latin typeface="Calibri" panose="020F0502020204030204" pitchFamily="34" charset="0"/>
                        </a:rPr>
                        <a:t>1</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1NT</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a:t>
                      </a:r>
                      <a:r>
                        <a:rPr lang="pl-PL"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r h="36000">
                <a:tc>
                  <a:txBody>
                    <a:bodyPr/>
                    <a:lstStyle/>
                    <a:p>
                      <a:pPr algn="ctr" rtl="0" fontAlgn="ctr">
                        <a:buNone/>
                      </a:pPr>
                      <a:r>
                        <a:rPr lang="en-GB" sz="2400" b="0" i="0" u="none" strike="noStrike" dirty="0">
                          <a:solidFill>
                            <a:srgbClr val="000000"/>
                          </a:solidFill>
                          <a:effectLst/>
                          <a:latin typeface="+mn-lt"/>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mn-lt"/>
                        </a:rPr>
                        <a:t>P</a:t>
                      </a:r>
                    </a:p>
                  </a:txBody>
                  <a:tcPr marL="9525" marR="9525" marT="9525" marB="0" anchor="ctr">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mn-lt"/>
                        </a:rPr>
                        <a:t>X</a:t>
                      </a: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mn-lt"/>
                        </a:rPr>
                        <a:t>2</a:t>
                      </a:r>
                      <a:r>
                        <a:rPr lang="en-US"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mn-lt"/>
                      </a:endParaRPr>
                    </a:p>
                  </a:txBody>
                  <a:tcPr marL="9525" marR="9525" marT="9525" marB="0" anchor="b">
                    <a:lnL>
                      <a:noFill/>
                    </a:lnL>
                    <a:lnR>
                      <a:noFill/>
                    </a:lnR>
                    <a:lnT>
                      <a:noFill/>
                    </a:lnT>
                    <a:lnB>
                      <a:noFill/>
                    </a:lnB>
                    <a:noFill/>
                  </a:tcPr>
                </a:tc>
                <a:extLst>
                  <a:ext uri="{0D108BD9-81ED-4DB2-BD59-A6C34878D82A}">
                    <a16:rowId xmlns:a16="http://schemas.microsoft.com/office/drawing/2014/main" val="1584241101"/>
                  </a:ext>
                </a:extLst>
              </a:tr>
              <a:tr h="36000">
                <a:tc>
                  <a:txBody>
                    <a:bodyPr/>
                    <a:lstStyle/>
                    <a:p>
                      <a:pPr algn="ctr" rtl="0" fontAlgn="ctr">
                        <a:buNone/>
                      </a:pPr>
                      <a:r>
                        <a:rPr lang="en-GB" sz="2400" b="0" i="0" u="none" strike="noStrike" dirty="0">
                          <a:solidFill>
                            <a:srgbClr val="000000"/>
                          </a:solidFill>
                          <a:effectLst/>
                          <a:latin typeface="+mn-lt"/>
                        </a:rPr>
                        <a:t>X</a:t>
                      </a:r>
                    </a:p>
                    <a:p>
                      <a:pPr algn="ctr" rtl="0" fontAlgn="ctr">
                        <a:buNone/>
                      </a:pPr>
                      <a:endParaRPr lang="en-GB" sz="2400" b="0" i="0" u="none" strike="noStrike" dirty="0">
                        <a:solidFill>
                          <a:srgbClr val="000000"/>
                        </a:solidFill>
                        <a:effectLst/>
                        <a:latin typeface="+mn-lt"/>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mn-lt"/>
                        </a:rPr>
                        <a:t>P</a:t>
                      </a:r>
                    </a:p>
                    <a:p>
                      <a:pPr algn="ctr" rtl="0" fontAlgn="ctr">
                        <a:buNone/>
                      </a:pPr>
                      <a:endParaRPr lang="en-GB" sz="2400" b="0" i="0" u="none" strike="noStrike" dirty="0">
                        <a:solidFill>
                          <a:srgbClr val="000000"/>
                        </a:solidFill>
                        <a:effectLst/>
                        <a:latin typeface="+mn-lt"/>
                      </a:endParaRPr>
                    </a:p>
                  </a:txBody>
                  <a:tcPr marL="9525" marR="9525" marT="9525" marB="0" anchor="ctr">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mn-lt"/>
                        </a:rPr>
                        <a:t>2</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Symbol" panose="05050102010706020507" pitchFamily="18" charset="2"/>
                        <a:sym typeface="Symbol" panose="05050102010706020507" pitchFamily="18" charset="2"/>
                      </a:endParaRPr>
                    </a:p>
                    <a:p>
                      <a:pPr algn="ctr" fontAlgn="b">
                        <a:buNone/>
                      </a:pPr>
                      <a:endParaRPr lang="en-GB" sz="2400" b="0" i="0" u="none" strike="noStrike" dirty="0">
                        <a:solidFill>
                          <a:srgbClr val="000000"/>
                        </a:solidFill>
                        <a:effectLst/>
                        <a:latin typeface="+mn-lt"/>
                      </a:endParaRP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mn-lt"/>
                        </a:rPr>
                        <a:t>All pass</a:t>
                      </a:r>
                    </a:p>
                  </a:txBody>
                  <a:tcPr marL="9525" marR="9525" marT="9525" marB="0" anchor="b">
                    <a:lnL>
                      <a:noFill/>
                    </a:lnL>
                    <a:lnR>
                      <a:noFill/>
                    </a:lnR>
                    <a:lnT>
                      <a:noFill/>
                    </a:lnT>
                    <a:lnB>
                      <a:noFill/>
                    </a:lnB>
                    <a:noFill/>
                  </a:tcPr>
                </a:tc>
                <a:extLst>
                  <a:ext uri="{0D108BD9-81ED-4DB2-BD59-A6C34878D82A}">
                    <a16:rowId xmlns:a16="http://schemas.microsoft.com/office/drawing/2014/main" val="582395040"/>
                  </a:ext>
                </a:extLst>
              </a:tr>
            </a:tbl>
          </a:graphicData>
        </a:graphic>
      </p:graphicFrame>
    </p:spTree>
    <p:extLst>
      <p:ext uri="{BB962C8B-B14F-4D97-AF65-F5344CB8AC3E}">
        <p14:creationId xmlns:p14="http://schemas.microsoft.com/office/powerpoint/2010/main" val="2160256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81421-D81B-9399-078F-3BF403578E10}"/>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2AF0464-3AE4-9873-A713-15E5BE0C228C}"/>
              </a:ext>
            </a:extLst>
          </p:cNvPr>
          <p:cNvGraphicFramePr>
            <a:graphicFrameLocks noGrp="1"/>
          </p:cNvGraphicFramePr>
          <p:nvPr>
            <p:extLst>
              <p:ext uri="{D42A27DB-BD31-4B8C-83A1-F6EECF244321}">
                <p14:modId xmlns:p14="http://schemas.microsoft.com/office/powerpoint/2010/main" val="1607573245"/>
              </p:ext>
            </p:extLst>
          </p:nvPr>
        </p:nvGraphicFramePr>
        <p:xfrm>
          <a:off x="2506406" y="800100"/>
          <a:ext cx="5349568" cy="4968000"/>
        </p:xfrm>
        <a:graphic>
          <a:graphicData uri="http://schemas.openxmlformats.org/drawingml/2006/table">
            <a:tbl>
              <a:tblPr/>
              <a:tblGrid>
                <a:gridCol w="1873865">
                  <a:extLst>
                    <a:ext uri="{9D8B030D-6E8A-4147-A177-3AD203B41FA5}">
                      <a16:colId xmlns:a16="http://schemas.microsoft.com/office/drawing/2014/main" val="987120834"/>
                    </a:ext>
                  </a:extLst>
                </a:gridCol>
                <a:gridCol w="856594">
                  <a:extLst>
                    <a:ext uri="{9D8B030D-6E8A-4147-A177-3AD203B41FA5}">
                      <a16:colId xmlns:a16="http://schemas.microsoft.com/office/drawing/2014/main" val="323065820"/>
                    </a:ext>
                  </a:extLst>
                </a:gridCol>
                <a:gridCol w="774598">
                  <a:extLst>
                    <a:ext uri="{9D8B030D-6E8A-4147-A177-3AD203B41FA5}">
                      <a16:colId xmlns:a16="http://schemas.microsoft.com/office/drawing/2014/main" val="287410877"/>
                    </a:ext>
                  </a:extLst>
                </a:gridCol>
                <a:gridCol w="1844511">
                  <a:extLst>
                    <a:ext uri="{9D8B030D-6E8A-4147-A177-3AD203B41FA5}">
                      <a16:colId xmlns:a16="http://schemas.microsoft.com/office/drawing/2014/main" val="406749474"/>
                    </a:ext>
                  </a:extLst>
                </a:gridCol>
              </a:tblGrid>
              <a:tr h="414000">
                <a:tc>
                  <a:txBody>
                    <a:bodyPr/>
                    <a:lstStyle/>
                    <a:p>
                      <a:pPr algn="l" fontAlgn="b">
                        <a:buNone/>
                      </a:pPr>
                      <a:r>
                        <a:rPr lang="en-GB" sz="2400" b="0" i="0" u="none" strike="noStrike" dirty="0">
                          <a:solidFill>
                            <a:srgbClr val="000000"/>
                          </a:solidFill>
                          <a:effectLst/>
                          <a:latin typeface="Calibri" panose="020F0502020204030204" pitchFamily="34" charset="0"/>
                        </a:rPr>
                        <a:t> </a:t>
                      </a:r>
                      <a:endParaRPr lang="en-US" sz="24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J 9 5</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16</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T 9 7 4</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West/EW</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6 3 2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Q 7</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4000">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8 7</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dirty="0">
                          <a:solidFill>
                            <a:srgbClr val="000000"/>
                          </a:solidFill>
                          <a:effectLst/>
                          <a:latin typeface="Calibri" panose="020F0502020204030204" pitchFamily="34" charset="0"/>
                        </a:rPr>
                        <a:t>N</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K </a:t>
                      </a:r>
                      <a:r>
                        <a:rPr lang="en-GB" sz="2400" b="0" i="0" u="none" strike="noStrike" dirty="0">
                          <a:solidFill>
                            <a:srgbClr val="000000"/>
                          </a:solidFill>
                          <a:effectLst/>
                          <a:latin typeface="Calibri" panose="020F0502020204030204" pitchFamily="34" charset="0"/>
                          <a:sym typeface="Symbol" panose="05050102010706020507" pitchFamily="18" charset="2"/>
                        </a:rPr>
                        <a:t>4</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4000">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K</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dirty="0">
                          <a:solidFill>
                            <a:srgbClr val="000000"/>
                          </a:solidFill>
                          <a:effectLst/>
                          <a:latin typeface="Calibri" panose="020F0502020204030204" pitchFamily="34" charset="0"/>
                        </a:rPr>
                        <a:t>W</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a:solidFill>
                            <a:srgbClr val="000000"/>
                          </a:solidFill>
                          <a:effectLst/>
                          <a:latin typeface="Calibri" panose="020F0502020204030204" pitchFamily="34" charset="0"/>
                        </a:rPr>
                        <a:t>E</a:t>
                      </a:r>
                      <a:endParaRPr lang="en-GB" sz="24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8 6</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4000">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T 9 </a:t>
                      </a:r>
                      <a:r>
                        <a:rPr lang="pl-PL" sz="2400" b="0" i="0" u="none" strike="noStrike" dirty="0">
                          <a:solidFill>
                            <a:srgbClr val="000000"/>
                          </a:solidFill>
                          <a:effectLst/>
                          <a:latin typeface="Calibri" panose="020F0502020204030204" pitchFamily="34" charset="0"/>
                          <a:sym typeface="Symbol" panose="05050102010706020507" pitchFamily="18" charset="2"/>
                        </a:rPr>
                        <a:t>7 4</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4000">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pl-PL" sz="1900" b="0" i="0" u="none" strike="noStrike" dirty="0">
                          <a:solidFill>
                            <a:srgbClr val="000000"/>
                          </a:solidFill>
                          <a:effectLst/>
                          <a:latin typeface="Calibri" panose="020F0502020204030204" pitchFamily="34" charset="0"/>
                          <a:sym typeface="Symbol" panose="05050102010706020507" pitchFamily="18" charset="2"/>
                        </a:rPr>
                        <a:t>A K </a:t>
                      </a:r>
                      <a:r>
                        <a:rPr lang="en-GB" sz="1900" b="0" i="0" u="none" strike="noStrike" dirty="0">
                          <a:solidFill>
                            <a:srgbClr val="000000"/>
                          </a:solidFill>
                          <a:effectLst/>
                          <a:latin typeface="Calibri" panose="020F0502020204030204" pitchFamily="34" charset="0"/>
                          <a:sym typeface="Symbol" panose="05050102010706020507" pitchFamily="18" charset="2"/>
                        </a:rPr>
                        <a:t>J</a:t>
                      </a:r>
                      <a:r>
                        <a:rPr lang="pl-PL" sz="1900" b="0" i="0" u="none" strike="noStrike" dirty="0">
                          <a:solidFill>
                            <a:srgbClr val="000000"/>
                          </a:solidFill>
                          <a:effectLst/>
                          <a:latin typeface="Calibri" panose="020F0502020204030204" pitchFamily="34" charset="0"/>
                          <a:sym typeface="Symbol" panose="05050102010706020507" pitchFamily="18" charset="2"/>
                        </a:rPr>
                        <a:t> T</a:t>
                      </a:r>
                      <a:r>
                        <a:rPr lang="en-GB" sz="1900" b="0" i="0" u="none" strike="noStrike" dirty="0">
                          <a:solidFill>
                            <a:srgbClr val="000000"/>
                          </a:solidFill>
                          <a:effectLst/>
                          <a:latin typeface="Calibri" panose="020F0502020204030204" pitchFamily="34" charset="0"/>
                          <a:sym typeface="Symbol" panose="05050102010706020507" pitchFamily="18" charset="2"/>
                        </a:rPr>
                        <a:t> 9 8 6 4 2</a:t>
                      </a:r>
                      <a:endParaRPr lang="en-GB" sz="19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S</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5 </a:t>
                      </a:r>
                      <a:r>
                        <a:rPr lang="en-GB" sz="2400" b="0" i="0" u="none" strike="noStrike" dirty="0">
                          <a:solidFill>
                            <a:srgbClr val="000000"/>
                          </a:solidFill>
                          <a:effectLst/>
                          <a:latin typeface="Calibri" panose="020F0502020204030204" pitchFamily="34" charset="0"/>
                          <a:sym typeface="Symbol" panose="05050102010706020507" pitchFamily="18" charset="2"/>
                        </a:rPr>
                        <a:t>3</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Q </a:t>
                      </a:r>
                      <a:r>
                        <a:rPr lang="en-GB" sz="2400" b="0" i="0" u="none" strike="noStrike" dirty="0">
                          <a:solidFill>
                            <a:srgbClr val="000000"/>
                          </a:solidFill>
                          <a:effectLst/>
                          <a:latin typeface="Calibri" panose="020F0502020204030204" pitchFamily="34" charset="0"/>
                          <a:sym typeface="Symbol" panose="05050102010706020507" pitchFamily="18" charset="2"/>
                        </a:rPr>
                        <a:t>T 6 3 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Q J 5 3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J</a:t>
                      </a:r>
                      <a:r>
                        <a:rPr lang="pl-PL" sz="2400" b="0" i="0" u="none" strike="noStrike" dirty="0">
                          <a:solidFill>
                            <a:srgbClr val="000000"/>
                          </a:solidFill>
                          <a:effectLst/>
                          <a:latin typeface="Calibri" panose="020F0502020204030204" pitchFamily="34" charset="0"/>
                          <a:sym typeface="Symbol" panose="05050102010706020507" pitchFamily="18" charset="2"/>
                        </a:rPr>
                        <a:t> 5</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4000">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6975ADCB-F0DE-725D-EDDC-3248CFFB1B72}"/>
              </a:ext>
            </a:extLst>
          </p:cNvPr>
          <p:cNvCxnSpPr>
            <a:cxnSpLocks/>
          </p:cNvCxnSpPr>
          <p:nvPr/>
        </p:nvCxnSpPr>
        <p:spPr>
          <a:xfrm>
            <a:off x="2495550" y="800100"/>
            <a:ext cx="5349568" cy="4968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16288D7C-7342-2593-8F10-37D4F035FE7E}"/>
              </a:ext>
            </a:extLst>
          </p:cNvPr>
          <p:cNvGraphicFramePr>
            <a:graphicFrameLocks noGrp="1"/>
          </p:cNvGraphicFramePr>
          <p:nvPr>
            <p:extLst>
              <p:ext uri="{D42A27DB-BD31-4B8C-83A1-F6EECF244321}">
                <p14:modId xmlns:p14="http://schemas.microsoft.com/office/powerpoint/2010/main" val="339238230"/>
              </p:ext>
            </p:extLst>
          </p:nvPr>
        </p:nvGraphicFramePr>
        <p:xfrm>
          <a:off x="8259920" y="800100"/>
          <a:ext cx="2438400" cy="1557451"/>
        </p:xfrm>
        <a:graphic>
          <a:graphicData uri="http://schemas.openxmlformats.org/drawingml/2006/table">
            <a:tbl>
              <a:tblPr/>
              <a:tblGrid>
                <a:gridCol w="609600">
                  <a:extLst>
                    <a:ext uri="{9D8B030D-6E8A-4147-A177-3AD203B41FA5}">
                      <a16:colId xmlns:a16="http://schemas.microsoft.com/office/drawing/2014/main" val="2754206376"/>
                    </a:ext>
                  </a:extLst>
                </a:gridCol>
                <a:gridCol w="609600">
                  <a:extLst>
                    <a:ext uri="{9D8B030D-6E8A-4147-A177-3AD203B41FA5}">
                      <a16:colId xmlns:a16="http://schemas.microsoft.com/office/drawing/2014/main" val="478820145"/>
                    </a:ext>
                  </a:extLst>
                </a:gridCol>
                <a:gridCol w="609600">
                  <a:extLst>
                    <a:ext uri="{9D8B030D-6E8A-4147-A177-3AD203B41FA5}">
                      <a16:colId xmlns:a16="http://schemas.microsoft.com/office/drawing/2014/main" val="1992080158"/>
                    </a:ext>
                  </a:extLst>
                </a:gridCol>
                <a:gridCol w="609600">
                  <a:extLst>
                    <a:ext uri="{9D8B030D-6E8A-4147-A177-3AD203B41FA5}">
                      <a16:colId xmlns:a16="http://schemas.microsoft.com/office/drawing/2014/main" val="543904110"/>
                    </a:ext>
                  </a:extLst>
                </a:gridCol>
              </a:tblGrid>
              <a:tr h="431596">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3</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 </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3NT</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4</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295275">
                <a:tc>
                  <a:txBody>
                    <a:bodyPr/>
                    <a:lstStyle/>
                    <a:p>
                      <a:pPr algn="ctr" rtl="0" fontAlgn="ctr">
                        <a:buNone/>
                      </a:pPr>
                      <a:r>
                        <a:rPr lang="en-GB" sz="2400" b="0" i="0" u="none" strike="noStrike">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XX</a:t>
                      </a: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r h="295275">
                <a:tc gridSpan="2">
                  <a:txBody>
                    <a:bodyPr/>
                    <a:lstStyle/>
                    <a:p>
                      <a:pPr algn="ctr" rtl="0" fontAlgn="ctr">
                        <a:buNone/>
                      </a:pPr>
                      <a:r>
                        <a:rPr lang="en-GB" sz="2400" b="0" i="0" u="none" strike="noStrike" dirty="0">
                          <a:solidFill>
                            <a:srgbClr val="000000"/>
                          </a:solidFill>
                          <a:effectLst/>
                          <a:latin typeface="Calibri" panose="020F0502020204030204" pitchFamily="34" charset="0"/>
                        </a:rPr>
                        <a:t>All pass</a:t>
                      </a:r>
                    </a:p>
                  </a:txBody>
                  <a:tcPr marL="9525" marR="9525" marT="9525" marB="0" anchor="ctr">
                    <a:lnL>
                      <a:noFill/>
                    </a:lnL>
                    <a:lnR>
                      <a:noFill/>
                    </a:lnR>
                    <a:lnT>
                      <a:noFill/>
                    </a:lnT>
                    <a:lnB>
                      <a:noFill/>
                    </a:lnB>
                    <a:noFill/>
                  </a:tcPr>
                </a:tc>
                <a:tc hMerge="1">
                  <a:txBody>
                    <a:bodyPr/>
                    <a:lstStyle/>
                    <a:p>
                      <a:endParaRPr lang="en-GB"/>
                    </a:p>
                  </a:txBody>
                  <a:tcPr/>
                </a:tc>
                <a:tc>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584241101"/>
                  </a:ext>
                </a:extLst>
              </a:tr>
            </a:tbl>
          </a:graphicData>
        </a:graphic>
      </p:graphicFrame>
      <p:sp>
        <p:nvSpPr>
          <p:cNvPr id="13" name="TextBox 12">
            <a:extLst>
              <a:ext uri="{FF2B5EF4-FFF2-40B4-BE49-F238E27FC236}">
                <a16:creationId xmlns:a16="http://schemas.microsoft.com/office/drawing/2014/main" id="{C576D0C8-1808-6D8D-D2FF-D34CE08C7C9E}"/>
              </a:ext>
            </a:extLst>
          </p:cNvPr>
          <p:cNvSpPr txBox="1"/>
          <p:nvPr/>
        </p:nvSpPr>
        <p:spPr>
          <a:xfrm>
            <a:off x="2121788" y="5841840"/>
            <a:ext cx="8456085" cy="907941"/>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400" dirty="0"/>
              <a:t>West to South: 7-solid minor, or an 8-card minor to the AK</a:t>
            </a:r>
          </a:p>
          <a:p>
            <a:pPr marL="285750" indent="-285750">
              <a:spcAft>
                <a:spcPts val="600"/>
              </a:spcAft>
              <a:buFont typeface="Arial" panose="020B0604020202020204" pitchFamily="34" charset="0"/>
              <a:buChar char="•"/>
            </a:pPr>
            <a:r>
              <a:rPr lang="en-GB" sz="2400" dirty="0"/>
              <a:t>East to North: 7-solid minor</a:t>
            </a:r>
          </a:p>
        </p:txBody>
      </p:sp>
    </p:spTree>
    <p:extLst>
      <p:ext uri="{BB962C8B-B14F-4D97-AF65-F5344CB8AC3E}">
        <p14:creationId xmlns:p14="http://schemas.microsoft.com/office/powerpoint/2010/main" val="1057810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B5F38-47E9-7010-D558-4EE889F72DA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56C076F-33EA-360F-32AD-B28507A9702F}"/>
              </a:ext>
            </a:extLst>
          </p:cNvPr>
          <p:cNvSpPr txBox="1">
            <a:spLocks/>
          </p:cNvSpPr>
          <p:nvPr/>
        </p:nvSpPr>
        <p:spPr>
          <a:xfrm>
            <a:off x="838200" y="1520825"/>
            <a:ext cx="10515600" cy="4406446"/>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Aft>
                <a:spcPts val="1800"/>
              </a:spcAft>
            </a:pPr>
            <a:r>
              <a:rPr lang="en-GB" sz="4100" b="1" dirty="0"/>
              <a:t>Screens are a familiar part of serious tournament bridge</a:t>
            </a:r>
          </a:p>
          <a:p>
            <a:pPr marL="571500" indent="-571500" algn="l">
              <a:lnSpc>
                <a:spcPct val="100000"/>
              </a:lnSpc>
              <a:spcAft>
                <a:spcPts val="1800"/>
              </a:spcAft>
              <a:buFont typeface="Arial" panose="020B0604020202020204" pitchFamily="34" charset="0"/>
              <a:buChar char="•"/>
            </a:pPr>
            <a:r>
              <a:rPr lang="en-GB" sz="3600" dirty="0"/>
              <a:t>Developed in order to reduce opportunities for illicit communication</a:t>
            </a:r>
          </a:p>
          <a:p>
            <a:pPr marL="571500" indent="-571500" algn="l">
              <a:lnSpc>
                <a:spcPct val="100000"/>
              </a:lnSpc>
              <a:spcAft>
                <a:spcPts val="1800"/>
              </a:spcAft>
              <a:buFont typeface="Arial" panose="020B0604020202020204" pitchFamily="34" charset="0"/>
              <a:buChar char="•"/>
            </a:pPr>
            <a:r>
              <a:rPr lang="en-GB" sz="3600" dirty="0"/>
              <a:t>Also reduce unintentional UI and are liked by players</a:t>
            </a:r>
          </a:p>
          <a:p>
            <a:pPr marL="571500" indent="-571500" algn="l">
              <a:lnSpc>
                <a:spcPct val="100000"/>
              </a:lnSpc>
              <a:spcAft>
                <a:spcPts val="1800"/>
              </a:spcAft>
              <a:buFont typeface="Arial" panose="020B0604020202020204" pitchFamily="34" charset="0"/>
              <a:buChar char="•"/>
            </a:pPr>
            <a:r>
              <a:rPr lang="en-GB" sz="3600" dirty="0"/>
              <a:t>Passing information across the screen is not allowed (except in the ACBL in specific circumstances)</a:t>
            </a:r>
          </a:p>
          <a:p>
            <a:pPr marL="571500" indent="-571500" algn="l">
              <a:lnSpc>
                <a:spcPct val="100000"/>
              </a:lnSpc>
              <a:spcAft>
                <a:spcPts val="1800"/>
              </a:spcAft>
              <a:buFont typeface="Arial" panose="020B0604020202020204" pitchFamily="34" charset="0"/>
              <a:buChar char="•"/>
            </a:pPr>
            <a:r>
              <a:rPr lang="en-GB" sz="3600" dirty="0"/>
              <a:t>We need a way to alert and explain calls, as required by Laws 20 and 40, which is done in writing, with players alerting and explaining both calls of their partnership to their screenmate </a:t>
            </a:r>
            <a:endParaRPr lang="en-GB" sz="3600" dirty="0">
              <a:latin typeface="+mj-lt"/>
            </a:endParaRPr>
          </a:p>
        </p:txBody>
      </p:sp>
      <p:sp>
        <p:nvSpPr>
          <p:cNvPr id="3" name="Rectangle 2">
            <a:extLst>
              <a:ext uri="{FF2B5EF4-FFF2-40B4-BE49-F238E27FC236}">
                <a16:creationId xmlns:a16="http://schemas.microsoft.com/office/drawing/2014/main" id="{3A3D17AC-36B1-855C-E238-20E2CA331EE4}"/>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8D353BDD-D301-6CF8-F49F-20AF5EB1A113}"/>
              </a:ext>
            </a:extLst>
          </p:cNvPr>
          <p:cNvSpPr>
            <a:spLocks noGrp="1"/>
          </p:cNvSpPr>
          <p:nvPr>
            <p:ph type="ftr" sz="quarter" idx="11"/>
          </p:nvPr>
        </p:nvSpPr>
        <p:spPr>
          <a:xfrm>
            <a:off x="3648714" y="6288454"/>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D6F65128-41CF-748D-991A-33E848F3AC2D}"/>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3797E88E-C7CA-1D27-05E5-900888E1C9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5137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FB2C6-A44B-707B-C5BE-AE91DECAFB6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8593C32-87CF-9F55-BE02-95F75916358B}"/>
              </a:ext>
            </a:extLst>
          </p:cNvPr>
          <p:cNvSpPr txBox="1">
            <a:spLocks/>
          </p:cNvSpPr>
          <p:nvPr/>
        </p:nvSpPr>
        <p:spPr>
          <a:xfrm>
            <a:off x="614597" y="1520824"/>
            <a:ext cx="10972800" cy="4767629"/>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lnSpc>
                <a:spcPct val="100000"/>
              </a:lnSpc>
              <a:spcAft>
                <a:spcPts val="1800"/>
              </a:spcAft>
              <a:buFont typeface="Arial" panose="020B0604020202020204" pitchFamily="34" charset="0"/>
              <a:buChar char="•"/>
            </a:pPr>
            <a:r>
              <a:rPr lang="en-GB" sz="3500" dirty="0"/>
              <a:t>Other arrangements are possible, such as “self-alerting” in an electronic environment with screens, as in the 2021 European Qualifier for the World Teams Championships on RealBridge</a:t>
            </a:r>
          </a:p>
          <a:p>
            <a:pPr marL="571500" indent="-571500" algn="l">
              <a:lnSpc>
                <a:spcPct val="100000"/>
              </a:lnSpc>
              <a:spcAft>
                <a:spcPts val="1800"/>
              </a:spcAft>
              <a:buFont typeface="Arial" panose="020B0604020202020204" pitchFamily="34" charset="0"/>
              <a:buChar char="•"/>
            </a:pPr>
            <a:r>
              <a:rPr lang="en-GB" sz="3500" dirty="0"/>
              <a:t>Self-alerting reduces the likelihood of misinformation, and even more reduces the likelihood of damage from it</a:t>
            </a:r>
          </a:p>
          <a:p>
            <a:pPr marL="571500" indent="-571500" algn="l">
              <a:lnSpc>
                <a:spcPct val="100000"/>
              </a:lnSpc>
              <a:spcAft>
                <a:spcPts val="1800"/>
              </a:spcAft>
              <a:buFont typeface="Arial" panose="020B0604020202020204" pitchFamily="34" charset="0"/>
              <a:buChar char="•"/>
            </a:pPr>
            <a:r>
              <a:rPr lang="en-GB" sz="3500" dirty="0"/>
              <a:t>However, it is still possible that although a player has been given an accurate description of their opponent’s hand, they might have been in a better position with the correct agreement when it doesn’t match the hand</a:t>
            </a:r>
          </a:p>
          <a:p>
            <a:pPr marL="571500" indent="-571500" algn="l">
              <a:lnSpc>
                <a:spcPct val="100000"/>
              </a:lnSpc>
              <a:spcAft>
                <a:spcPts val="1800"/>
              </a:spcAft>
              <a:buFont typeface="Arial" panose="020B0604020202020204" pitchFamily="34" charset="0"/>
              <a:buChar char="•"/>
            </a:pPr>
            <a:endParaRPr lang="en-GB" dirty="0"/>
          </a:p>
        </p:txBody>
      </p:sp>
      <p:sp>
        <p:nvSpPr>
          <p:cNvPr id="3" name="Rectangle 2">
            <a:extLst>
              <a:ext uri="{FF2B5EF4-FFF2-40B4-BE49-F238E27FC236}">
                <a16:creationId xmlns:a16="http://schemas.microsoft.com/office/drawing/2014/main" id="{E0C57847-2CC7-1B84-F36F-AC12716C3921}"/>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E73925AD-5BA0-3C61-933C-926B12328754}"/>
              </a:ext>
            </a:extLst>
          </p:cNvPr>
          <p:cNvSpPr>
            <a:spLocks noGrp="1"/>
          </p:cNvSpPr>
          <p:nvPr>
            <p:ph type="ftr" sz="quarter" idx="11"/>
          </p:nvPr>
        </p:nvSpPr>
        <p:spPr>
          <a:xfrm>
            <a:off x="3648714" y="6288454"/>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E6F8FEF9-20E6-4723-A109-684EF7F3BE0C}"/>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9CD5A677-9CBE-D64C-B9A5-51769DDD35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7779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18D44-A18A-0673-72BE-43AA0CBFAE3C}"/>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CD45B05D-0C0D-FD27-0547-ADE69B3F16E2}"/>
              </a:ext>
            </a:extLst>
          </p:cNvPr>
          <p:cNvGraphicFramePr>
            <a:graphicFrameLocks noGrp="1"/>
          </p:cNvGraphicFramePr>
          <p:nvPr>
            <p:extLst>
              <p:ext uri="{D42A27DB-BD31-4B8C-83A1-F6EECF244321}">
                <p14:modId xmlns:p14="http://schemas.microsoft.com/office/powerpoint/2010/main" val="1307889543"/>
              </p:ext>
            </p:extLst>
          </p:nvPr>
        </p:nvGraphicFramePr>
        <p:xfrm>
          <a:off x="2495550" y="800100"/>
          <a:ext cx="5364162" cy="4968876"/>
        </p:xfrm>
        <a:graphic>
          <a:graphicData uri="http://schemas.openxmlformats.org/drawingml/2006/table">
            <a:tbl>
              <a:tblPr/>
              <a:tblGrid>
                <a:gridCol w="1827695">
                  <a:extLst>
                    <a:ext uri="{9D8B030D-6E8A-4147-A177-3AD203B41FA5}">
                      <a16:colId xmlns:a16="http://schemas.microsoft.com/office/drawing/2014/main" val="987120834"/>
                    </a:ext>
                  </a:extLst>
                </a:gridCol>
                <a:gridCol w="1142210">
                  <a:extLst>
                    <a:ext uri="{9D8B030D-6E8A-4147-A177-3AD203B41FA5}">
                      <a16:colId xmlns:a16="http://schemas.microsoft.com/office/drawing/2014/main" val="323065820"/>
                    </a:ext>
                  </a:extLst>
                </a:gridCol>
                <a:gridCol w="708098">
                  <a:extLst>
                    <a:ext uri="{9D8B030D-6E8A-4147-A177-3AD203B41FA5}">
                      <a16:colId xmlns:a16="http://schemas.microsoft.com/office/drawing/2014/main" val="287410877"/>
                    </a:ext>
                  </a:extLst>
                </a:gridCol>
                <a:gridCol w="1686159">
                  <a:extLst>
                    <a:ext uri="{9D8B030D-6E8A-4147-A177-3AD203B41FA5}">
                      <a16:colId xmlns:a16="http://schemas.microsoft.com/office/drawing/2014/main" val="406749474"/>
                    </a:ext>
                  </a:extLst>
                </a:gridCol>
              </a:tblGrid>
              <a:tr h="414073">
                <a:tc>
                  <a:txBody>
                    <a:bodyPr/>
                    <a:lstStyle/>
                    <a:p>
                      <a:pPr algn="l" fontAlgn="b">
                        <a:buNone/>
                      </a:pPr>
                      <a:r>
                        <a:rPr lang="en-GB" sz="2400" b="0" i="0" u="none" strike="noStrike">
                          <a:solidFill>
                            <a:srgbClr val="000000"/>
                          </a:solidFill>
                          <a:effectLst/>
                          <a:latin typeface="Calibri" panose="020F0502020204030204" pitchFamily="34" charset="0"/>
                        </a:rPr>
                        <a:t> </a:t>
                      </a:r>
                      <a:endParaRPr lang="en-US" sz="2400" b="0" i="0" u="none" strike="noStrike">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7 6 4 2</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6</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T 3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East/EW</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T 9 4 3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Q J 9 5</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N</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T 8</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4073">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9 8 4</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dirty="0">
                          <a:solidFill>
                            <a:srgbClr val="000000"/>
                          </a:solidFill>
                          <a:effectLst/>
                          <a:latin typeface="Calibri" panose="020F0502020204030204" pitchFamily="34" charset="0"/>
                        </a:rPr>
                        <a:t>W</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a:solidFill>
                            <a:srgbClr val="000000"/>
                          </a:solidFill>
                          <a:effectLst/>
                          <a:latin typeface="Calibri" panose="020F0502020204030204" pitchFamily="34" charset="0"/>
                        </a:rPr>
                        <a:t>E</a:t>
                      </a:r>
                      <a:endParaRPr lang="en-GB" sz="24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 </a:t>
                      </a:r>
                      <a:r>
                        <a:rPr lang="en-US" sz="2400" b="0" i="0" u="none" strike="noStrike" dirty="0">
                          <a:solidFill>
                            <a:srgbClr val="000000"/>
                          </a:solidFill>
                          <a:effectLst/>
                          <a:latin typeface="Calibri" panose="020F0502020204030204" pitchFamily="34" charset="0"/>
                          <a:sym typeface="Symbol" panose="05050102010706020507" pitchFamily="18" charset="2"/>
                        </a:rPr>
                        <a:t>K J</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4073">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K 6 5</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Q J 7</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40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5 </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a:solidFill>
                            <a:srgbClr val="000000"/>
                          </a:solidFill>
                          <a:effectLst/>
                          <a:latin typeface="Calibri" panose="020F0502020204030204" pitchFamily="34" charset="0"/>
                        </a:rPr>
                        <a:t>S</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T 8 7 3 2</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3</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Q 7 6 5</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8</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40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Q J 9 6 4</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D2FF31E1-FF82-F63B-9A36-FD9AA43C200C}"/>
              </a:ext>
            </a:extLst>
          </p:cNvPr>
          <p:cNvCxnSpPr>
            <a:cxnSpLocks/>
          </p:cNvCxnSpPr>
          <p:nvPr/>
        </p:nvCxnSpPr>
        <p:spPr>
          <a:xfrm>
            <a:off x="2524485" y="800100"/>
            <a:ext cx="5364162" cy="4968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45C3F0C8-8DBB-F423-1582-6D818536D3FE}"/>
              </a:ext>
            </a:extLst>
          </p:cNvPr>
          <p:cNvGraphicFramePr>
            <a:graphicFrameLocks noGrp="1"/>
          </p:cNvGraphicFramePr>
          <p:nvPr>
            <p:extLst>
              <p:ext uri="{D42A27DB-BD31-4B8C-83A1-F6EECF244321}">
                <p14:modId xmlns:p14="http://schemas.microsoft.com/office/powerpoint/2010/main" val="2196349111"/>
              </p:ext>
            </p:extLst>
          </p:nvPr>
        </p:nvGraphicFramePr>
        <p:xfrm>
          <a:off x="8210948" y="800100"/>
          <a:ext cx="3418379" cy="2992755"/>
        </p:xfrm>
        <a:graphic>
          <a:graphicData uri="http://schemas.openxmlformats.org/drawingml/2006/table">
            <a:tbl>
              <a:tblPr/>
              <a:tblGrid>
                <a:gridCol w="850874">
                  <a:extLst>
                    <a:ext uri="{9D8B030D-6E8A-4147-A177-3AD203B41FA5}">
                      <a16:colId xmlns:a16="http://schemas.microsoft.com/office/drawing/2014/main" val="2754206376"/>
                    </a:ext>
                  </a:extLst>
                </a:gridCol>
                <a:gridCol w="850874">
                  <a:extLst>
                    <a:ext uri="{9D8B030D-6E8A-4147-A177-3AD203B41FA5}">
                      <a16:colId xmlns:a16="http://schemas.microsoft.com/office/drawing/2014/main" val="478820145"/>
                    </a:ext>
                  </a:extLst>
                </a:gridCol>
                <a:gridCol w="850874">
                  <a:extLst>
                    <a:ext uri="{9D8B030D-6E8A-4147-A177-3AD203B41FA5}">
                      <a16:colId xmlns:a16="http://schemas.microsoft.com/office/drawing/2014/main" val="1992080158"/>
                    </a:ext>
                  </a:extLst>
                </a:gridCol>
                <a:gridCol w="865757">
                  <a:extLst>
                    <a:ext uri="{9D8B030D-6E8A-4147-A177-3AD203B41FA5}">
                      <a16:colId xmlns:a16="http://schemas.microsoft.com/office/drawing/2014/main" val="543904110"/>
                    </a:ext>
                  </a:extLst>
                </a:gridCol>
              </a:tblGrid>
              <a:tr h="283190">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315965">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1</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2</a:t>
                      </a:r>
                      <a:r>
                        <a:rPr lang="pl-PL"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4</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5</a:t>
                      </a:r>
                      <a:r>
                        <a:rPr lang="pl-PL"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P</a:t>
                      </a:r>
                    </a:p>
                  </a:txBody>
                  <a:tcPr marL="9525" marR="9525" marT="9525" marB="0" anchor="b">
                    <a:lnL>
                      <a:noFill/>
                    </a:lnL>
                    <a:lnR>
                      <a:noFill/>
                    </a:lnR>
                    <a:lnT>
                      <a:noFill/>
                    </a:lnT>
                    <a:lnB>
                      <a:noFill/>
                    </a:lnB>
                    <a:noFill/>
                  </a:tcPr>
                </a:tc>
                <a:extLst>
                  <a:ext uri="{0D108BD9-81ED-4DB2-BD59-A6C34878D82A}">
                    <a16:rowId xmlns:a16="http://schemas.microsoft.com/office/drawing/2014/main" val="1584241101"/>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P</a:t>
                      </a: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P</a:t>
                      </a:r>
                    </a:p>
                  </a:txBody>
                  <a:tcPr marL="9525" marR="9525" marT="9525" marB="0" anchor="b">
                    <a:lnL>
                      <a:noFill/>
                    </a:lnL>
                    <a:lnR>
                      <a:noFill/>
                    </a:lnR>
                    <a:lnT>
                      <a:noFill/>
                    </a:lnT>
                    <a:lnB>
                      <a:noFill/>
                    </a:lnB>
                    <a:noFill/>
                  </a:tcPr>
                </a:tc>
                <a:extLst>
                  <a:ext uri="{0D108BD9-81ED-4DB2-BD59-A6C34878D82A}">
                    <a16:rowId xmlns:a16="http://schemas.microsoft.com/office/drawing/2014/main" val="514980205"/>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5</a:t>
                      </a:r>
                      <a:r>
                        <a:rPr lang="en-US"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P</a:t>
                      </a: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X</a:t>
                      </a:r>
                    </a:p>
                  </a:txBody>
                  <a:tcPr marL="9525" marR="9525" marT="9525" marB="0" anchor="b">
                    <a:lnL>
                      <a:noFill/>
                    </a:lnL>
                    <a:lnR>
                      <a:noFill/>
                    </a:lnR>
                    <a:lnT>
                      <a:noFill/>
                    </a:lnT>
                    <a:lnB>
                      <a:noFill/>
                    </a:lnB>
                    <a:noFill/>
                  </a:tcPr>
                </a:tc>
                <a:extLst>
                  <a:ext uri="{0D108BD9-81ED-4DB2-BD59-A6C34878D82A}">
                    <a16:rowId xmlns:a16="http://schemas.microsoft.com/office/drawing/2014/main" val="449482603"/>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P</a:t>
                      </a:r>
                    </a:p>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2400" b="0" i="0" u="none" strike="noStrike" dirty="0">
                          <a:solidFill>
                            <a:srgbClr val="000000"/>
                          </a:solidFill>
                          <a:effectLst/>
                          <a:latin typeface="Aptos Narrow" panose="020B0004020202020204" pitchFamily="34" charset="0"/>
                        </a:rPr>
                        <a:t>6</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Symbol" panose="05050102010706020507" pitchFamily="18" charset="2"/>
                        <a:sym typeface="Symbol" panose="05050102010706020507" pitchFamily="18" charset="2"/>
                      </a:endParaRP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ctr" fontAlgn="b">
                        <a:buNone/>
                      </a:pPr>
                      <a:r>
                        <a:rPr lang="en-GB" sz="2400" b="0" i="0" u="none" strike="noStrike" dirty="0">
                          <a:solidFill>
                            <a:srgbClr val="000000"/>
                          </a:solidFill>
                          <a:effectLst/>
                          <a:latin typeface="Aptos Narrow" panose="020B0004020202020204" pitchFamily="34" charset="0"/>
                        </a:rPr>
                        <a:t>All pass</a:t>
                      </a:r>
                    </a:p>
                  </a:txBody>
                  <a:tcPr marL="9525" marR="9525" marT="9525" marB="0" anchor="b">
                    <a:lnL>
                      <a:noFill/>
                    </a:lnL>
                    <a:lnR>
                      <a:noFill/>
                    </a:lnR>
                    <a:lnT>
                      <a:noFill/>
                    </a:lnT>
                    <a:lnB>
                      <a:noFill/>
                    </a:lnB>
                    <a:noFill/>
                  </a:tcPr>
                </a:tc>
                <a:extLst>
                  <a:ext uri="{0D108BD9-81ED-4DB2-BD59-A6C34878D82A}">
                    <a16:rowId xmlns:a16="http://schemas.microsoft.com/office/drawing/2014/main" val="3433119752"/>
                  </a:ext>
                </a:extLst>
              </a:tr>
            </a:tbl>
          </a:graphicData>
        </a:graphic>
      </p:graphicFrame>
    </p:spTree>
    <p:extLst>
      <p:ext uri="{BB962C8B-B14F-4D97-AF65-F5344CB8AC3E}">
        <p14:creationId xmlns:p14="http://schemas.microsoft.com/office/powerpoint/2010/main" val="3427661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8A9D2-65E4-49FE-BB0C-99E1F865DFA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05F9FDA-8081-8288-DDE4-03370D00DF1B}"/>
              </a:ext>
            </a:extLst>
          </p:cNvPr>
          <p:cNvSpPr txBox="1">
            <a:spLocks/>
          </p:cNvSpPr>
          <p:nvPr/>
        </p:nvSpPr>
        <p:spPr>
          <a:xfrm>
            <a:off x="899886" y="1520825"/>
            <a:ext cx="10638971" cy="440644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Aft>
                <a:spcPts val="1800"/>
              </a:spcAft>
            </a:pPr>
            <a:r>
              <a:rPr lang="en-GB" sz="3600" b="1" dirty="0"/>
              <a:t>Resolving cases where there were different explanations on the two sides of the screen:</a:t>
            </a:r>
          </a:p>
          <a:p>
            <a:pPr marL="742950" indent="-742950" algn="l">
              <a:lnSpc>
                <a:spcPct val="100000"/>
              </a:lnSpc>
              <a:spcAft>
                <a:spcPts val="1800"/>
              </a:spcAft>
              <a:buFont typeface="+mj-lt"/>
              <a:buAutoNum type="arabicPeriod"/>
            </a:pPr>
            <a:r>
              <a:rPr lang="en-GB" sz="3600" dirty="0"/>
              <a:t>Was there misinformation?</a:t>
            </a:r>
          </a:p>
          <a:p>
            <a:pPr marL="742950" indent="-742950" algn="l">
              <a:lnSpc>
                <a:spcPct val="100000"/>
              </a:lnSpc>
              <a:spcAft>
                <a:spcPts val="1800"/>
              </a:spcAft>
              <a:buFont typeface="+mj-lt"/>
              <a:buAutoNum type="arabicPeriod"/>
            </a:pPr>
            <a:r>
              <a:rPr lang="en-GB" sz="3600" dirty="0"/>
              <a:t>What was the correct information?</a:t>
            </a:r>
          </a:p>
          <a:p>
            <a:pPr marL="742950" indent="-742950" algn="l">
              <a:lnSpc>
                <a:spcPct val="100000"/>
              </a:lnSpc>
              <a:spcAft>
                <a:spcPts val="1800"/>
              </a:spcAft>
              <a:buFont typeface="+mj-lt"/>
              <a:buAutoNum type="arabicPeriod"/>
            </a:pPr>
            <a:r>
              <a:rPr lang="en-GB" sz="3600" dirty="0"/>
              <a:t>Which player was misinformed?</a:t>
            </a:r>
          </a:p>
          <a:p>
            <a:pPr marL="742950" indent="-742950" algn="l">
              <a:lnSpc>
                <a:spcPct val="100000"/>
              </a:lnSpc>
              <a:spcAft>
                <a:spcPts val="1800"/>
              </a:spcAft>
              <a:buFont typeface="+mj-lt"/>
              <a:buAutoNum type="arabicPeriod"/>
            </a:pPr>
            <a:r>
              <a:rPr lang="en-GB" sz="3600" dirty="0"/>
              <a:t>Would that player have done something different with the correct information?</a:t>
            </a:r>
            <a:endParaRPr lang="en-GB" dirty="0"/>
          </a:p>
          <a:p>
            <a:pPr algn="l">
              <a:lnSpc>
                <a:spcPct val="100000"/>
              </a:lnSpc>
              <a:spcAft>
                <a:spcPts val="1800"/>
              </a:spcAft>
            </a:pPr>
            <a:endParaRPr lang="en-GB" sz="3600" dirty="0">
              <a:latin typeface="+mj-lt"/>
            </a:endParaRPr>
          </a:p>
        </p:txBody>
      </p:sp>
      <p:sp>
        <p:nvSpPr>
          <p:cNvPr id="3" name="Rectangle 2">
            <a:extLst>
              <a:ext uri="{FF2B5EF4-FFF2-40B4-BE49-F238E27FC236}">
                <a16:creationId xmlns:a16="http://schemas.microsoft.com/office/drawing/2014/main" id="{D97396EA-6A93-4955-F681-327DD7151E24}"/>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C24581E4-AC84-7ED5-A0F5-F42CFBA0296F}"/>
              </a:ext>
            </a:extLst>
          </p:cNvPr>
          <p:cNvSpPr>
            <a:spLocks noGrp="1"/>
          </p:cNvSpPr>
          <p:nvPr>
            <p:ph type="ftr" sz="quarter" idx="11"/>
          </p:nvPr>
        </p:nvSpPr>
        <p:spPr>
          <a:xfrm>
            <a:off x="3648714" y="6346795"/>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C6982FE2-F9BB-6F1F-F56B-119BEABCE90B}"/>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1E91F6DF-0648-9D91-DB83-C3F04BFD45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6001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F9060-F420-B14D-9FAC-61FC7537F1D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3422912-E702-5B40-3636-5A555E44790B}"/>
              </a:ext>
            </a:extLst>
          </p:cNvPr>
          <p:cNvSpPr txBox="1">
            <a:spLocks/>
          </p:cNvSpPr>
          <p:nvPr/>
        </p:nvSpPr>
        <p:spPr>
          <a:xfrm>
            <a:off x="899886" y="1520825"/>
            <a:ext cx="10638971" cy="4406446"/>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742950" indent="-742950" algn="l">
              <a:lnSpc>
                <a:spcPct val="100000"/>
              </a:lnSpc>
              <a:spcAft>
                <a:spcPts val="1800"/>
              </a:spcAft>
              <a:buFont typeface="+mj-lt"/>
              <a:buAutoNum type="arabicPeriod"/>
            </a:pPr>
            <a:r>
              <a:rPr lang="en-GB" sz="4600" b="1" dirty="0"/>
              <a:t>Was there misinformation?</a:t>
            </a:r>
          </a:p>
          <a:p>
            <a:pPr algn="l">
              <a:lnSpc>
                <a:spcPct val="100000"/>
              </a:lnSpc>
              <a:spcAft>
                <a:spcPts val="1800"/>
              </a:spcAft>
            </a:pPr>
            <a:r>
              <a:rPr lang="en-GB" sz="4400" dirty="0"/>
              <a:t>Different explanations on the two sides of the screen does not necessarily indicate misinformation</a:t>
            </a:r>
          </a:p>
          <a:p>
            <a:pPr algn="l">
              <a:lnSpc>
                <a:spcPct val="110000"/>
              </a:lnSpc>
              <a:spcBef>
                <a:spcPts val="0"/>
              </a:spcBef>
              <a:spcAft>
                <a:spcPts val="1800"/>
              </a:spcAft>
            </a:pPr>
            <a:r>
              <a:rPr lang="en-GB" sz="3600" i="1" dirty="0"/>
              <a:t>WBF Alerting Policy </a:t>
            </a:r>
          </a:p>
          <a:p>
            <a:pPr algn="l">
              <a:lnSpc>
                <a:spcPct val="110000"/>
              </a:lnSpc>
              <a:spcBef>
                <a:spcPts val="0"/>
              </a:spcBef>
              <a:spcAft>
                <a:spcPts val="1800"/>
              </a:spcAft>
            </a:pPr>
            <a:r>
              <a:rPr lang="en-GB" sz="3600" i="1" dirty="0"/>
              <a:t>1.4. The Policy has been made as simple as possible. Players are, however, expected to alert whenever there is doubt. (</a:t>
            </a:r>
            <a:r>
              <a:rPr lang="en-GB" sz="3600" b="1" i="1" dirty="0"/>
              <a:t>N.B. Where screens are in use, an alert on one side but not on the other does not necessarily imply an infraction</a:t>
            </a:r>
            <a:r>
              <a:rPr lang="en-GB" sz="3600" i="1" dirty="0"/>
              <a:t>.)</a:t>
            </a:r>
          </a:p>
          <a:p>
            <a:pPr algn="l">
              <a:lnSpc>
                <a:spcPct val="100000"/>
              </a:lnSpc>
              <a:spcAft>
                <a:spcPts val="1800"/>
              </a:spcAft>
            </a:pPr>
            <a:endParaRPr lang="en-GB" sz="3600" dirty="0"/>
          </a:p>
          <a:p>
            <a:pPr algn="l">
              <a:lnSpc>
                <a:spcPct val="100000"/>
              </a:lnSpc>
              <a:spcAft>
                <a:spcPts val="1800"/>
              </a:spcAft>
            </a:pPr>
            <a:endParaRPr lang="en-GB" sz="3600" dirty="0">
              <a:latin typeface="+mj-lt"/>
            </a:endParaRPr>
          </a:p>
        </p:txBody>
      </p:sp>
      <p:sp>
        <p:nvSpPr>
          <p:cNvPr id="3" name="Rectangle 2">
            <a:extLst>
              <a:ext uri="{FF2B5EF4-FFF2-40B4-BE49-F238E27FC236}">
                <a16:creationId xmlns:a16="http://schemas.microsoft.com/office/drawing/2014/main" id="{87CD4A81-CA6D-5C56-C7C5-CD0067D2445B}"/>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B65EA24E-D471-BDF2-D65F-678065C0E358}"/>
              </a:ext>
            </a:extLst>
          </p:cNvPr>
          <p:cNvSpPr>
            <a:spLocks noGrp="1"/>
          </p:cNvSpPr>
          <p:nvPr>
            <p:ph type="ftr" sz="quarter" idx="11"/>
          </p:nvPr>
        </p:nvSpPr>
        <p:spPr>
          <a:xfrm>
            <a:off x="3648714" y="6346795"/>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F689C2BE-C769-98E2-D03A-DCFCBE50AFDD}"/>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78683B02-6D75-76E7-E260-4C1D5BB7D9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8338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8B478-0041-1970-C284-6E5738FCABE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752C510-B969-AA85-061A-853E0D6F3AF9}"/>
              </a:ext>
            </a:extLst>
          </p:cNvPr>
          <p:cNvSpPr txBox="1">
            <a:spLocks/>
          </p:cNvSpPr>
          <p:nvPr/>
        </p:nvSpPr>
        <p:spPr>
          <a:xfrm>
            <a:off x="899886" y="1520825"/>
            <a:ext cx="10638971" cy="4406446"/>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Aft>
                <a:spcPts val="1800"/>
              </a:spcAft>
            </a:pPr>
            <a:r>
              <a:rPr lang="en-GB" sz="5100" dirty="0"/>
              <a:t>Imagine an auction in which a call is described on one side of the screen as “majors” and the other side as “4+ hearts &amp; 4+ spades”</a:t>
            </a:r>
          </a:p>
          <a:p>
            <a:pPr algn="l">
              <a:lnSpc>
                <a:spcPct val="100000"/>
              </a:lnSpc>
              <a:spcAft>
                <a:spcPts val="1800"/>
              </a:spcAft>
            </a:pPr>
            <a:r>
              <a:rPr lang="en-GB" sz="5100" dirty="0"/>
              <a:t>Despite what the players may try to argue, there is no misinformation (</a:t>
            </a:r>
            <a:r>
              <a:rPr lang="en-GB" sz="3800" i="1" dirty="0"/>
              <a:t>unless their agreement is actually that it shows more than 4-4</a:t>
            </a:r>
            <a:r>
              <a:rPr lang="en-GB" sz="5100" dirty="0"/>
              <a:t>) – any player who wants more detail should ask </a:t>
            </a:r>
          </a:p>
          <a:p>
            <a:pPr algn="l">
              <a:lnSpc>
                <a:spcPct val="100000"/>
              </a:lnSpc>
              <a:spcAft>
                <a:spcPts val="1800"/>
              </a:spcAft>
            </a:pPr>
            <a:r>
              <a:rPr lang="en-GB" sz="5100" dirty="0"/>
              <a:t>That’s one of the benefits of screens and one of the purposes of an alert!</a:t>
            </a:r>
            <a:endParaRPr lang="en-GB" sz="3600" dirty="0">
              <a:latin typeface="+mj-lt"/>
            </a:endParaRPr>
          </a:p>
        </p:txBody>
      </p:sp>
      <p:sp>
        <p:nvSpPr>
          <p:cNvPr id="3" name="Rectangle 2">
            <a:extLst>
              <a:ext uri="{FF2B5EF4-FFF2-40B4-BE49-F238E27FC236}">
                <a16:creationId xmlns:a16="http://schemas.microsoft.com/office/drawing/2014/main" id="{9A178B58-5E54-AA0F-8EC7-29690930C771}"/>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92F056FD-3CA8-C5C3-4D99-4975301047F4}"/>
              </a:ext>
            </a:extLst>
          </p:cNvPr>
          <p:cNvSpPr>
            <a:spLocks noGrp="1"/>
          </p:cNvSpPr>
          <p:nvPr>
            <p:ph type="ftr" sz="quarter" idx="11"/>
          </p:nvPr>
        </p:nvSpPr>
        <p:spPr>
          <a:xfrm>
            <a:off x="3648714" y="6346795"/>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FDD8BBF6-51D3-BBD9-C8B8-754FDC004CA6}"/>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E5F7413B-66EA-E78F-D27F-BF8F2CBF2B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2293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AC395-7022-393F-643D-B65A993BE5CC}"/>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0DE4FADE-8434-39E5-5636-F953A9F6A01D}"/>
              </a:ext>
            </a:extLst>
          </p:cNvPr>
          <p:cNvGraphicFramePr>
            <a:graphicFrameLocks noGrp="1"/>
          </p:cNvGraphicFramePr>
          <p:nvPr>
            <p:extLst>
              <p:ext uri="{D42A27DB-BD31-4B8C-83A1-F6EECF244321}">
                <p14:modId xmlns:p14="http://schemas.microsoft.com/office/powerpoint/2010/main" val="2544180346"/>
              </p:ext>
            </p:extLst>
          </p:nvPr>
        </p:nvGraphicFramePr>
        <p:xfrm>
          <a:off x="2495550" y="819294"/>
          <a:ext cx="5364164" cy="4949676"/>
        </p:xfrm>
        <a:graphic>
          <a:graphicData uri="http://schemas.openxmlformats.org/drawingml/2006/table">
            <a:tbl>
              <a:tblPr/>
              <a:tblGrid>
                <a:gridCol w="1941779">
                  <a:extLst>
                    <a:ext uri="{9D8B030D-6E8A-4147-A177-3AD203B41FA5}">
                      <a16:colId xmlns:a16="http://schemas.microsoft.com/office/drawing/2014/main" val="987120834"/>
                    </a:ext>
                  </a:extLst>
                </a:gridCol>
                <a:gridCol w="796130">
                  <a:extLst>
                    <a:ext uri="{9D8B030D-6E8A-4147-A177-3AD203B41FA5}">
                      <a16:colId xmlns:a16="http://schemas.microsoft.com/office/drawing/2014/main" val="323065820"/>
                    </a:ext>
                  </a:extLst>
                </a:gridCol>
                <a:gridCol w="776711">
                  <a:extLst>
                    <a:ext uri="{9D8B030D-6E8A-4147-A177-3AD203B41FA5}">
                      <a16:colId xmlns:a16="http://schemas.microsoft.com/office/drawing/2014/main" val="287410877"/>
                    </a:ext>
                  </a:extLst>
                </a:gridCol>
                <a:gridCol w="1849544">
                  <a:extLst>
                    <a:ext uri="{9D8B030D-6E8A-4147-A177-3AD203B41FA5}">
                      <a16:colId xmlns:a16="http://schemas.microsoft.com/office/drawing/2014/main" val="406749474"/>
                    </a:ext>
                  </a:extLst>
                </a:gridCol>
              </a:tblGrid>
              <a:tr h="412473">
                <a:tc>
                  <a:txBody>
                    <a:bodyPr/>
                    <a:lstStyle/>
                    <a:p>
                      <a:pPr algn="l" fontAlgn="b">
                        <a:buNone/>
                      </a:pPr>
                      <a:r>
                        <a:rPr lang="en-GB" sz="2400" b="0" i="0" u="none" strike="noStrike" dirty="0">
                          <a:solidFill>
                            <a:srgbClr val="000000"/>
                          </a:solidFill>
                          <a:effectLst/>
                          <a:latin typeface="Calibri" panose="020F0502020204030204" pitchFamily="34" charset="0"/>
                        </a:rPr>
                        <a:t> </a:t>
                      </a:r>
                      <a:endParaRPr lang="en-US" sz="24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5</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en-GB" sz="2400" b="1" i="0" u="none" strike="noStrike" dirty="0">
                          <a:solidFill>
                            <a:schemeClr val="tx1"/>
                          </a:solidFill>
                          <a:effectLst/>
                          <a:latin typeface="+mn-lt"/>
                        </a:rPr>
                        <a:t>Bd 5</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84233684"/>
                  </a:ext>
                </a:extLst>
              </a:tr>
              <a:tr h="412473">
                <a:tc>
                  <a:txBody>
                    <a:bodyPr/>
                    <a:lstStyle/>
                    <a:p>
                      <a:pPr algn="just" fontAlgn="ctr">
                        <a:buNone/>
                      </a:pPr>
                      <a:r>
                        <a:rPr lang="en-US" sz="2400" b="0" i="0" u="none" strike="noStrike" dirty="0">
                          <a:solidFill>
                            <a:srgbClr val="000000"/>
                          </a:solidFill>
                          <a:effectLst/>
                          <a:latin typeface="Calibri" panose="020F0502020204030204" pitchFamily="34" charset="0"/>
                        </a:rPr>
                        <a:t> </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K J T 9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r>
                        <a:rPr lang="en-GB" sz="2400" b="1" i="0" u="none" strike="noStrike">
                          <a:solidFill>
                            <a:schemeClr val="tx1"/>
                          </a:solidFill>
                          <a:effectLst/>
                          <a:latin typeface="+mn-lt"/>
                        </a:rPr>
                        <a:t>North/</a:t>
                      </a:r>
                      <a:r>
                        <a:rPr lang="en-GB" sz="2400" b="1" i="0" u="none" strike="noStrike" dirty="0">
                          <a:solidFill>
                            <a:schemeClr val="tx1"/>
                          </a:solidFill>
                          <a:effectLst/>
                          <a:latin typeface="+mn-lt"/>
                        </a:rPr>
                        <a:t>NS</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2780794"/>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6 3 2</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30558974"/>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3</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70583122"/>
                  </a:ext>
                </a:extLst>
              </a:tr>
              <a:tr h="4124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J 9 6 4</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dirty="0">
                          <a:solidFill>
                            <a:srgbClr val="000000"/>
                          </a:solidFill>
                          <a:effectLst/>
                          <a:latin typeface="Calibri" panose="020F0502020204030204" pitchFamily="34" charset="0"/>
                        </a:rPr>
                        <a:t>N</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K </a:t>
                      </a:r>
                      <a:r>
                        <a:rPr lang="en-GB" sz="2400" b="0" i="0" u="none" strike="noStrike" dirty="0">
                          <a:solidFill>
                            <a:srgbClr val="000000"/>
                          </a:solidFill>
                          <a:effectLst/>
                          <a:latin typeface="Calibri" panose="020F0502020204030204" pitchFamily="34" charset="0"/>
                          <a:sym typeface="Symbol" panose="05050102010706020507" pitchFamily="18" charset="2"/>
                        </a:rPr>
                        <a:t>8 3 2</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78398507"/>
                  </a:ext>
                </a:extLst>
              </a:tr>
              <a:tr h="412473">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A 5 4</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rowSpan="2">
                  <a:txBody>
                    <a:bodyPr/>
                    <a:lstStyle/>
                    <a:p>
                      <a:pPr algn="l" fontAlgn="ctr">
                        <a:buNone/>
                      </a:pPr>
                      <a:r>
                        <a:rPr lang="en-US" sz="2400" b="0" i="0" u="none" strike="noStrike">
                          <a:solidFill>
                            <a:srgbClr val="000000"/>
                          </a:solidFill>
                          <a:effectLst/>
                          <a:latin typeface="Calibri" panose="020F0502020204030204" pitchFamily="34" charset="0"/>
                        </a:rPr>
                        <a:t>W</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rowSpan="2">
                  <a:txBody>
                    <a:bodyPr/>
                    <a:lstStyle/>
                    <a:p>
                      <a:pPr algn="r" fontAlgn="ctr">
                        <a:buNone/>
                      </a:pPr>
                      <a:r>
                        <a:rPr lang="en-US" sz="2400" b="0" i="0" u="none" strike="noStrike" dirty="0">
                          <a:solidFill>
                            <a:srgbClr val="000000"/>
                          </a:solidFill>
                          <a:effectLst/>
                          <a:latin typeface="Calibri" panose="020F0502020204030204" pitchFamily="34" charset="0"/>
                        </a:rPr>
                        <a:t>E</a:t>
                      </a:r>
                      <a:endParaRPr lang="en-GB" sz="2400" b="0" i="0" u="none" strike="noStrike" dirty="0">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Q 8 6 3</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72901054"/>
                  </a:ext>
                </a:extLst>
              </a:tr>
              <a:tr h="412473">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K J 8 7 5</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vMerge="1">
                  <a:txBody>
                    <a:bodyPr/>
                    <a:lstStyle/>
                    <a:p>
                      <a:endParaRPr lang="en-GB"/>
                    </a:p>
                  </a:txBody>
                  <a:tcPr/>
                </a:tc>
                <a:tc vMerge="1">
                  <a:txBody>
                    <a:bodyPr/>
                    <a:lstStyle/>
                    <a:p>
                      <a:endParaRPr lang="en-GB"/>
                    </a:p>
                  </a:txBody>
                  <a:tcPr/>
                </a:tc>
                <a:tc>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t>
                      </a:r>
                      <a:endParaRPr lang="en-GB" sz="2400" b="0" i="0" u="none" strike="noStrike" dirty="0">
                        <a:solidFill>
                          <a:srgbClr val="FF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3404000"/>
                  </a:ext>
                </a:extLst>
              </a:tr>
              <a:tr h="412473">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2</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2400" b="0" i="0" u="none" strike="noStrike" dirty="0">
                          <a:solidFill>
                            <a:srgbClr val="000000"/>
                          </a:solidFill>
                          <a:effectLst/>
                          <a:latin typeface="Calibri" panose="020F0502020204030204" pitchFamily="34" charset="0"/>
                        </a:rPr>
                        <a:t>S</a:t>
                      </a:r>
                      <a:endParaRPr lang="en-GB" sz="24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T 9 6 5 4</a:t>
                      </a:r>
                      <a:endParaRPr lang="en-GB" sz="2400" b="0" i="0" u="none" strike="noStrike" dirty="0">
                        <a:solidFill>
                          <a:srgbClr val="000000"/>
                        </a:solidFill>
                        <a:effectLst/>
                        <a:latin typeface="Symbol" panose="05050102010706020507" pitchFamily="18" charset="2"/>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8053451"/>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T 7</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2939067"/>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en-US" sz="2400" b="0" i="0" u="none" strike="noStrike" dirty="0">
                          <a:solidFill>
                            <a:srgbClr val="FF0000"/>
                          </a:solidFill>
                          <a:effectLst/>
                          <a:latin typeface="Symbol" panose="05050102010706020507" pitchFamily="18" charset="2"/>
                          <a:sym typeface="Symbol" panose="05050102010706020507" pitchFamily="18" charset="2"/>
                        </a:rPr>
                        <a:t></a:t>
                      </a:r>
                      <a:r>
                        <a:rPr lang="en-US" sz="2400" b="0" i="0" u="none" strike="noStrike" dirty="0">
                          <a:solidFill>
                            <a:srgbClr val="000000"/>
                          </a:solidFill>
                          <a:effectLst/>
                          <a:latin typeface="Calibri" panose="020F0502020204030204" pitchFamily="34" charset="0"/>
                          <a:sym typeface="Symbol" panose="05050102010706020507" pitchFamily="18" charset="2"/>
                        </a:rPr>
                        <a:t> 7</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70114863"/>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tc gridSpan="2">
                  <a:txBody>
                    <a:bodyPr/>
                    <a:lstStyle/>
                    <a:p>
                      <a:pPr algn="just" fontAlgn="ctr">
                        <a:buNone/>
                      </a:pPr>
                      <a:r>
                        <a:rPr lang="pl-PL" sz="2400" b="0" i="0" u="none" strike="noStrike" dirty="0">
                          <a:solidFill>
                            <a:srgbClr val="FF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T 9 4</a:t>
                      </a:r>
                      <a:endParaRPr lang="en-GB" sz="2400" b="0" i="0" u="none" strike="noStrike" dirty="0">
                        <a:solidFill>
                          <a:srgbClr val="FF0000"/>
                        </a:solidFill>
                        <a:effectLst/>
                        <a:latin typeface="Symbol" panose="05050102010706020507" pitchFamily="18" charset="2"/>
                      </a:endParaRPr>
                    </a:p>
                  </a:txBody>
                  <a:tcPr marL="0" marR="0" marT="0" marB="0" anchor="ctr">
                    <a:lnL>
                      <a:noFill/>
                    </a:lnL>
                    <a:lnR>
                      <a:noFill/>
                    </a:lnR>
                    <a:lnT>
                      <a:noFill/>
                    </a:lnT>
                    <a:lnB>
                      <a:noFill/>
                    </a:lnB>
                    <a:noFill/>
                  </a:tcPr>
                </a:tc>
                <a:tc hMerge="1">
                  <a:txBody>
                    <a:bodyPr/>
                    <a:lstStyle/>
                    <a:p>
                      <a:endParaRPr lang="en-GB"/>
                    </a:p>
                  </a:txBody>
                  <a:tcPr/>
                </a:tc>
                <a:tc>
                  <a:txBody>
                    <a:bodyPr/>
                    <a:lstStyle/>
                    <a:p>
                      <a:pPr algn="just" fontAlgn="ctr">
                        <a:buNone/>
                      </a:pPr>
                      <a:endParaRPr lang="en-GB" sz="2400" b="0" i="0" u="none" strike="noStrike" dirty="0">
                        <a:solidFill>
                          <a:srgbClr val="FF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64070680"/>
                  </a:ext>
                </a:extLst>
              </a:tr>
              <a:tr h="412473">
                <a:tc>
                  <a:txBody>
                    <a:bodyPr/>
                    <a:lstStyle/>
                    <a:p>
                      <a:pPr algn="just" fontAlgn="ctr">
                        <a:buNone/>
                      </a:pPr>
                      <a:r>
                        <a:rPr lang="en-US" sz="2400" b="0" i="0" u="none" strike="noStrike">
                          <a:solidFill>
                            <a:srgbClr val="000000"/>
                          </a:solidFill>
                          <a:effectLst/>
                          <a:latin typeface="Calibri" panose="020F0502020204030204" pitchFamily="34" charset="0"/>
                        </a:rPr>
                        <a:t> </a:t>
                      </a:r>
                      <a:endParaRPr lang="en-GB" sz="24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gridSpan="2">
                  <a:txBody>
                    <a:bodyPr/>
                    <a:lstStyle/>
                    <a:p>
                      <a:pPr algn="just" fontAlgn="ctr">
                        <a:buNone/>
                      </a:pPr>
                      <a:r>
                        <a:rPr lang="pl-PL" sz="2400" b="0" i="0" u="none" strike="noStrike" dirty="0">
                          <a:solidFill>
                            <a:srgbClr val="000000"/>
                          </a:solidFill>
                          <a:effectLst/>
                          <a:latin typeface="Symbol" panose="05050102010706020507" pitchFamily="18" charset="2"/>
                          <a:sym typeface="Symbol" panose="05050102010706020507" pitchFamily="18" charset="2"/>
                        </a:rPr>
                        <a:t></a:t>
                      </a:r>
                      <a:r>
                        <a:rPr lang="pl-PL" sz="2400" b="0" i="0" u="none" strike="noStrike" dirty="0">
                          <a:solidFill>
                            <a:srgbClr val="000000"/>
                          </a:solidFill>
                          <a:effectLst/>
                          <a:latin typeface="Calibri" panose="020F0502020204030204" pitchFamily="34" charset="0"/>
                          <a:sym typeface="Symbol" panose="05050102010706020507" pitchFamily="18" charset="2"/>
                        </a:rPr>
                        <a:t> </a:t>
                      </a:r>
                      <a:r>
                        <a:rPr lang="en-GB" sz="2400" b="0" i="0" u="none" strike="noStrike" dirty="0">
                          <a:solidFill>
                            <a:srgbClr val="000000"/>
                          </a:solidFill>
                          <a:effectLst/>
                          <a:latin typeface="Calibri" panose="020F0502020204030204" pitchFamily="34" charset="0"/>
                          <a:sym typeface="Symbol" panose="05050102010706020507" pitchFamily="18" charset="2"/>
                        </a:rPr>
                        <a:t>A Q J 8 7</a:t>
                      </a:r>
                      <a:endParaRPr lang="en-GB" sz="2400" b="0" i="0" u="none" strike="noStrike" dirty="0">
                        <a:solidFill>
                          <a:srgbClr val="000000"/>
                        </a:solidFill>
                        <a:effectLst/>
                        <a:latin typeface="Symbol" panose="05050102010706020507" pitchFamily="18" charset="2"/>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GB"/>
                    </a:p>
                  </a:txBody>
                  <a:tcPr/>
                </a:tc>
                <a:tc>
                  <a:txBody>
                    <a:bodyPr/>
                    <a:lstStyle/>
                    <a:p>
                      <a:pPr algn="just" fontAlgn="ctr">
                        <a:buNone/>
                      </a:pPr>
                      <a:endParaRPr lang="en-GB" sz="2400" b="0" i="0" u="none" strike="noStrike" dirty="0">
                        <a:solidFill>
                          <a:srgbClr val="000000"/>
                        </a:solidFill>
                        <a:effectLst/>
                        <a:latin typeface="Symbol" panose="05050102010706020507" pitchFamily="18" charset="2"/>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686149"/>
                  </a:ext>
                </a:extLst>
              </a:tr>
            </a:tbl>
          </a:graphicData>
        </a:graphic>
      </p:graphicFrame>
      <p:cxnSp>
        <p:nvCxnSpPr>
          <p:cNvPr id="9" name="Łącznik prosty 2">
            <a:extLst>
              <a:ext uri="{FF2B5EF4-FFF2-40B4-BE49-F238E27FC236}">
                <a16:creationId xmlns:a16="http://schemas.microsoft.com/office/drawing/2014/main" id="{F4039428-840F-ECC9-272A-E25E6499AF67}"/>
              </a:ext>
            </a:extLst>
          </p:cNvPr>
          <p:cNvCxnSpPr>
            <a:cxnSpLocks/>
          </p:cNvCxnSpPr>
          <p:nvPr/>
        </p:nvCxnSpPr>
        <p:spPr>
          <a:xfrm>
            <a:off x="2495549" y="800100"/>
            <a:ext cx="5364164" cy="4968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E02267A4-ECAD-45C7-899A-E280EAF98AFB}"/>
              </a:ext>
            </a:extLst>
          </p:cNvPr>
          <p:cNvGraphicFramePr>
            <a:graphicFrameLocks noGrp="1"/>
          </p:cNvGraphicFramePr>
          <p:nvPr>
            <p:extLst>
              <p:ext uri="{D42A27DB-BD31-4B8C-83A1-F6EECF244321}">
                <p14:modId xmlns:p14="http://schemas.microsoft.com/office/powerpoint/2010/main" val="2973631511"/>
              </p:ext>
            </p:extLst>
          </p:nvPr>
        </p:nvGraphicFramePr>
        <p:xfrm>
          <a:off x="8485112" y="804546"/>
          <a:ext cx="3054383" cy="1501140"/>
        </p:xfrm>
        <a:graphic>
          <a:graphicData uri="http://schemas.openxmlformats.org/drawingml/2006/table">
            <a:tbl>
              <a:tblPr/>
              <a:tblGrid>
                <a:gridCol w="760271">
                  <a:extLst>
                    <a:ext uri="{9D8B030D-6E8A-4147-A177-3AD203B41FA5}">
                      <a16:colId xmlns:a16="http://schemas.microsoft.com/office/drawing/2014/main" val="2754206376"/>
                    </a:ext>
                  </a:extLst>
                </a:gridCol>
                <a:gridCol w="760271">
                  <a:extLst>
                    <a:ext uri="{9D8B030D-6E8A-4147-A177-3AD203B41FA5}">
                      <a16:colId xmlns:a16="http://schemas.microsoft.com/office/drawing/2014/main" val="478820145"/>
                    </a:ext>
                  </a:extLst>
                </a:gridCol>
                <a:gridCol w="760271">
                  <a:extLst>
                    <a:ext uri="{9D8B030D-6E8A-4147-A177-3AD203B41FA5}">
                      <a16:colId xmlns:a16="http://schemas.microsoft.com/office/drawing/2014/main" val="1992080158"/>
                    </a:ext>
                  </a:extLst>
                </a:gridCol>
                <a:gridCol w="773570">
                  <a:extLst>
                    <a:ext uri="{9D8B030D-6E8A-4147-A177-3AD203B41FA5}">
                      <a16:colId xmlns:a16="http://schemas.microsoft.com/office/drawing/2014/main" val="543904110"/>
                    </a:ext>
                  </a:extLst>
                </a:gridCol>
              </a:tblGrid>
              <a:tr h="283190">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W</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N</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E</a:t>
                      </a:r>
                    </a:p>
                  </a:txBody>
                  <a:tcPr marL="9525" marR="9525" marT="9525" marB="0" anchor="ctr">
                    <a:lnL>
                      <a:noFill/>
                    </a:lnL>
                    <a:lnR>
                      <a:noFill/>
                    </a:lnR>
                    <a:lnT>
                      <a:noFill/>
                    </a:lnT>
                    <a:lnB>
                      <a:noFill/>
                    </a:lnB>
                    <a:noFill/>
                  </a:tcPr>
                </a:tc>
                <a:tc>
                  <a:txBody>
                    <a:bodyPr/>
                    <a:lstStyle/>
                    <a:p>
                      <a:pPr algn="ctr" rtl="0" fontAlgn="ctr">
                        <a:spcBef>
                          <a:spcPts val="600"/>
                        </a:spcBef>
                        <a:buNone/>
                      </a:pPr>
                      <a:r>
                        <a:rPr lang="en-GB" sz="2400" b="0" i="0" u="none" strike="noStrike" dirty="0">
                          <a:solidFill>
                            <a:srgbClr val="000000"/>
                          </a:solidFill>
                          <a:effectLst/>
                          <a:latin typeface="Calibri" panose="020F0502020204030204" pitchFamily="34" charset="0"/>
                        </a:rPr>
                        <a:t>S</a:t>
                      </a:r>
                    </a:p>
                  </a:txBody>
                  <a:tcPr marL="9525" marR="9525" marT="9525" marB="0" anchor="ctr">
                    <a:lnL>
                      <a:noFill/>
                    </a:lnL>
                    <a:lnR>
                      <a:noFill/>
                    </a:lnR>
                    <a:lnT>
                      <a:noFill/>
                    </a:lnT>
                    <a:lnB>
                      <a:noFill/>
                    </a:lnB>
                    <a:noFill/>
                  </a:tcPr>
                </a:tc>
                <a:extLst>
                  <a:ext uri="{0D108BD9-81ED-4DB2-BD59-A6C34878D82A}">
                    <a16:rowId xmlns:a16="http://schemas.microsoft.com/office/drawing/2014/main" val="3177712178"/>
                  </a:ext>
                </a:extLst>
              </a:tr>
              <a:tr h="315965">
                <a:tc>
                  <a:txBody>
                    <a:bodyPr/>
                    <a:lstStyle/>
                    <a:p>
                      <a:pPr algn="ctr" rtl="0" fontAlgn="ctr">
                        <a:buNone/>
                      </a:pP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2400" b="0" i="0" u="none" strike="noStrike" dirty="0">
                          <a:solidFill>
                            <a:srgbClr val="000000"/>
                          </a:solidFill>
                          <a:effectLst/>
                          <a:latin typeface="Calibri" panose="020F0502020204030204" pitchFamily="34" charset="0"/>
                        </a:rPr>
                        <a:t>1</a:t>
                      </a:r>
                      <a:r>
                        <a:rPr lang="en-US"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P</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a:t>
                      </a:r>
                      <a:r>
                        <a:rPr lang="pl-PL" sz="2400" b="0" i="0" u="none" strike="noStrike" dirty="0">
                          <a:solidFill>
                            <a:srgbClr val="FF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extLst>
                  <a:ext uri="{0D108BD9-81ED-4DB2-BD59-A6C34878D82A}">
                    <a16:rowId xmlns:a16="http://schemas.microsoft.com/office/drawing/2014/main" val="2171460287"/>
                  </a:ext>
                </a:extLst>
              </a:tr>
              <a:tr h="295275">
                <a:tc>
                  <a:txBody>
                    <a:bodyPr/>
                    <a:lstStyle/>
                    <a:p>
                      <a:pPr algn="ctr" rtl="0" fontAlgn="ctr">
                        <a:buNone/>
                      </a:pPr>
                      <a:r>
                        <a:rPr lang="en-GB" sz="2400" b="0" i="0" u="none" strike="noStrike" dirty="0">
                          <a:solidFill>
                            <a:srgbClr val="000000"/>
                          </a:solidFill>
                          <a:effectLst/>
                          <a:latin typeface="Calibri" panose="020F0502020204030204" pitchFamily="34" charset="0"/>
                        </a:rPr>
                        <a:t>X</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2NT</a:t>
                      </a: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3</a:t>
                      </a:r>
                      <a:r>
                        <a:rPr lang="pl-PL" sz="2400" b="0" i="0" u="none" strike="noStrike" dirty="0">
                          <a:solidFill>
                            <a:srgbClr val="000000"/>
                          </a:solidFill>
                          <a:effectLst/>
                          <a:latin typeface="Symbol" panose="05050102010706020507" pitchFamily="18" charset="2"/>
                          <a:sym typeface="Symbol" panose="05050102010706020507" pitchFamily="18" charset="2"/>
                        </a:rPr>
                        <a:t></a:t>
                      </a:r>
                      <a:endParaRPr lang="en-GB" sz="2400" b="0" i="0" u="none" strike="noStrike" dirty="0">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ctr" rtl="0" fontAlgn="ctr">
                        <a:buNone/>
                      </a:pPr>
                      <a:r>
                        <a:rPr lang="en-GB" sz="2400" b="0" i="0" u="none" strike="noStrike" dirty="0">
                          <a:solidFill>
                            <a:srgbClr val="000000"/>
                          </a:solidFill>
                          <a:effectLst/>
                          <a:latin typeface="Calibri" panose="020F0502020204030204" pitchFamily="34" charset="0"/>
                        </a:rPr>
                        <a:t>3NT</a:t>
                      </a:r>
                    </a:p>
                  </a:txBody>
                  <a:tcPr marL="9525" marR="9525" marT="9525" marB="0" anchor="ctr">
                    <a:lnL>
                      <a:noFill/>
                    </a:lnL>
                    <a:lnR>
                      <a:noFill/>
                    </a:lnR>
                    <a:lnT>
                      <a:noFill/>
                    </a:lnT>
                    <a:lnB>
                      <a:noFill/>
                    </a:lnB>
                    <a:noFill/>
                  </a:tcPr>
                </a:tc>
                <a:extLst>
                  <a:ext uri="{0D108BD9-81ED-4DB2-BD59-A6C34878D82A}">
                    <a16:rowId xmlns:a16="http://schemas.microsoft.com/office/drawing/2014/main" val="70189698"/>
                  </a:ext>
                </a:extLst>
              </a:tr>
              <a:tr h="295275">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2400" b="0" i="0" u="none" strike="noStrike" dirty="0">
                          <a:solidFill>
                            <a:srgbClr val="000000"/>
                          </a:solidFill>
                          <a:effectLst/>
                          <a:latin typeface="Calibri" panose="020F0502020204030204" pitchFamily="34" charset="0"/>
                        </a:rPr>
                        <a:t>All pass</a:t>
                      </a:r>
                    </a:p>
                  </a:txBody>
                  <a:tcPr marL="9525" marR="9525" marT="9525" marB="0" anchor="ctr">
                    <a:lnL>
                      <a:noFill/>
                    </a:lnL>
                    <a:lnR w="12700" cmpd="sng">
                      <a:noFill/>
                      <a:prstDash val="solid"/>
                    </a:lnR>
                    <a:lnT>
                      <a:noFill/>
                    </a:lnT>
                    <a:lnB>
                      <a:noFill/>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GB" sz="2400" b="0" i="0" u="none" strike="noStrike" dirty="0">
                        <a:solidFill>
                          <a:srgbClr val="000000"/>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ctr" fontAlgn="b">
                        <a:buNone/>
                      </a:pPr>
                      <a:endParaRPr lang="en-GB" sz="24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584241101"/>
                  </a:ext>
                </a:extLst>
              </a:tr>
            </a:tbl>
          </a:graphicData>
        </a:graphic>
      </p:graphicFrame>
    </p:spTree>
    <p:extLst>
      <p:ext uri="{BB962C8B-B14F-4D97-AF65-F5344CB8AC3E}">
        <p14:creationId xmlns:p14="http://schemas.microsoft.com/office/powerpoint/2010/main" val="2585406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30760-FAF3-8F72-7108-8E3E45C4AE9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AD1458C-C6AE-9726-323A-4A028FAA825F}"/>
              </a:ext>
            </a:extLst>
          </p:cNvPr>
          <p:cNvSpPr txBox="1">
            <a:spLocks/>
          </p:cNvSpPr>
          <p:nvPr/>
        </p:nvSpPr>
        <p:spPr>
          <a:xfrm>
            <a:off x="899886" y="1520825"/>
            <a:ext cx="10638971" cy="440644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742950" indent="-742950" algn="l">
              <a:lnSpc>
                <a:spcPct val="100000"/>
              </a:lnSpc>
              <a:spcAft>
                <a:spcPts val="1800"/>
              </a:spcAft>
              <a:buFont typeface="+mj-lt"/>
              <a:buAutoNum type="arabicPeriod" startAt="2"/>
            </a:pPr>
            <a:r>
              <a:rPr lang="en-GB" sz="4600" b="1" dirty="0">
                <a:latin typeface="+mj-lt"/>
              </a:rPr>
              <a:t>What was the correct information?</a:t>
            </a:r>
          </a:p>
          <a:p>
            <a:pPr algn="l">
              <a:lnSpc>
                <a:spcPct val="100000"/>
              </a:lnSpc>
              <a:spcAft>
                <a:spcPts val="1800"/>
              </a:spcAft>
            </a:pPr>
            <a:r>
              <a:rPr lang="en-GB" sz="3600" dirty="0"/>
              <a:t>Having identified that there was misinformation, we need to determine what was the correct information so that we can understand which player/s were misinformed and whether there was damage</a:t>
            </a:r>
          </a:p>
          <a:p>
            <a:pPr algn="l">
              <a:lnSpc>
                <a:spcPct val="100000"/>
              </a:lnSpc>
              <a:spcAft>
                <a:spcPts val="1800"/>
              </a:spcAft>
            </a:pPr>
            <a:r>
              <a:rPr lang="en-GB" sz="3600" dirty="0"/>
              <a:t>It may be clear that there was misinformation and unclear what the correct information is. Partners may disagree with each other, or may be applying other agreements to a new situation, and doing so in a different manner from each other</a:t>
            </a:r>
          </a:p>
        </p:txBody>
      </p:sp>
      <p:sp>
        <p:nvSpPr>
          <p:cNvPr id="3" name="Rectangle 2">
            <a:extLst>
              <a:ext uri="{FF2B5EF4-FFF2-40B4-BE49-F238E27FC236}">
                <a16:creationId xmlns:a16="http://schemas.microsoft.com/office/drawing/2014/main" id="{D59178AB-2374-84B6-0E84-9FC24415F26A}"/>
              </a:ext>
            </a:extLst>
          </p:cNvPr>
          <p:cNvSpPr/>
          <p:nvPr/>
        </p:nvSpPr>
        <p:spPr>
          <a:xfrm>
            <a:off x="2556256" y="141434"/>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EBL Max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Bavin</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TDs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Course</a:t>
            </a:r>
          </a:p>
        </p:txBody>
      </p:sp>
      <p:sp>
        <p:nvSpPr>
          <p:cNvPr id="5" name="Espace réservé du pied de page 2">
            <a:extLst>
              <a:ext uri="{FF2B5EF4-FFF2-40B4-BE49-F238E27FC236}">
                <a16:creationId xmlns:a16="http://schemas.microsoft.com/office/drawing/2014/main" id="{AD656CFD-4A26-B4ED-CA35-5B4854CCCF87}"/>
              </a:ext>
            </a:extLst>
          </p:cNvPr>
          <p:cNvSpPr>
            <a:spLocks noGrp="1"/>
          </p:cNvSpPr>
          <p:nvPr>
            <p:ph type="ftr" sz="quarter" idx="11"/>
          </p:nvPr>
        </p:nvSpPr>
        <p:spPr>
          <a:xfrm>
            <a:off x="3648714" y="6346795"/>
            <a:ext cx="3306313" cy="402568"/>
          </a:xfrm>
        </p:spPr>
        <p:txBody>
          <a:bodyPr/>
          <a:lstStyle/>
          <a:p>
            <a:r>
              <a:rPr lang="fr-FR" dirty="0"/>
              <a:t>2025 - Warsaw</a:t>
            </a:r>
          </a:p>
        </p:txBody>
      </p:sp>
      <p:sp>
        <p:nvSpPr>
          <p:cNvPr id="6" name="ZoneTexte 7">
            <a:extLst>
              <a:ext uri="{FF2B5EF4-FFF2-40B4-BE49-F238E27FC236}">
                <a16:creationId xmlns:a16="http://schemas.microsoft.com/office/drawing/2014/main" id="{E5FF6814-692B-4C21-B022-83646A51D71E}"/>
              </a:ext>
            </a:extLst>
          </p:cNvPr>
          <p:cNvSpPr txBox="1"/>
          <p:nvPr/>
        </p:nvSpPr>
        <p:spPr>
          <a:xfrm>
            <a:off x="252000" y="6288454"/>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7" name="Picture 2" descr="EBL">
            <a:extLst>
              <a:ext uri="{FF2B5EF4-FFF2-40B4-BE49-F238E27FC236}">
                <a16:creationId xmlns:a16="http://schemas.microsoft.com/office/drawing/2014/main" id="{BC405D9D-7E04-F77D-6F2A-504EB5F050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6358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15020</TotalTime>
  <Words>3492</Words>
  <Application>Microsoft Office PowerPoint</Application>
  <PresentationFormat>Widescreen</PresentationFormat>
  <Paragraphs>478</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 Narrow</vt:lpstr>
      <vt:lpstr>Arial</vt:lpstr>
      <vt:lpstr>Calibri</vt:lpstr>
      <vt:lpstr>Calibri Light</vt:lpstr>
      <vt:lpstr>Franklin Gothic Demi Cond</vt:lpstr>
      <vt:lpstr>Symbol</vt:lpstr>
      <vt:lpstr>Office Theme</vt:lpstr>
      <vt:lpstr>Different explanations and misinformation with screens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on polling and consulting</dc:title>
  <dc:creator>Gordon Rainsford</dc:creator>
  <cp:lastModifiedBy>Gordon Rainsford</cp:lastModifiedBy>
  <cp:revision>7</cp:revision>
  <cp:lastPrinted>2025-11-29T18:36:45Z</cp:lastPrinted>
  <dcterms:created xsi:type="dcterms:W3CDTF">2022-07-17T11:41:10Z</dcterms:created>
  <dcterms:modified xsi:type="dcterms:W3CDTF">2025-11-30T08:07:47Z</dcterms:modified>
</cp:coreProperties>
</file>