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7" r:id="rId2"/>
    <p:sldId id="273" r:id="rId3"/>
    <p:sldId id="274" r:id="rId4"/>
    <p:sldId id="275" r:id="rId5"/>
    <p:sldId id="276" r:id="rId6"/>
    <p:sldId id="279" r:id="rId7"/>
    <p:sldId id="277" r:id="rId8"/>
    <p:sldId id="278" r:id="rId9"/>
  </p:sldIdLst>
  <p:sldSz cx="10440988" cy="7561263"/>
  <p:notesSz cx="6858000" cy="9144000"/>
  <p:defaultText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2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A82A"/>
    <a:srgbClr val="6CEA6C"/>
    <a:srgbClr val="B0D89C"/>
    <a:srgbClr val="72B94F"/>
    <a:srgbClr val="81FFBA"/>
    <a:srgbClr val="ABFFD1"/>
    <a:srgbClr val="D6FEE2"/>
    <a:srgbClr val="D5FFD5"/>
    <a:srgbClr val="E6FA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4A49C-0C00-415D-ACA3-94249EAD1B01}" v="1" dt="2022-01-19T10:40:27.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6" autoAdjust="0"/>
    <p:restoredTop sz="62613" autoAdjust="0"/>
  </p:normalViewPr>
  <p:slideViewPr>
    <p:cSldViewPr>
      <p:cViewPr varScale="1">
        <p:scale>
          <a:sx n="86" d="100"/>
          <a:sy n="86" d="100"/>
        </p:scale>
        <p:origin x="2920" y="208"/>
      </p:cViewPr>
      <p:guideLst>
        <p:guide orient="horz" pos="2382"/>
        <p:guide pos="328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3085D6-578F-46E1-84C2-6B3CDF9A9C7B}" type="datetimeFigureOut">
              <a:rPr lang="fr-FR" smtClean="0"/>
              <a:pPr/>
              <a:t>24/01/2022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3471A-FDAD-4803-84C9-1CD83A5A7599}" type="slidenum">
              <a:rPr lang="fr-FR" smtClean="0"/>
              <a:pPr/>
              <a:t>‹N°›</a:t>
            </a:fld>
            <a:endParaRPr lang="fr-FR"/>
          </a:p>
        </p:txBody>
      </p:sp>
    </p:spTree>
    <p:extLst>
      <p:ext uri="{BB962C8B-B14F-4D97-AF65-F5344CB8AC3E}">
        <p14:creationId xmlns:p14="http://schemas.microsoft.com/office/powerpoint/2010/main" val="37887505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53D8D-F9F0-4410-822E-D06212339678}" type="datetimeFigureOut">
              <a:rPr lang="fr-FR" smtClean="0"/>
              <a:pPr/>
              <a:t>24/01/2022</a:t>
            </a:fld>
            <a:endParaRPr lang="fr-FR"/>
          </a:p>
        </p:txBody>
      </p:sp>
      <p:sp>
        <p:nvSpPr>
          <p:cNvPr id="4" name="Espace réservé de l'image des diapositives 3"/>
          <p:cNvSpPr>
            <a:spLocks noGrp="1" noRot="1" noChangeAspect="1"/>
          </p:cNvSpPr>
          <p:nvPr>
            <p:ph type="sldImg" idx="2"/>
          </p:nvPr>
        </p:nvSpPr>
        <p:spPr>
          <a:xfrm>
            <a:off x="1062038" y="685800"/>
            <a:ext cx="47339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004D19-C6E6-4F5B-8CFF-AB80F05103B4}" type="slidenum">
              <a:rPr lang="fr-FR" smtClean="0"/>
              <a:pPr/>
              <a:t>‹N°›</a:t>
            </a:fld>
            <a:endParaRPr lang="fr-FR"/>
          </a:p>
        </p:txBody>
      </p:sp>
    </p:spTree>
    <p:extLst>
      <p:ext uri="{BB962C8B-B14F-4D97-AF65-F5344CB8AC3E}">
        <p14:creationId xmlns:p14="http://schemas.microsoft.com/office/powerpoint/2010/main" val="11503714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IE" sz="1200" dirty="0"/>
              <a:t>Follows on from discussion in Prague, where we discussed “bad behaviour” including cheating.</a:t>
            </a:r>
          </a:p>
          <a:p>
            <a:endParaRPr lang="en-IE" sz="1200" dirty="0"/>
          </a:p>
          <a:p>
            <a:r>
              <a:rPr lang="en-IE" sz="1200" dirty="0"/>
              <a:t>Since then the explosion of online bridge due to the pandemic has led to an outbreak of cheating at all levels.</a:t>
            </a:r>
          </a:p>
          <a:p>
            <a:endParaRPr lang="en-IE" sz="1200" dirty="0"/>
          </a:p>
          <a:p>
            <a:r>
              <a:rPr lang="en-IE" sz="1200" dirty="0"/>
              <a:t>The main methods of cheating are “self-kibitzing” and communicating between partners. One variation on this is one person playing both hands of a partnership!</a:t>
            </a:r>
            <a:endParaRPr lang="en-IE" sz="2000" b="1" dirty="0">
              <a:solidFill>
                <a:srgbClr val="FF0000"/>
              </a:solidFill>
            </a:endParaRPr>
          </a:p>
          <a:p>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IE" sz="1200" dirty="0"/>
              <a:t>Although cheating is easier to do online, it is also easier to detect and prove, due to the extensive records kept by the platforms.</a:t>
            </a:r>
          </a:p>
          <a:p>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We note that people seem to be as likely to cheat when there is no significant material gain as when there are prizes at stake - </a:t>
            </a:r>
            <a:r>
              <a:rPr lang="fr-FR" dirty="0" err="1"/>
              <a:t>some</a:t>
            </a:r>
            <a:r>
              <a:rPr lang="fr-FR" dirty="0"/>
              <a:t> people </a:t>
            </a:r>
            <a:r>
              <a:rPr lang="fr-FR" dirty="0" err="1"/>
              <a:t>will</a:t>
            </a:r>
            <a:r>
              <a:rPr lang="fr-FR" dirty="0"/>
              <a:t> </a:t>
            </a:r>
            <a:r>
              <a:rPr lang="fr-FR" dirty="0" err="1"/>
              <a:t>cheat</a:t>
            </a:r>
            <a:r>
              <a:rPr lang="fr-FR" dirty="0"/>
              <a:t> if </a:t>
            </a:r>
            <a:r>
              <a:rPr lang="fr-FR" dirty="0" err="1"/>
              <a:t>they</a:t>
            </a:r>
            <a:r>
              <a:rPr lang="fr-FR" dirty="0"/>
              <a:t> </a:t>
            </a:r>
            <a:r>
              <a:rPr lang="fr-FR" dirty="0" err="1"/>
              <a:t>see</a:t>
            </a:r>
            <a:r>
              <a:rPr lang="fr-FR" dirty="0"/>
              <a:t> the </a:t>
            </a:r>
            <a:r>
              <a:rPr lang="fr-FR" dirty="0" err="1"/>
              <a:t>opportunity</a:t>
            </a:r>
            <a:r>
              <a:rPr lang="fr-FR" dirty="0"/>
              <a:t> and </a:t>
            </a:r>
            <a:r>
              <a:rPr lang="fr-FR" dirty="0" err="1"/>
              <a:t>think</a:t>
            </a:r>
            <a:r>
              <a:rPr lang="fr-FR" dirty="0"/>
              <a:t> </a:t>
            </a:r>
            <a:r>
              <a:rPr lang="fr-FR" dirty="0" err="1"/>
              <a:t>they</a:t>
            </a:r>
            <a:r>
              <a:rPr lang="fr-FR" dirty="0"/>
              <a:t> </a:t>
            </a:r>
            <a:r>
              <a:rPr lang="fr-FR" dirty="0" err="1"/>
              <a:t>will</a:t>
            </a:r>
            <a:r>
              <a:rPr lang="fr-FR" dirty="0"/>
              <a:t> </a:t>
            </a:r>
            <a:r>
              <a:rPr lang="fr-FR" dirty="0" err="1"/>
              <a:t>get</a:t>
            </a:r>
            <a:r>
              <a:rPr lang="fr-FR" dirty="0"/>
              <a:t> </a:t>
            </a:r>
            <a:r>
              <a:rPr lang="fr-FR" dirty="0" err="1"/>
              <a:t>away</a:t>
            </a:r>
            <a:r>
              <a:rPr lang="fr-FR" dirty="0"/>
              <a:t> </a:t>
            </a:r>
            <a:r>
              <a:rPr lang="fr-FR" dirty="0" err="1"/>
              <a:t>with</a:t>
            </a:r>
            <a:r>
              <a:rPr lang="fr-FR" dirty="0"/>
              <a:t> </a:t>
            </a:r>
            <a:r>
              <a:rPr lang="fr-FR" dirty="0" err="1"/>
              <a:t>it</a:t>
            </a:r>
            <a:endParaRPr lang="fr-FR" dirty="0"/>
          </a:p>
          <a:p>
            <a:endParaRPr lang="en-IE" sz="1200" dirty="0"/>
          </a:p>
          <a:p>
            <a:endParaRPr lang="en-IE" sz="1200" dirty="0"/>
          </a:p>
          <a:p>
            <a:r>
              <a:rPr lang="en-IE" sz="1200" dirty="0"/>
              <a:t>The EBU has always been clear and consistent that cheating online is as bad as in live bridge, despite arguments otherwise from some players.</a:t>
            </a:r>
            <a:endParaRPr lang="en-IE" sz="2000" b="1" dirty="0">
              <a:solidFill>
                <a:srgbClr val="FF0000"/>
              </a:solidFill>
            </a:endParaRPr>
          </a:p>
          <a:p>
            <a:endParaRPr lang="fr-FR" dirty="0"/>
          </a:p>
          <a:p>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3</a:t>
            </a:fld>
            <a:endParaRPr lang="fr-FR"/>
          </a:p>
        </p:txBody>
      </p:sp>
    </p:spTree>
    <p:extLst>
      <p:ext uri="{BB962C8B-B14F-4D97-AF65-F5344CB8AC3E}">
        <p14:creationId xmlns:p14="http://schemas.microsoft.com/office/powerpoint/2010/main" val="3555615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a:p>
            <a:r>
              <a:rPr lang="fr-FR" dirty="0"/>
              <a:t>Nothing </a:t>
            </a:r>
            <a:r>
              <a:rPr lang="fr-FR" dirty="0" err="1"/>
              <a:t>is</a:t>
            </a:r>
            <a:r>
              <a:rPr lang="fr-FR" dirty="0"/>
              <a:t> </a:t>
            </a:r>
            <a:r>
              <a:rPr lang="fr-FR" dirty="0" err="1"/>
              <a:t>foolproof</a:t>
            </a:r>
            <a:r>
              <a:rPr lang="fr-FR" dirty="0"/>
              <a:t>, online as in face-to-face bridge. </a:t>
            </a:r>
            <a:r>
              <a:rPr lang="fr-FR" dirty="0" err="1"/>
              <a:t>Some</a:t>
            </a:r>
            <a:r>
              <a:rPr lang="fr-FR" dirty="0"/>
              <a:t> </a:t>
            </a:r>
            <a:r>
              <a:rPr lang="fr-FR" dirty="0" err="1"/>
              <a:t>cheating</a:t>
            </a:r>
            <a:r>
              <a:rPr lang="fr-FR" dirty="0"/>
              <a:t> </a:t>
            </a:r>
            <a:r>
              <a:rPr lang="fr-FR" dirty="0" err="1"/>
              <a:t>will</a:t>
            </a:r>
            <a:r>
              <a:rPr lang="fr-FR" dirty="0"/>
              <a:t> </a:t>
            </a:r>
            <a:r>
              <a:rPr lang="fr-FR" dirty="0" err="1"/>
              <a:t>probably</a:t>
            </a:r>
            <a:r>
              <a:rPr lang="fr-FR" dirty="0"/>
              <a:t> </a:t>
            </a:r>
            <a:r>
              <a:rPr lang="fr-FR" dirty="0" err="1"/>
              <a:t>always</a:t>
            </a:r>
            <a:r>
              <a:rPr lang="fr-FR" dirty="0"/>
              <a:t> </a:t>
            </a:r>
            <a:r>
              <a:rPr lang="fr-FR" dirty="0" err="1"/>
              <a:t>be</a:t>
            </a:r>
            <a:r>
              <a:rPr lang="fr-FR" dirty="0"/>
              <a:t> </a:t>
            </a:r>
            <a:r>
              <a:rPr lang="fr-FR" dirty="0" err="1"/>
              <a:t>with</a:t>
            </a:r>
            <a:r>
              <a:rPr lang="fr-FR" dirty="0"/>
              <a:t> us</a:t>
            </a: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4</a:t>
            </a:fld>
            <a:endParaRPr lang="fr-FR"/>
          </a:p>
        </p:txBody>
      </p:sp>
    </p:spTree>
    <p:extLst>
      <p:ext uri="{BB962C8B-B14F-4D97-AF65-F5344CB8AC3E}">
        <p14:creationId xmlns:p14="http://schemas.microsoft.com/office/powerpoint/2010/main" val="3647100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a:p>
            <a: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We would much prefer to avoid cases reaching the charge stage and in many cases we start with a fairly gentle initial letter, hoping to let people know that their actions are noticed and to encourage them to stop any illicit behaviour they may have been engaged in.</a:t>
            </a:r>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5</a:t>
            </a:fld>
            <a:endParaRPr lang="fr-FR"/>
          </a:p>
        </p:txBody>
      </p:sp>
    </p:spTree>
    <p:extLst>
      <p:ext uri="{BB962C8B-B14F-4D97-AF65-F5344CB8AC3E}">
        <p14:creationId xmlns:p14="http://schemas.microsoft.com/office/powerpoint/2010/main" val="3085795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We have adjusted our processes in our bye-laws in response to circumstances as they unfold, always trying to protect the rights of those under investigation while also ensuring the possibility of conviction. Care needs to be taken in wording these regulations.</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Publication of convictions is an important part of the sanction, but this has led to claims of defamation.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6</a:t>
            </a:fld>
            <a:endParaRPr lang="fr-FR"/>
          </a:p>
        </p:txBody>
      </p:sp>
    </p:spTree>
    <p:extLst>
      <p:ext uri="{BB962C8B-B14F-4D97-AF65-F5344CB8AC3E}">
        <p14:creationId xmlns:p14="http://schemas.microsoft.com/office/powerpoint/2010/main" val="1082290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Increasing tendency of members to use high-powered legal representation (barristers) in disciplinary cases and to threaten legal action – sometimes following through with claims in the courts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Interesting to contrast our legalistic processes with those of other mind-sports such as chess and Magic The Gathering, both of which use far more summary justice and don’t seem to get legal challenges to this. That may in part be due to the age of the players involved, and that MTG is essentially a network of commercial operators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limit of our insurance cover for these sort of matters does mean we need to consider the financial implications of legal threats and sometimes shouting loudly does get people off charges.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7</a:t>
            </a:fld>
            <a:endParaRPr lang="fr-FR"/>
          </a:p>
        </p:txBody>
      </p:sp>
    </p:spTree>
    <p:extLst>
      <p:ext uri="{BB962C8B-B14F-4D97-AF65-F5344CB8AC3E}">
        <p14:creationId xmlns:p14="http://schemas.microsoft.com/office/powerpoint/2010/main" val="3080859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a:p>
            <a:r>
              <a:rPr lang="en-GB" sz="1200" b="0" i="0" u="none" strike="noStrike" baseline="0" dirty="0">
                <a:solidFill>
                  <a:srgbClr val="000000"/>
                </a:solidFill>
                <a:latin typeface="Calibri" panose="020F0502020204030204" pitchFamily="34" charset="0"/>
              </a:rPr>
              <a:t>Other ethics/behaviour cases: </a:t>
            </a:r>
          </a:p>
          <a:p>
            <a:r>
              <a:rPr lang="en-GB" sz="1200" b="0" i="0" u="none" strike="noStrike" baseline="0" dirty="0">
                <a:solidFill>
                  <a:srgbClr val="000000"/>
                </a:solidFill>
                <a:latin typeface="Calibri" panose="020F0502020204030204" pitchFamily="34" charset="0"/>
              </a:rPr>
              <a:t>Total – 8 </a:t>
            </a:r>
          </a:p>
          <a:p>
            <a:r>
              <a:rPr lang="en-GB" sz="1200" b="0" i="0" u="none" strike="noStrike" baseline="0" dirty="0">
                <a:solidFill>
                  <a:srgbClr val="000000"/>
                </a:solidFill>
                <a:latin typeface="Calibri" panose="020F0502020204030204" pitchFamily="34" charset="0"/>
              </a:rPr>
              <a:t>Finished with conviction and sanction – 1 </a:t>
            </a:r>
          </a:p>
          <a:p>
            <a:r>
              <a:rPr lang="en-GB" sz="1200" b="0" i="0" u="none" strike="noStrike" baseline="0" dirty="0">
                <a:solidFill>
                  <a:srgbClr val="000000"/>
                </a:solidFill>
                <a:latin typeface="Calibri" panose="020F0502020204030204" pitchFamily="34" charset="0"/>
              </a:rPr>
              <a:t>DC ruled case not proven - 1 </a:t>
            </a:r>
          </a:p>
          <a:p>
            <a:r>
              <a:rPr lang="en-GB" sz="1200" b="0" i="0" u="none" strike="noStrike" baseline="0" dirty="0">
                <a:solidFill>
                  <a:srgbClr val="000000"/>
                </a:solidFill>
                <a:latin typeface="Calibri" panose="020F0502020204030204" pitchFamily="34" charset="0"/>
              </a:rPr>
              <a:t>Not proceeded with – 6</a:t>
            </a:r>
            <a:endParaRPr lang="en-IE" sz="1200" dirty="0"/>
          </a:p>
          <a:p>
            <a:endParaRPr lang="fr-FR" dirty="0"/>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8</a:t>
            </a:fld>
            <a:endParaRPr lang="fr-FR"/>
          </a:p>
        </p:txBody>
      </p:sp>
    </p:spTree>
    <p:extLst>
      <p:ext uri="{BB962C8B-B14F-4D97-AF65-F5344CB8AC3E}">
        <p14:creationId xmlns:p14="http://schemas.microsoft.com/office/powerpoint/2010/main" val="401280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6" y="2348898"/>
            <a:ext cx="8874840" cy="1620771"/>
          </a:xfrm>
        </p:spPr>
        <p:txBody>
          <a:bodyPr/>
          <a:lstStyle/>
          <a:p>
            <a:r>
              <a:rPr lang="fr-FR"/>
              <a:t>Cliquez pour modifier le style du titre</a:t>
            </a:r>
          </a:p>
        </p:txBody>
      </p:sp>
      <p:sp>
        <p:nvSpPr>
          <p:cNvPr id="3" name="Sous-titre 2"/>
          <p:cNvSpPr>
            <a:spLocks noGrp="1"/>
          </p:cNvSpPr>
          <p:nvPr>
            <p:ph type="subTitle" idx="1"/>
          </p:nvPr>
        </p:nvSpPr>
        <p:spPr>
          <a:xfrm>
            <a:off x="1566150" y="4284719"/>
            <a:ext cx="7308692" cy="1932323"/>
          </a:xfrm>
        </p:spPr>
        <p:txBody>
          <a:bodyPr/>
          <a:lstStyle>
            <a:lvl1pPr marL="0" indent="0" algn="ctr">
              <a:buNone/>
              <a:defRPr>
                <a:solidFill>
                  <a:schemeClr val="tx1">
                    <a:tint val="75000"/>
                  </a:schemeClr>
                </a:solidFill>
              </a:defRPr>
            </a:lvl1pPr>
            <a:lvl2pPr marL="528598" indent="0" algn="ctr">
              <a:buNone/>
              <a:defRPr>
                <a:solidFill>
                  <a:schemeClr val="tx1">
                    <a:tint val="75000"/>
                  </a:schemeClr>
                </a:solidFill>
              </a:defRPr>
            </a:lvl2pPr>
            <a:lvl3pPr marL="1057196" indent="0" algn="ctr">
              <a:buNone/>
              <a:defRPr>
                <a:solidFill>
                  <a:schemeClr val="tx1">
                    <a:tint val="75000"/>
                  </a:schemeClr>
                </a:solidFill>
              </a:defRPr>
            </a:lvl3pPr>
            <a:lvl4pPr marL="1585794" indent="0" algn="ctr">
              <a:buNone/>
              <a:defRPr>
                <a:solidFill>
                  <a:schemeClr val="tx1">
                    <a:tint val="75000"/>
                  </a:schemeClr>
                </a:solidFill>
              </a:defRPr>
            </a:lvl4pPr>
            <a:lvl5pPr marL="2114392" indent="0" algn="ctr">
              <a:buNone/>
              <a:defRPr>
                <a:solidFill>
                  <a:schemeClr val="tx1">
                    <a:tint val="75000"/>
                  </a:schemeClr>
                </a:solidFill>
              </a:defRPr>
            </a:lvl5pPr>
            <a:lvl6pPr marL="2642991" indent="0" algn="ctr">
              <a:buNone/>
              <a:defRPr>
                <a:solidFill>
                  <a:schemeClr val="tx1">
                    <a:tint val="75000"/>
                  </a:schemeClr>
                </a:solidFill>
              </a:defRPr>
            </a:lvl6pPr>
            <a:lvl7pPr marL="3171589" indent="0" algn="ctr">
              <a:buNone/>
              <a:defRPr>
                <a:solidFill>
                  <a:schemeClr val="tx1">
                    <a:tint val="75000"/>
                  </a:schemeClr>
                </a:solidFill>
              </a:defRPr>
            </a:lvl7pPr>
            <a:lvl8pPr marL="3700186" indent="0" algn="ctr">
              <a:buNone/>
              <a:defRPr>
                <a:solidFill>
                  <a:schemeClr val="tx1">
                    <a:tint val="75000"/>
                  </a:schemeClr>
                </a:solidFill>
              </a:defRPr>
            </a:lvl8pPr>
            <a:lvl9pPr marL="4228784"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362A6A5-2DFC-4BB3-8062-942262152E51}" type="datetime1">
              <a:rPr lang="fr-FR" smtClean="0"/>
              <a:pPr/>
              <a:t>24/01/2022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F760A92-A4BC-430C-8E80-34AC484EE037}" type="datetime1">
              <a:rPr lang="fr-FR" smtClean="0"/>
              <a:pPr/>
              <a:t>24/01/2022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569718" y="302807"/>
            <a:ext cx="2349222" cy="645157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22050" y="302807"/>
            <a:ext cx="6873651"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1DE704-6163-4743-A722-4C0D3D0A87BF}" type="datetime1">
              <a:rPr lang="fr-FR" smtClean="0"/>
              <a:pPr/>
              <a:t>24/01/2022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4FD3F13-B657-4019-B3F8-169AF21F404D}" type="datetime1">
              <a:rPr lang="fr-FR" smtClean="0"/>
              <a:pPr/>
              <a:t>24/01/2022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8" y="4858814"/>
            <a:ext cx="8874840" cy="1501751"/>
          </a:xfrm>
        </p:spPr>
        <p:txBody>
          <a:bodyPr anchor="t"/>
          <a:lstStyle>
            <a:lvl1pPr algn="l">
              <a:defRPr sz="4600" b="1" cap="all"/>
            </a:lvl1pPr>
          </a:lstStyle>
          <a:p>
            <a:r>
              <a:rPr lang="fr-FR"/>
              <a:t>Cliquez pour modifier le style du titre</a:t>
            </a:r>
          </a:p>
        </p:txBody>
      </p:sp>
      <p:sp>
        <p:nvSpPr>
          <p:cNvPr id="3" name="Espace réservé du texte 2"/>
          <p:cNvSpPr>
            <a:spLocks noGrp="1"/>
          </p:cNvSpPr>
          <p:nvPr>
            <p:ph type="body" idx="1"/>
          </p:nvPr>
        </p:nvSpPr>
        <p:spPr>
          <a:xfrm>
            <a:off x="824768" y="3204791"/>
            <a:ext cx="8874840" cy="1654026"/>
          </a:xfrm>
        </p:spPr>
        <p:txBody>
          <a:bodyPr anchor="b"/>
          <a:lstStyle>
            <a:lvl1pPr marL="0" indent="0">
              <a:buNone/>
              <a:defRPr sz="2300">
                <a:solidFill>
                  <a:schemeClr val="tx1">
                    <a:tint val="75000"/>
                  </a:schemeClr>
                </a:solidFill>
              </a:defRPr>
            </a:lvl1pPr>
            <a:lvl2pPr marL="528598" indent="0">
              <a:buNone/>
              <a:defRPr sz="2200">
                <a:solidFill>
                  <a:schemeClr val="tx1">
                    <a:tint val="75000"/>
                  </a:schemeClr>
                </a:solidFill>
              </a:defRPr>
            </a:lvl2pPr>
            <a:lvl3pPr marL="1057196" indent="0">
              <a:buNone/>
              <a:defRPr sz="1900">
                <a:solidFill>
                  <a:schemeClr val="tx1">
                    <a:tint val="75000"/>
                  </a:schemeClr>
                </a:solidFill>
              </a:defRPr>
            </a:lvl3pPr>
            <a:lvl4pPr marL="1585794" indent="0">
              <a:buNone/>
              <a:defRPr sz="1700">
                <a:solidFill>
                  <a:schemeClr val="tx1">
                    <a:tint val="75000"/>
                  </a:schemeClr>
                </a:solidFill>
              </a:defRPr>
            </a:lvl4pPr>
            <a:lvl5pPr marL="2114392" indent="0">
              <a:buNone/>
              <a:defRPr sz="1700">
                <a:solidFill>
                  <a:schemeClr val="tx1">
                    <a:tint val="75000"/>
                  </a:schemeClr>
                </a:solidFill>
              </a:defRPr>
            </a:lvl5pPr>
            <a:lvl6pPr marL="2642991" indent="0">
              <a:buNone/>
              <a:defRPr sz="1700">
                <a:solidFill>
                  <a:schemeClr val="tx1">
                    <a:tint val="75000"/>
                  </a:schemeClr>
                </a:solidFill>
              </a:defRPr>
            </a:lvl6pPr>
            <a:lvl7pPr marL="3171589" indent="0">
              <a:buNone/>
              <a:defRPr sz="1700">
                <a:solidFill>
                  <a:schemeClr val="tx1">
                    <a:tint val="75000"/>
                  </a:schemeClr>
                </a:solidFill>
              </a:defRPr>
            </a:lvl7pPr>
            <a:lvl8pPr marL="3700186" indent="0">
              <a:buNone/>
              <a:defRPr sz="1700">
                <a:solidFill>
                  <a:schemeClr val="tx1">
                    <a:tint val="75000"/>
                  </a:schemeClr>
                </a:solidFill>
              </a:defRPr>
            </a:lvl8pPr>
            <a:lvl9pPr marL="4228784" indent="0">
              <a:buNone/>
              <a:defRPr sz="17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DC30CDD-C143-4381-8467-FCE04C0707B7}" type="datetime1">
              <a:rPr lang="fr-FR" smtClean="0"/>
              <a:pPr/>
              <a:t>24/01/2022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22051"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307504"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648B21F-099D-4B77-B114-0E5BC86B296B}" type="datetime1">
              <a:rPr lang="fr-FR" smtClean="0"/>
              <a:pPr/>
              <a:t>24/01/2022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22052" y="1692535"/>
            <a:ext cx="4613250"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4" name="Espace réservé du contenu 3"/>
          <p:cNvSpPr>
            <a:spLocks noGrp="1"/>
          </p:cNvSpPr>
          <p:nvPr>
            <p:ph sz="half" idx="2"/>
          </p:nvPr>
        </p:nvSpPr>
        <p:spPr>
          <a:xfrm>
            <a:off x="522052" y="2397904"/>
            <a:ext cx="4613250"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303879" y="1692535"/>
            <a:ext cx="4615062"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6" name="Espace réservé du contenu 5"/>
          <p:cNvSpPr>
            <a:spLocks noGrp="1"/>
          </p:cNvSpPr>
          <p:nvPr>
            <p:ph sz="quarter" idx="4"/>
          </p:nvPr>
        </p:nvSpPr>
        <p:spPr>
          <a:xfrm>
            <a:off x="5303879" y="2397904"/>
            <a:ext cx="4615062"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591C94-E59E-432F-BFB5-E27DC7B7E988}" type="datetime1">
              <a:rPr lang="fr-FR" smtClean="0"/>
              <a:pPr/>
              <a:t>24/01/2022</a:t>
            </a:fld>
            <a:endParaRPr lang="fr-FR"/>
          </a:p>
        </p:txBody>
      </p:sp>
      <p:sp>
        <p:nvSpPr>
          <p:cNvPr id="8" name="Espace réservé du pied de page 7"/>
          <p:cNvSpPr>
            <a:spLocks noGrp="1"/>
          </p:cNvSpPr>
          <p:nvPr>
            <p:ph type="ftr" sz="quarter" idx="11"/>
          </p:nvPr>
        </p:nvSpPr>
        <p:spPr/>
        <p:txBody>
          <a:bodyPr/>
          <a:lstStyle/>
          <a:p>
            <a:r>
              <a:rPr lang="fr-FR"/>
              <a:t>February 2012  - Budapest</a:t>
            </a:r>
          </a:p>
        </p:txBody>
      </p:sp>
      <p:sp>
        <p:nvSpPr>
          <p:cNvPr id="9" name="Espace réservé du numéro de diapositive 8"/>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53D415C-8691-49BB-9EF3-D4F1BA24E60A}" type="datetime1">
              <a:rPr lang="fr-FR" smtClean="0"/>
              <a:pPr/>
              <a:t>24/01/2022</a:t>
            </a:fld>
            <a:endParaRPr lang="fr-FR"/>
          </a:p>
        </p:txBody>
      </p:sp>
      <p:sp>
        <p:nvSpPr>
          <p:cNvPr id="4" name="Espace réservé du pied de page 3"/>
          <p:cNvSpPr>
            <a:spLocks noGrp="1"/>
          </p:cNvSpPr>
          <p:nvPr>
            <p:ph type="ftr" sz="quarter" idx="11"/>
          </p:nvPr>
        </p:nvSpPr>
        <p:spPr/>
        <p:txBody>
          <a:bodyPr/>
          <a:lstStyle/>
          <a:p>
            <a:r>
              <a:rPr lang="fr-FR"/>
              <a:t>February 2012  - Budapest</a:t>
            </a:r>
          </a:p>
        </p:txBody>
      </p:sp>
      <p:sp>
        <p:nvSpPr>
          <p:cNvPr id="5" name="Espace réservé du numéro de diapositive 4"/>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8F031F-01D1-4B21-91FB-407E3D2993D7}" type="datetime1">
              <a:rPr lang="fr-FR" smtClean="0"/>
              <a:pPr/>
              <a:t>24/01/2022</a:t>
            </a:fld>
            <a:endParaRPr lang="fr-FR"/>
          </a:p>
        </p:txBody>
      </p:sp>
      <p:sp>
        <p:nvSpPr>
          <p:cNvPr id="3" name="Espace réservé du pied de page 2"/>
          <p:cNvSpPr>
            <a:spLocks noGrp="1"/>
          </p:cNvSpPr>
          <p:nvPr>
            <p:ph type="ftr" sz="quarter" idx="11"/>
          </p:nvPr>
        </p:nvSpPr>
        <p:spPr/>
        <p:txBody>
          <a:bodyPr/>
          <a:lstStyle/>
          <a:p>
            <a:r>
              <a:rPr lang="fr-FR"/>
              <a:t>February 2012  - Budapest</a:t>
            </a: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4" y="301055"/>
            <a:ext cx="3435013" cy="1281214"/>
          </a:xfrm>
        </p:spPr>
        <p:txBody>
          <a:bodyPr anchor="b"/>
          <a:lstStyle>
            <a:lvl1pPr algn="l">
              <a:defRPr sz="2300" b="1"/>
            </a:lvl1pPr>
          </a:lstStyle>
          <a:p>
            <a:r>
              <a:rPr lang="fr-FR"/>
              <a:t>Cliquez pour modifier le style du titre</a:t>
            </a:r>
          </a:p>
        </p:txBody>
      </p:sp>
      <p:sp>
        <p:nvSpPr>
          <p:cNvPr id="3" name="Espace réservé du contenu 2"/>
          <p:cNvSpPr>
            <a:spLocks noGrp="1"/>
          </p:cNvSpPr>
          <p:nvPr>
            <p:ph idx="1"/>
          </p:nvPr>
        </p:nvSpPr>
        <p:spPr>
          <a:xfrm>
            <a:off x="4082137" y="301055"/>
            <a:ext cx="5836804" cy="6453328"/>
          </a:xfrm>
        </p:spPr>
        <p:txBody>
          <a:bodyPr/>
          <a:lstStyle>
            <a:lvl1pPr>
              <a:defRPr sz="37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22054" y="1582269"/>
            <a:ext cx="3435013" cy="5172114"/>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29D5524-FEB9-4B90-AF96-BD080A45FE58}" type="datetime1">
              <a:rPr lang="fr-FR" smtClean="0"/>
              <a:pPr/>
              <a:t>24/01/2022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10" y="5292888"/>
            <a:ext cx="6264593" cy="624856"/>
          </a:xfrm>
        </p:spPr>
        <p:txBody>
          <a:bodyPr anchor="b"/>
          <a:lstStyle>
            <a:lvl1pPr algn="l">
              <a:defRPr sz="2300" b="1"/>
            </a:lvl1pPr>
          </a:lstStyle>
          <a:p>
            <a:r>
              <a:rPr lang="fr-FR"/>
              <a:t>Cliquez pour modifier le style du titre</a:t>
            </a:r>
          </a:p>
        </p:txBody>
      </p:sp>
      <p:sp>
        <p:nvSpPr>
          <p:cNvPr id="3" name="Espace réservé pour une image  2"/>
          <p:cNvSpPr>
            <a:spLocks noGrp="1"/>
          </p:cNvSpPr>
          <p:nvPr>
            <p:ph type="pic" idx="1"/>
          </p:nvPr>
        </p:nvSpPr>
        <p:spPr>
          <a:xfrm>
            <a:off x="2046510" y="675614"/>
            <a:ext cx="6264593" cy="4536758"/>
          </a:xfrm>
        </p:spPr>
        <p:txBody>
          <a:bodyPr/>
          <a:lstStyle>
            <a:lvl1pPr marL="0" indent="0">
              <a:buNone/>
              <a:defRPr sz="3700"/>
            </a:lvl1pPr>
            <a:lvl2pPr marL="528598" indent="0">
              <a:buNone/>
              <a:defRPr sz="3300"/>
            </a:lvl2pPr>
            <a:lvl3pPr marL="1057196" indent="0">
              <a:buNone/>
              <a:defRPr sz="2800"/>
            </a:lvl3pPr>
            <a:lvl4pPr marL="1585794" indent="0">
              <a:buNone/>
              <a:defRPr sz="2300"/>
            </a:lvl4pPr>
            <a:lvl5pPr marL="2114392" indent="0">
              <a:buNone/>
              <a:defRPr sz="2300"/>
            </a:lvl5pPr>
            <a:lvl6pPr marL="2642991" indent="0">
              <a:buNone/>
              <a:defRPr sz="2300"/>
            </a:lvl6pPr>
            <a:lvl7pPr marL="3171589" indent="0">
              <a:buNone/>
              <a:defRPr sz="2300"/>
            </a:lvl7pPr>
            <a:lvl8pPr marL="3700186" indent="0">
              <a:buNone/>
              <a:defRPr sz="2300"/>
            </a:lvl8pPr>
            <a:lvl9pPr marL="4228784" indent="0">
              <a:buNone/>
              <a:defRPr sz="2300"/>
            </a:lvl9pPr>
          </a:lstStyle>
          <a:p>
            <a:endParaRPr lang="fr-FR"/>
          </a:p>
        </p:txBody>
      </p:sp>
      <p:sp>
        <p:nvSpPr>
          <p:cNvPr id="4" name="Espace réservé du texte 3"/>
          <p:cNvSpPr>
            <a:spLocks noGrp="1"/>
          </p:cNvSpPr>
          <p:nvPr>
            <p:ph type="body" sz="half" idx="2"/>
          </p:nvPr>
        </p:nvSpPr>
        <p:spPr>
          <a:xfrm>
            <a:off x="2046510" y="5917741"/>
            <a:ext cx="6264593" cy="887398"/>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7C40D30-C6B1-4843-AA25-2136C526C521}" type="datetime1">
              <a:rPr lang="fr-FR" smtClean="0"/>
              <a:pPr/>
              <a:t>24/01/2022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4" y="302804"/>
            <a:ext cx="9396889" cy="1260211"/>
          </a:xfrm>
          <a:prstGeom prst="rect">
            <a:avLst/>
          </a:prstGeom>
        </p:spPr>
        <p:txBody>
          <a:bodyPr vert="horz" lIns="105719" tIns="52860" rIns="105719" bIns="52860" rtlCol="0" anchor="ctr">
            <a:normAutofit/>
          </a:bodyPr>
          <a:lstStyle/>
          <a:p>
            <a:r>
              <a:rPr lang="fr-FR"/>
              <a:t>Cliquez pour modifier le style du titre</a:t>
            </a:r>
          </a:p>
        </p:txBody>
      </p:sp>
      <p:sp>
        <p:nvSpPr>
          <p:cNvPr id="3" name="Espace réservé du texte 2"/>
          <p:cNvSpPr>
            <a:spLocks noGrp="1"/>
          </p:cNvSpPr>
          <p:nvPr>
            <p:ph type="body" idx="1"/>
          </p:nvPr>
        </p:nvSpPr>
        <p:spPr>
          <a:xfrm>
            <a:off x="522054" y="1764299"/>
            <a:ext cx="9396889" cy="4990084"/>
          </a:xfrm>
          <a:prstGeom prst="rect">
            <a:avLst/>
          </a:prstGeom>
        </p:spPr>
        <p:txBody>
          <a:bodyPr vert="horz" lIns="105719" tIns="52860" rIns="105719" bIns="5286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22054" y="7008176"/>
            <a:ext cx="2436230" cy="402568"/>
          </a:xfrm>
          <a:prstGeom prst="rect">
            <a:avLst/>
          </a:prstGeom>
        </p:spPr>
        <p:txBody>
          <a:bodyPr vert="horz" lIns="105719" tIns="52860" rIns="105719" bIns="52860" rtlCol="0" anchor="ctr"/>
          <a:lstStyle>
            <a:lvl1pPr algn="l">
              <a:defRPr sz="1400">
                <a:solidFill>
                  <a:schemeClr val="tx1">
                    <a:tint val="75000"/>
                  </a:schemeClr>
                </a:solidFill>
              </a:defRPr>
            </a:lvl1pPr>
          </a:lstStyle>
          <a:p>
            <a:fld id="{9FB7CF37-7C13-4C06-A84F-5C216CA240B2}" type="datetime1">
              <a:rPr lang="fr-FR" smtClean="0"/>
              <a:pPr/>
              <a:t>24/01/2022</a:t>
            </a:fld>
            <a:endParaRPr lang="fr-FR"/>
          </a:p>
        </p:txBody>
      </p:sp>
      <p:sp>
        <p:nvSpPr>
          <p:cNvPr id="5" name="Espace réservé du pied de page 4"/>
          <p:cNvSpPr>
            <a:spLocks noGrp="1"/>
          </p:cNvSpPr>
          <p:nvPr>
            <p:ph type="ftr" sz="quarter" idx="3"/>
          </p:nvPr>
        </p:nvSpPr>
        <p:spPr>
          <a:xfrm>
            <a:off x="3567342" y="7008176"/>
            <a:ext cx="3306313" cy="402568"/>
          </a:xfrm>
          <a:prstGeom prst="rect">
            <a:avLst/>
          </a:prstGeom>
        </p:spPr>
        <p:txBody>
          <a:bodyPr vert="horz" lIns="105719" tIns="52860" rIns="105719" bIns="52860" rtlCol="0" anchor="ctr"/>
          <a:lstStyle>
            <a:lvl1pPr algn="ctr">
              <a:defRPr sz="1400">
                <a:solidFill>
                  <a:schemeClr val="tx1">
                    <a:tint val="75000"/>
                  </a:schemeClr>
                </a:solidFill>
              </a:defRPr>
            </a:lvl1pPr>
          </a:lstStyle>
          <a:p>
            <a:r>
              <a:rPr lang="fr-FR"/>
              <a:t>February 2012  - Budapest</a:t>
            </a:r>
          </a:p>
        </p:txBody>
      </p:sp>
      <p:sp>
        <p:nvSpPr>
          <p:cNvPr id="6" name="Espace réservé du numéro de diapositive 5"/>
          <p:cNvSpPr>
            <a:spLocks noGrp="1"/>
          </p:cNvSpPr>
          <p:nvPr>
            <p:ph type="sldNum" sz="quarter" idx="4"/>
          </p:nvPr>
        </p:nvSpPr>
        <p:spPr>
          <a:xfrm>
            <a:off x="7482712" y="7008176"/>
            <a:ext cx="2436230" cy="402568"/>
          </a:xfrm>
          <a:prstGeom prst="rect">
            <a:avLst/>
          </a:prstGeom>
        </p:spPr>
        <p:txBody>
          <a:bodyPr vert="horz" lIns="105719" tIns="52860" rIns="105719" bIns="52860" rtlCol="0" anchor="ctr"/>
          <a:lstStyle>
            <a:lvl1pPr algn="r">
              <a:defRPr sz="1400">
                <a:solidFill>
                  <a:schemeClr val="tx1">
                    <a:tint val="75000"/>
                  </a:schemeClr>
                </a:solidFill>
              </a:defRPr>
            </a:lvl1pPr>
          </a:lstStyle>
          <a:p>
            <a:fld id="{911C17F8-1C34-464A-88FF-AB39F9B875E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1057196" rtl="0" eaLnBrk="1" latinLnBrk="0" hangingPunct="1">
        <a:spcBef>
          <a:spcPct val="0"/>
        </a:spcBef>
        <a:buNone/>
        <a:defRPr sz="5100" kern="1200">
          <a:solidFill>
            <a:schemeClr val="tx1"/>
          </a:solidFill>
          <a:latin typeface="+mj-lt"/>
          <a:ea typeface="+mj-ea"/>
          <a:cs typeface="+mj-cs"/>
        </a:defRPr>
      </a:lvl1pPr>
    </p:titleStyle>
    <p:bodyStyle>
      <a:lvl1pPr marL="396449" indent="-396449" algn="l" defTabSz="105719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58972" indent="-330374" algn="l" defTabSz="105719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21495" indent="-264299" algn="l" defTabSz="105719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5009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78692"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07290"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35887"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64485"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9308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sp>
        <p:nvSpPr>
          <p:cNvPr id="9" name="textruta 10"/>
          <p:cNvSpPr txBox="1"/>
          <p:nvPr/>
        </p:nvSpPr>
        <p:spPr>
          <a:xfrm>
            <a:off x="755998" y="2543211"/>
            <a:ext cx="9138171" cy="830997"/>
          </a:xfrm>
          <a:prstGeom prst="rect">
            <a:avLst/>
          </a:prstGeom>
          <a:noFill/>
        </p:spPr>
        <p:txBody>
          <a:bodyPr wrap="square" rtlCol="0">
            <a:spAutoFit/>
          </a:bodyPr>
          <a:lstStyle/>
          <a:p>
            <a:pPr algn="ctr"/>
            <a:r>
              <a:rPr lang="sv-SE" sz="4800" b="1" u="sng" dirty="0">
                <a:solidFill>
                  <a:srgbClr val="FF0000"/>
                </a:solidFill>
              </a:rPr>
              <a:t>Dealing with cheating in the EBU</a:t>
            </a:r>
          </a:p>
        </p:txBody>
      </p:sp>
      <p:sp>
        <p:nvSpPr>
          <p:cNvPr id="11" name="textruta 11"/>
          <p:cNvSpPr txBox="1"/>
          <p:nvPr/>
        </p:nvSpPr>
        <p:spPr>
          <a:xfrm>
            <a:off x="1692102" y="3708623"/>
            <a:ext cx="6696744" cy="646331"/>
          </a:xfrm>
          <a:prstGeom prst="rect">
            <a:avLst/>
          </a:prstGeom>
          <a:noFill/>
        </p:spPr>
        <p:txBody>
          <a:bodyPr wrap="square" rtlCol="0">
            <a:spAutoFit/>
          </a:bodyPr>
          <a:lstStyle/>
          <a:p>
            <a:pPr algn="ctr"/>
            <a:r>
              <a:rPr lang="sv-SE" sz="3600" b="1" dirty="0">
                <a:solidFill>
                  <a:srgbClr val="FF0000"/>
                </a:solidFill>
              </a:rPr>
              <a:t>Ian Payn and Gordon Rainsford</a:t>
            </a:r>
          </a:p>
        </p:txBody>
      </p:sp>
      <p:pic>
        <p:nvPicPr>
          <p:cNvPr id="12"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5914"/>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24849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2</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28006" y="1488589"/>
            <a:ext cx="8784976" cy="5016758"/>
          </a:xfrm>
          <a:prstGeom prst="rect">
            <a:avLst/>
          </a:prstGeom>
          <a:noFill/>
        </p:spPr>
        <p:txBody>
          <a:bodyPr wrap="square" rtlCol="0">
            <a:spAutoFit/>
          </a:bodyPr>
          <a:lstStyle/>
          <a:p>
            <a:r>
              <a:rPr lang="en-IE" sz="3200" dirty="0"/>
              <a:t>Continuation of discussion from Prague 2020</a:t>
            </a:r>
          </a:p>
          <a:p>
            <a:endParaRPr lang="en-IE" sz="3200" dirty="0"/>
          </a:p>
          <a:p>
            <a:r>
              <a:rPr lang="en-IE" sz="3200" dirty="0"/>
              <a:t>Explosion of online bridge due to the pandemic </a:t>
            </a:r>
          </a:p>
          <a:p>
            <a:endParaRPr lang="en-IE" sz="3200" dirty="0"/>
          </a:p>
          <a:p>
            <a:r>
              <a:rPr lang="en-IE" sz="3200" dirty="0"/>
              <a:t>Outbreak of cheating at all levels</a:t>
            </a:r>
          </a:p>
          <a:p>
            <a:endParaRPr lang="en-IE" sz="3200" dirty="0"/>
          </a:p>
          <a:p>
            <a:r>
              <a:rPr lang="en-IE" sz="3200" dirty="0"/>
              <a:t>Main methods: </a:t>
            </a:r>
          </a:p>
          <a:p>
            <a:pPr marL="457200" indent="-457200">
              <a:buFont typeface="Arial" panose="020B0604020202020204" pitchFamily="34" charset="0"/>
              <a:buChar char="•"/>
            </a:pPr>
            <a:r>
              <a:rPr lang="en-IE" sz="3200" dirty="0"/>
              <a:t>“Self-kibitzing” </a:t>
            </a:r>
          </a:p>
          <a:p>
            <a:pPr marL="457200" indent="-457200">
              <a:buFont typeface="Arial" panose="020B0604020202020204" pitchFamily="34" charset="0"/>
              <a:buChar char="•"/>
            </a:pPr>
            <a:r>
              <a:rPr lang="en-IE" sz="3200" dirty="0"/>
              <a:t>Communicating between partners</a:t>
            </a:r>
          </a:p>
          <a:p>
            <a:pPr marL="457200" indent="-457200">
              <a:buFont typeface="Arial" panose="020B0604020202020204" pitchFamily="34" charset="0"/>
              <a:buChar char="•"/>
            </a:pPr>
            <a:r>
              <a:rPr lang="en-IE" sz="3200" dirty="0"/>
              <a:t>One person playing both hands of a partnership!</a:t>
            </a:r>
            <a:endParaRPr lang="en-IE" sz="4800" b="1" dirty="0">
              <a:solidFill>
                <a:srgbClr val="FF0000"/>
              </a:solidFill>
            </a:endParaRPr>
          </a:p>
        </p:txBody>
      </p:sp>
    </p:spTree>
    <p:extLst>
      <p:ext uri="{BB962C8B-B14F-4D97-AF65-F5344CB8AC3E}">
        <p14:creationId xmlns:p14="http://schemas.microsoft.com/office/powerpoint/2010/main" val="36498019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3</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014" y="1488589"/>
            <a:ext cx="8784976" cy="5016758"/>
          </a:xfrm>
          <a:prstGeom prst="rect">
            <a:avLst/>
          </a:prstGeom>
          <a:noFill/>
        </p:spPr>
        <p:txBody>
          <a:bodyPr wrap="square" rtlCol="0">
            <a:spAutoFit/>
          </a:bodyPr>
          <a:lstStyle/>
          <a:p>
            <a:r>
              <a:rPr lang="en-IE" sz="3200" dirty="0"/>
              <a:t>Cheating is easier to do online</a:t>
            </a:r>
          </a:p>
          <a:p>
            <a:endParaRPr lang="en-IE" sz="3200" dirty="0"/>
          </a:p>
          <a:p>
            <a:r>
              <a:rPr lang="en-IE" sz="3200" dirty="0"/>
              <a:t>Also easier to detect and prove - platforms have extensive play records</a:t>
            </a:r>
          </a:p>
          <a:p>
            <a:endParaRPr lang="en-IE" sz="3200" dirty="0"/>
          </a:p>
          <a:p>
            <a:r>
              <a:rPr lang="en-IE" sz="3200" dirty="0"/>
              <a:t>People seem to be as likely to cheat when there are no prizes at stake</a:t>
            </a:r>
          </a:p>
          <a:p>
            <a:endParaRPr lang="en-IE" sz="3200" dirty="0"/>
          </a:p>
          <a:p>
            <a:r>
              <a:rPr lang="en-IE" sz="3200" dirty="0"/>
              <a:t>EBU view is that online bridge is real bridge</a:t>
            </a:r>
          </a:p>
          <a:p>
            <a:r>
              <a:rPr lang="en-IE" sz="3200" dirty="0"/>
              <a:t>Cheating online is to be treated as for live bridge</a:t>
            </a:r>
            <a:endParaRPr lang="en-IE" sz="4800" b="1" dirty="0">
              <a:solidFill>
                <a:srgbClr val="FF0000"/>
              </a:solidFill>
            </a:endParaRPr>
          </a:p>
        </p:txBody>
      </p:sp>
    </p:spTree>
    <p:extLst>
      <p:ext uri="{BB962C8B-B14F-4D97-AF65-F5344CB8AC3E}">
        <p14:creationId xmlns:p14="http://schemas.microsoft.com/office/powerpoint/2010/main" val="145481465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4</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014" y="1488589"/>
            <a:ext cx="8784976" cy="3709349"/>
          </a:xfrm>
          <a:prstGeom prst="rect">
            <a:avLst/>
          </a:prstGeom>
          <a:noFill/>
        </p:spPr>
        <p:txBody>
          <a:bodyPr wrap="square" rtlCol="0">
            <a:spAutoFit/>
          </a:bodyPr>
          <a:lstStyle/>
          <a:p>
            <a:pPr>
              <a:lnSpc>
                <a:spcPct val="150000"/>
              </a:lnSpc>
            </a:pPr>
            <a:r>
              <a:rPr lang="en-IE" sz="3200" dirty="0"/>
              <a:t>Opportunities for cheating can be reduced:</a:t>
            </a:r>
            <a:endParaRPr lang="en-IE" sz="4800" b="1" dirty="0">
              <a:solidFill>
                <a:srgbClr val="FF0000"/>
              </a:solidFill>
            </a:endParaRPr>
          </a:p>
          <a:p>
            <a:pPr marL="457200" indent="-457200">
              <a:lnSpc>
                <a:spcPct val="150000"/>
              </a:lnSpc>
              <a:buFont typeface="Arial" panose="020B0604020202020204" pitchFamily="34" charset="0"/>
              <a:buChar char="•"/>
            </a:pPr>
            <a:r>
              <a:rPr lang="en-IE" sz="3200" dirty="0"/>
              <a:t>Prohibit kibitzing</a:t>
            </a:r>
          </a:p>
          <a:p>
            <a:pPr marL="457200" indent="-457200">
              <a:lnSpc>
                <a:spcPct val="150000"/>
              </a:lnSpc>
              <a:buFont typeface="Arial" panose="020B0604020202020204" pitchFamily="34" charset="0"/>
              <a:buChar char="•"/>
            </a:pPr>
            <a:r>
              <a:rPr lang="en-IE" sz="3200" dirty="0"/>
              <a:t>Delayed vu-graph</a:t>
            </a:r>
          </a:p>
          <a:p>
            <a:pPr marL="457200" indent="-457200">
              <a:lnSpc>
                <a:spcPct val="150000"/>
              </a:lnSpc>
              <a:buFont typeface="Arial" panose="020B0604020202020204" pitchFamily="34" charset="0"/>
              <a:buChar char="•"/>
            </a:pPr>
            <a:r>
              <a:rPr lang="en-IE" sz="3200" dirty="0"/>
              <a:t>Integrated video such as RealBridge</a:t>
            </a:r>
          </a:p>
          <a:p>
            <a:pPr marL="457200" indent="-457200">
              <a:lnSpc>
                <a:spcPct val="150000"/>
              </a:lnSpc>
              <a:buFont typeface="Arial" panose="020B0604020202020204" pitchFamily="34" charset="0"/>
              <a:buChar char="•"/>
            </a:pPr>
            <a:r>
              <a:rPr lang="en-IE" sz="3200" dirty="0"/>
              <a:t>Neutral observers as in the EBL qualifiers</a:t>
            </a:r>
          </a:p>
        </p:txBody>
      </p:sp>
    </p:spTree>
    <p:extLst>
      <p:ext uri="{BB962C8B-B14F-4D97-AF65-F5344CB8AC3E}">
        <p14:creationId xmlns:p14="http://schemas.microsoft.com/office/powerpoint/2010/main" val="269684507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5</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014" y="1488589"/>
            <a:ext cx="8784976" cy="5416868"/>
          </a:xfrm>
          <a:prstGeom prst="rect">
            <a:avLst/>
          </a:prstGeom>
          <a:noFill/>
        </p:spPr>
        <p:txBody>
          <a:bodyPr wrap="square" rtlCol="0">
            <a:spAutoFit/>
          </a:bodyPr>
          <a:lstStyle/>
          <a:p>
            <a:pPr>
              <a:lnSpc>
                <a:spcPct val="150000"/>
              </a:lnSpc>
            </a:pPr>
            <a:r>
              <a:rPr lang="en-IE" sz="3200" b="1" dirty="0"/>
              <a:t>EBU process after receiving reports of suspicions:</a:t>
            </a:r>
          </a:p>
          <a:p>
            <a:pPr marL="457200" indent="-457200">
              <a:lnSpc>
                <a:spcPct val="150000"/>
              </a:lnSpc>
              <a:buFont typeface="Arial" panose="020B0604020202020204" pitchFamily="34" charset="0"/>
              <a:buChar char="•"/>
            </a:pPr>
            <a:r>
              <a:rPr lang="en-IE" sz="3200" dirty="0"/>
              <a:t>First write asking for comments</a:t>
            </a:r>
          </a:p>
          <a:p>
            <a:pPr marL="457200" indent="-457200">
              <a:lnSpc>
                <a:spcPct val="150000"/>
              </a:lnSpc>
              <a:buFont typeface="Arial" panose="020B0604020202020204" pitchFamily="34" charset="0"/>
              <a:buChar char="•"/>
            </a:pPr>
            <a:r>
              <a:rPr lang="en-IE" sz="3200" dirty="0"/>
              <a:t>Investigate suspicious actions in more detail</a:t>
            </a:r>
          </a:p>
          <a:p>
            <a:pPr marL="457200" indent="-457200">
              <a:lnSpc>
                <a:spcPct val="150000"/>
              </a:lnSpc>
              <a:buFont typeface="Arial" panose="020B0604020202020204" pitchFamily="34" charset="0"/>
              <a:buChar char="•"/>
            </a:pPr>
            <a:r>
              <a:rPr lang="en-IE" sz="3200" dirty="0"/>
              <a:t>Start case and appoint prosecutor from panel</a:t>
            </a:r>
          </a:p>
          <a:p>
            <a:pPr marL="457200" indent="-457200">
              <a:lnSpc>
                <a:spcPct val="150000"/>
              </a:lnSpc>
              <a:buFont typeface="Arial" panose="020B0604020202020204" pitchFamily="34" charset="0"/>
              <a:buChar char="•"/>
            </a:pPr>
            <a:r>
              <a:rPr lang="en-IE" sz="3200" dirty="0"/>
              <a:t>Appoint disciplinary committee from panel </a:t>
            </a:r>
          </a:p>
          <a:p>
            <a:pPr>
              <a:spcBef>
                <a:spcPts val="1200"/>
              </a:spcBef>
            </a:pPr>
            <a:r>
              <a:rPr lang="en-IE" sz="3200" dirty="0"/>
              <a:t>Disciplinary and appeals committees are independent bodies, separate from our Laws &amp; Ethics Committee</a:t>
            </a:r>
          </a:p>
        </p:txBody>
      </p:sp>
    </p:spTree>
    <p:extLst>
      <p:ext uri="{BB962C8B-B14F-4D97-AF65-F5344CB8AC3E}">
        <p14:creationId xmlns:p14="http://schemas.microsoft.com/office/powerpoint/2010/main" val="21534390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6</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28006" y="1446029"/>
            <a:ext cx="8784976" cy="5555367"/>
          </a:xfrm>
          <a:prstGeom prst="rect">
            <a:avLst/>
          </a:prstGeom>
          <a:noFill/>
        </p:spPr>
        <p:txBody>
          <a:bodyPr wrap="square" rtlCol="0">
            <a:spAutoFit/>
          </a:bodyPr>
          <a:lstStyle/>
          <a:p>
            <a:pPr>
              <a:spcAft>
                <a:spcPts val="600"/>
              </a:spcAft>
            </a:pPr>
            <a:r>
              <a:rPr lang="en-GB" sz="3200" b="1" i="0" u="none" strike="noStrike" baseline="0" dirty="0">
                <a:solidFill>
                  <a:srgbClr val="000000"/>
                </a:solidFill>
                <a:latin typeface="Calibri" panose="020F0502020204030204" pitchFamily="34" charset="0"/>
              </a:rPr>
              <a:t>Processes: </a:t>
            </a:r>
          </a:p>
          <a:p>
            <a:pPr marL="457200" indent="-457200">
              <a:spcAft>
                <a:spcPts val="600"/>
              </a:spcAft>
              <a:buFont typeface="Arial" panose="020B0604020202020204" pitchFamily="34" charset="0"/>
              <a:buChar char="•"/>
            </a:pPr>
            <a:r>
              <a:rPr lang="en-GB" sz="3200" dirty="0">
                <a:solidFill>
                  <a:srgbClr val="000000"/>
                </a:solidFill>
                <a:latin typeface="Calibri" panose="020F0502020204030204" pitchFamily="34" charset="0"/>
              </a:rPr>
              <a:t>Each Disciplinary Committee selected from the independent Disciplinary Panel</a:t>
            </a:r>
          </a:p>
          <a:p>
            <a:pPr marL="457200" indent="-457200">
              <a:spcAft>
                <a:spcPts val="6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Pro</a:t>
            </a:r>
            <a:r>
              <a:rPr lang="en-GB" sz="3200" dirty="0">
                <a:solidFill>
                  <a:srgbClr val="000000"/>
                </a:solidFill>
                <a:latin typeface="Calibri" panose="020F0502020204030204" pitchFamily="34" charset="0"/>
              </a:rPr>
              <a:t>cesses set out in EBU Bye-Laws</a:t>
            </a:r>
          </a:p>
          <a:p>
            <a:pPr marL="457200" indent="-457200">
              <a:spcAft>
                <a:spcPts val="600"/>
              </a:spcAft>
              <a:buFont typeface="Arial" panose="020B0604020202020204" pitchFamily="34" charset="0"/>
              <a:buChar char="•"/>
            </a:pPr>
            <a:r>
              <a:rPr lang="en-GB" sz="3200" dirty="0">
                <a:solidFill>
                  <a:srgbClr val="000000"/>
                </a:solidFill>
                <a:latin typeface="Calibri" panose="020F0502020204030204" pitchFamily="34" charset="0"/>
              </a:rPr>
              <a:t>Have been adjusted since start of pandemic</a:t>
            </a:r>
          </a:p>
          <a:p>
            <a:pPr marL="457200" indent="-457200">
              <a:spcAft>
                <a:spcPts val="6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Schedule of sanctions for consistency</a:t>
            </a:r>
          </a:p>
          <a:p>
            <a:pPr marL="457200" indent="-457200">
              <a:spcAft>
                <a:spcPts val="6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3 year ban baseline </a:t>
            </a:r>
            <a:r>
              <a:rPr lang="en-GB" sz="3200" dirty="0">
                <a:solidFill>
                  <a:srgbClr val="000000"/>
                </a:solidFill>
                <a:latin typeface="Calibri" panose="020F0502020204030204" pitchFamily="34" charset="0"/>
              </a:rPr>
              <a:t>+ 10 ban on international representation</a:t>
            </a:r>
            <a:endParaRPr lang="en-GB" sz="3200" i="0" u="none" strike="noStrike" baseline="0" dirty="0">
              <a:solidFill>
                <a:srgbClr val="000000"/>
              </a:solidFill>
              <a:latin typeface="Calibri" panose="020F0502020204030204" pitchFamily="34" charset="0"/>
            </a:endParaRPr>
          </a:p>
          <a:p>
            <a:pPr marL="457200" indent="-457200">
              <a:spcAft>
                <a:spcPts val="600"/>
              </a:spcAft>
              <a:buFont typeface="Arial" panose="020B0604020202020204" pitchFamily="34" charset="0"/>
              <a:buChar char="•"/>
            </a:pPr>
            <a:r>
              <a:rPr lang="en-GB" sz="3200" dirty="0">
                <a:solidFill>
                  <a:srgbClr val="000000"/>
                </a:solidFill>
                <a:latin typeface="Calibri" panose="020F0502020204030204" pitchFamily="34" charset="0"/>
              </a:rPr>
              <a:t>Appeals go to a new independent committee</a:t>
            </a:r>
          </a:p>
          <a:p>
            <a:pPr marL="457200" indent="-457200">
              <a:spcAft>
                <a:spcPts val="6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Sanctions published on website</a:t>
            </a:r>
          </a:p>
        </p:txBody>
      </p:sp>
    </p:spTree>
    <p:extLst>
      <p:ext uri="{BB962C8B-B14F-4D97-AF65-F5344CB8AC3E}">
        <p14:creationId xmlns:p14="http://schemas.microsoft.com/office/powerpoint/2010/main" val="152518284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7</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28006" y="1446029"/>
            <a:ext cx="8784976" cy="5401479"/>
          </a:xfrm>
          <a:prstGeom prst="rect">
            <a:avLst/>
          </a:prstGeom>
          <a:noFill/>
        </p:spPr>
        <p:txBody>
          <a:bodyPr wrap="square" rtlCol="0">
            <a:spAutoFit/>
          </a:bodyPr>
          <a:lstStyle/>
          <a:p>
            <a:pPr>
              <a:spcAft>
                <a:spcPts val="400"/>
              </a:spcAft>
            </a:pPr>
            <a:r>
              <a:rPr lang="en-GB" sz="3200" b="1" dirty="0">
                <a:solidFill>
                  <a:srgbClr val="000000"/>
                </a:solidFill>
                <a:latin typeface="Calibri" panose="020F0502020204030204" pitchFamily="34" charset="0"/>
              </a:rPr>
              <a:t>Overview</a:t>
            </a:r>
            <a:r>
              <a:rPr lang="en-GB" sz="3200" b="1" i="0" u="none" strike="noStrike" baseline="0" dirty="0">
                <a:solidFill>
                  <a:srgbClr val="000000"/>
                </a:solidFill>
                <a:latin typeface="Calibri" panose="020F0502020204030204" pitchFamily="34" charset="0"/>
              </a:rPr>
              <a:t> of these cases: </a:t>
            </a:r>
          </a:p>
          <a:p>
            <a:pPr marL="457200" indent="-457200">
              <a:spcAft>
                <a:spcPts val="400"/>
              </a:spcAft>
              <a:buFont typeface="Arial" panose="020B0604020202020204" pitchFamily="34" charset="0"/>
              <a:buChar char="•"/>
            </a:pPr>
            <a:r>
              <a:rPr lang="en-GB" sz="3200" dirty="0">
                <a:solidFill>
                  <a:srgbClr val="000000"/>
                </a:solidFill>
                <a:latin typeface="Calibri" panose="020F0502020204030204" pitchFamily="34" charset="0"/>
              </a:rPr>
              <a:t>Defendants are increasingly likely to have high-powered legal representation – barristers</a:t>
            </a:r>
          </a:p>
          <a:p>
            <a:pPr marL="457200" indent="-457200">
              <a:spcAft>
                <a:spcPts val="4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Court</a:t>
            </a:r>
            <a:r>
              <a:rPr lang="en-GB" sz="3200" dirty="0">
                <a:solidFill>
                  <a:srgbClr val="000000"/>
                </a:solidFill>
                <a:latin typeface="Calibri" panose="020F0502020204030204" pitchFamily="34" charset="0"/>
              </a:rPr>
              <a:t> actions for defamation have been threatened and may yet take place</a:t>
            </a:r>
          </a:p>
          <a:p>
            <a:pPr marL="457200" indent="-457200">
              <a:spcAft>
                <a:spcPts val="1200"/>
              </a:spcAft>
              <a:buFont typeface="Arial" panose="020B0604020202020204" pitchFamily="34" charset="0"/>
              <a:buChar char="•"/>
            </a:pPr>
            <a:r>
              <a:rPr lang="en-GB" sz="3200" i="0" u="none" strike="noStrike" baseline="0" dirty="0">
                <a:solidFill>
                  <a:srgbClr val="000000"/>
                </a:solidFill>
                <a:latin typeface="Calibri" panose="020F0502020204030204" pitchFamily="34" charset="0"/>
              </a:rPr>
              <a:t>The financial implications of this are serious and need to be considered</a:t>
            </a:r>
            <a:endParaRPr lang="en-GB" sz="3200" dirty="0">
              <a:solidFill>
                <a:srgbClr val="000000"/>
              </a:solidFill>
              <a:latin typeface="Calibri" panose="020F0502020204030204" pitchFamily="34" charset="0"/>
            </a:endParaRPr>
          </a:p>
          <a:p>
            <a:pPr>
              <a:spcBef>
                <a:spcPts val="600"/>
              </a:spcBef>
              <a:spcAft>
                <a:spcPts val="600"/>
              </a:spcAft>
            </a:pPr>
            <a:r>
              <a:rPr lang="en-GB" sz="3200" i="0" u="none" strike="noStrike" baseline="0" dirty="0">
                <a:solidFill>
                  <a:srgbClr val="000000"/>
                </a:solidFill>
                <a:latin typeface="Calibri" panose="020F0502020204030204" pitchFamily="34" charset="0"/>
              </a:rPr>
              <a:t>Information from Chess and </a:t>
            </a:r>
            <a:r>
              <a:rPr lang="en-GB" sz="3200" i="1" u="none" strike="noStrike" baseline="0" dirty="0">
                <a:solidFill>
                  <a:srgbClr val="000000"/>
                </a:solidFill>
                <a:latin typeface="Calibri" panose="020F0502020204030204" pitchFamily="34" charset="0"/>
              </a:rPr>
              <a:t>Magic The Gathering </a:t>
            </a:r>
            <a:r>
              <a:rPr lang="en-GB" sz="3200" u="none" strike="noStrike" baseline="0" dirty="0">
                <a:solidFill>
                  <a:srgbClr val="000000"/>
                </a:solidFill>
                <a:latin typeface="Calibri" panose="020F0502020204030204" pitchFamily="34" charset="0"/>
              </a:rPr>
              <a:t>tells us they have used a more summary form of justice, without legal repercussions</a:t>
            </a:r>
          </a:p>
        </p:txBody>
      </p:sp>
    </p:spTree>
    <p:extLst>
      <p:ext uri="{BB962C8B-B14F-4D97-AF65-F5344CB8AC3E}">
        <p14:creationId xmlns:p14="http://schemas.microsoft.com/office/powerpoint/2010/main" val="362731305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8</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014" y="1488589"/>
            <a:ext cx="8784976" cy="5139869"/>
          </a:xfrm>
          <a:prstGeom prst="rect">
            <a:avLst/>
          </a:prstGeom>
          <a:noFill/>
        </p:spPr>
        <p:txBody>
          <a:bodyPr wrap="square" rtlCol="0">
            <a:spAutoFit/>
          </a:bodyPr>
          <a:lstStyle/>
          <a:p>
            <a:pPr>
              <a:spcAft>
                <a:spcPts val="600"/>
              </a:spcAft>
            </a:pPr>
            <a:r>
              <a:rPr lang="en-GB" sz="3200" b="1" i="0" u="none" strike="noStrike" baseline="0" dirty="0">
                <a:solidFill>
                  <a:srgbClr val="000000"/>
                </a:solidFill>
                <a:latin typeface="Calibri" panose="020F0502020204030204" pitchFamily="34" charset="0"/>
              </a:rPr>
              <a:t>Online cheating cases: </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Total – 52 (some involve more than one person)</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Finished with conviction and sanction – 19 </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DC ruled not proven - 2 </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Dismissed on Appeal - 2 </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Ongoing – </a:t>
            </a:r>
          </a:p>
          <a:p>
            <a:pPr marL="985798" lvl="1" indent="-457200">
              <a:spcAft>
                <a:spcPts val="600"/>
              </a:spcAft>
              <a:buFont typeface="Courier New" panose="02070309020205020404" pitchFamily="49" charset="0"/>
              <a:buChar char="o"/>
            </a:pPr>
            <a:r>
              <a:rPr lang="en-GB" sz="3200" b="0" i="0" u="none" strike="noStrike" baseline="0" dirty="0">
                <a:solidFill>
                  <a:srgbClr val="000000"/>
                </a:solidFill>
                <a:latin typeface="Calibri" panose="020F0502020204030204" pitchFamily="34" charset="0"/>
              </a:rPr>
              <a:t>Defendant charged – 3 </a:t>
            </a:r>
          </a:p>
          <a:p>
            <a:pPr marL="985798" lvl="1" indent="-457200">
              <a:spcAft>
                <a:spcPts val="600"/>
              </a:spcAft>
              <a:buFont typeface="Courier New" panose="02070309020205020404" pitchFamily="49" charset="0"/>
              <a:buChar char="o"/>
            </a:pPr>
            <a:r>
              <a:rPr lang="en-GB" sz="3200" b="0" i="0" u="none" strike="noStrike" baseline="0" dirty="0">
                <a:solidFill>
                  <a:srgbClr val="000000"/>
                </a:solidFill>
                <a:latin typeface="Calibri" panose="020F0502020204030204" pitchFamily="34" charset="0"/>
              </a:rPr>
              <a:t>Under investigation – 3 </a:t>
            </a:r>
          </a:p>
          <a:p>
            <a:pPr marL="457200" indent="-457200">
              <a:spcAft>
                <a:spcPts val="600"/>
              </a:spcAft>
              <a:buFont typeface="Arial" panose="020B0604020202020204" pitchFamily="34" charset="0"/>
              <a:buChar char="•"/>
            </a:pPr>
            <a:r>
              <a:rPr lang="en-GB" sz="3200" b="0" i="0" u="none" strike="noStrike" baseline="0" dirty="0">
                <a:solidFill>
                  <a:srgbClr val="000000"/>
                </a:solidFill>
                <a:latin typeface="Calibri" panose="020F0502020204030204" pitchFamily="34" charset="0"/>
              </a:rPr>
              <a:t>Not proceeded with – 23 </a:t>
            </a:r>
          </a:p>
        </p:txBody>
      </p:sp>
    </p:spTree>
    <p:extLst>
      <p:ext uri="{BB962C8B-B14F-4D97-AF65-F5344CB8AC3E}">
        <p14:creationId xmlns:p14="http://schemas.microsoft.com/office/powerpoint/2010/main" val="1222625804"/>
      </p:ext>
    </p:extLst>
  </p:cSld>
  <p:clrMapOvr>
    <a:masterClrMapping/>
  </p:clrMapOvr>
  <p:transition>
    <p:fade/>
  </p:transition>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464653"/>
      </a:dk2>
      <a:lt2>
        <a:srgbClr val="DDE9EC"/>
      </a:lt2>
      <a:accent1>
        <a:srgbClr val="727CA3"/>
      </a:accent1>
      <a:accent2>
        <a:srgbClr val="9FB8CD"/>
      </a:accent2>
      <a:accent3>
        <a:srgbClr val="EDF0C9"/>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920</Words>
  <Application>Microsoft Macintosh PowerPoint</Application>
  <PresentationFormat>Personnalisé</PresentationFormat>
  <Paragraphs>129</Paragraphs>
  <Slides>8</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Courier New</vt:lpstr>
      <vt:lpstr>Franklin Gothic Demi Cond</vt:lpstr>
      <vt:lpstr>Symbol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Annie</dc:creator>
  <cp:lastModifiedBy>Microsoft Office User</cp:lastModifiedBy>
  <cp:revision>77</cp:revision>
  <dcterms:created xsi:type="dcterms:W3CDTF">2011-12-25T21:19:53Z</dcterms:created>
  <dcterms:modified xsi:type="dcterms:W3CDTF">2022-01-24T08:34:22Z</dcterms:modified>
</cp:coreProperties>
</file>