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71" r:id="rId2"/>
    <p:sldId id="267" r:id="rId3"/>
    <p:sldId id="273" r:id="rId4"/>
    <p:sldId id="274" r:id="rId5"/>
    <p:sldId id="307" r:id="rId6"/>
    <p:sldId id="280" r:id="rId7"/>
    <p:sldId id="288" r:id="rId8"/>
    <p:sldId id="290" r:id="rId9"/>
    <p:sldId id="286" r:id="rId10"/>
    <p:sldId id="287" r:id="rId11"/>
    <p:sldId id="277" r:id="rId12"/>
    <p:sldId id="285" r:id="rId13"/>
    <p:sldId id="306" r:id="rId14"/>
    <p:sldId id="268" r:id="rId15"/>
    <p:sldId id="291" r:id="rId16"/>
    <p:sldId id="293" r:id="rId17"/>
    <p:sldId id="26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zej Werner" initials="AW" lastIdx="2" clrIdx="0">
    <p:extLst>
      <p:ext uri="{19B8F6BF-5375-455C-9EA6-DF929625EA0E}">
        <p15:presenceInfo xmlns:p15="http://schemas.microsoft.com/office/powerpoint/2012/main" userId="03005970e8418a3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22" autoAdjust="0"/>
    <p:restoredTop sz="94660"/>
  </p:normalViewPr>
  <p:slideViewPr>
    <p:cSldViewPr snapToGrid="0">
      <p:cViewPr varScale="1">
        <p:scale>
          <a:sx n="143" d="100"/>
          <a:sy n="143" d="100"/>
        </p:scale>
        <p:origin x="216" y="4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8.bin"/><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CezaryJedli&#324;ski\Desktop\PREZENTACJA_LARNACA_2022\BUDZET_2018_2021.xls"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1" Type="http://schemas.openxmlformats.org/officeDocument/2006/relationships/oleObject" Target="../embeddings/oleObject19.bin"/></Relationships>
</file>

<file path=ppt/charts/_rels/chart4.xml.rels><?xml version="1.0" encoding="UTF-8" standalone="yes"?>
<Relationships xmlns="http://schemas.openxmlformats.org/package/2006/relationships"><Relationship Id="rId3" Type="http://schemas.openxmlformats.org/officeDocument/2006/relationships/oleObject" Target="file:///C:\Users\CezaryJedli&#324;ski\Desktop\PREZENTACJA_LARNACA_2022\BUDZET_2018_2021.xls" TargetMode="External"/><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oleObject" Target="file:///C:\Users\CezaryJedli&#324;ski\Desktop\PREZENTACJA_LARNACA_2022\BUDZET_2018_2021.xls"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kern="1200" spc="0" baseline="0" noProof="0" dirty="0">
                <a:solidFill>
                  <a:srgbClr val="595959"/>
                </a:solidFill>
                <a:effectLst/>
              </a:rPr>
              <a:t>Shares of Individual Cost Groups in Total Costs in 2018-2021 (in %)</a:t>
            </a:r>
            <a:endParaRPr lang="en-US" noProof="0" dirty="0">
              <a:effectLst/>
            </a:endParaRPr>
          </a:p>
        </c:rich>
      </c:tx>
      <c:overlay val="0"/>
      <c:spPr>
        <a:noFill/>
        <a:ln w="25400">
          <a:noFill/>
        </a:ln>
      </c:spPr>
    </c:title>
    <c:autoTitleDeleted val="0"/>
    <c:plotArea>
      <c:layout>
        <c:manualLayout>
          <c:layoutTarget val="inner"/>
          <c:xMode val="edge"/>
          <c:yMode val="edge"/>
          <c:x val="5.0752461533750001E-2"/>
          <c:y val="0.10895137742678025"/>
          <c:w val="0.86390407250738455"/>
          <c:h val="0.68782358612063044"/>
        </c:manualLayout>
      </c:layout>
      <c:barChart>
        <c:barDir val="col"/>
        <c:grouping val="clustered"/>
        <c:varyColors val="0"/>
        <c:ser>
          <c:idx val="0"/>
          <c:order val="0"/>
          <c:tx>
            <c:strRef>
              <c:f>'[Kopia pliku BUDZET_2018_2021-4.xls]PZBS_KOSZTY_RODZAJOWE_18_21 tab'!$E$126</c:f>
              <c:strCache>
                <c:ptCount val="1"/>
                <c:pt idx="0">
                  <c:v>2018</c:v>
                </c:pt>
              </c:strCache>
            </c:strRef>
          </c:tx>
          <c:spPr>
            <a:solidFill>
              <a:srgbClr val="4472C4"/>
            </a:solidFill>
            <a:ln w="25400">
              <a:noFill/>
            </a:ln>
          </c:spPr>
          <c:invertIfNegative val="0"/>
          <c:cat>
            <c:strRef>
              <c:f>'[Kopia pliku BUDZET_2018_2021-4.xls]PZBS_KOSZTY_RODZAJOWE_18_21 tab'!$D$127:$D$132</c:f>
              <c:strCache>
                <c:ptCount val="6"/>
                <c:pt idx="0">
                  <c:v>Administration</c:v>
                </c:pt>
                <c:pt idx="1">
                  <c:v>Tournaments</c:v>
                </c:pt>
                <c:pt idx="2">
                  <c:v>Marketing and Media</c:v>
                </c:pt>
                <c:pt idx="3">
                  <c:v>60+ Program</c:v>
                </c:pt>
                <c:pt idx="4">
                  <c:v>Youth </c:v>
                </c:pt>
                <c:pt idx="5">
                  <c:v>Intellectual Sports Center</c:v>
                </c:pt>
              </c:strCache>
            </c:strRef>
          </c:cat>
          <c:val>
            <c:numRef>
              <c:f>'[Kopia pliku BUDZET_2018_2021-4.xls]PZBS_KOSZTY_RODZAJOWE_18_21 tab'!$E$127:$E$132</c:f>
              <c:numCache>
                <c:formatCode>0%</c:formatCode>
                <c:ptCount val="6"/>
                <c:pt idx="0">
                  <c:v>0.28724107460760767</c:v>
                </c:pt>
                <c:pt idx="1">
                  <c:v>0.48787336847827967</c:v>
                </c:pt>
                <c:pt idx="2">
                  <c:v>9.0095215427847625E-2</c:v>
                </c:pt>
                <c:pt idx="3">
                  <c:v>6.0963021826771761E-2</c:v>
                </c:pt>
                <c:pt idx="4">
                  <c:v>7.3827319659493212E-2</c:v>
                </c:pt>
                <c:pt idx="5">
                  <c:v>0</c:v>
                </c:pt>
              </c:numCache>
            </c:numRef>
          </c:val>
          <c:extLst>
            <c:ext xmlns:c16="http://schemas.microsoft.com/office/drawing/2014/chart" uri="{C3380CC4-5D6E-409C-BE32-E72D297353CC}">
              <c16:uniqueId val="{00000000-45B8-4591-8C97-8C10E70DF358}"/>
            </c:ext>
          </c:extLst>
        </c:ser>
        <c:ser>
          <c:idx val="1"/>
          <c:order val="1"/>
          <c:tx>
            <c:strRef>
              <c:f>'[Kopia pliku BUDZET_2018_2021-4.xls]PZBS_KOSZTY_RODZAJOWE_18_21 tab'!$F$126</c:f>
              <c:strCache>
                <c:ptCount val="1"/>
                <c:pt idx="0">
                  <c:v>2019</c:v>
                </c:pt>
              </c:strCache>
            </c:strRef>
          </c:tx>
          <c:spPr>
            <a:solidFill>
              <a:srgbClr val="ED7D31"/>
            </a:solidFill>
            <a:ln w="25400">
              <a:noFill/>
            </a:ln>
          </c:spPr>
          <c:invertIfNegative val="0"/>
          <c:cat>
            <c:strRef>
              <c:f>'[Kopia pliku BUDZET_2018_2021-4.xls]PZBS_KOSZTY_RODZAJOWE_18_21 tab'!$D$127:$D$132</c:f>
              <c:strCache>
                <c:ptCount val="6"/>
                <c:pt idx="0">
                  <c:v>Administration</c:v>
                </c:pt>
                <c:pt idx="1">
                  <c:v>Tournaments</c:v>
                </c:pt>
                <c:pt idx="2">
                  <c:v>Marketing and Media</c:v>
                </c:pt>
                <c:pt idx="3">
                  <c:v>60+ Program</c:v>
                </c:pt>
                <c:pt idx="4">
                  <c:v>Youth </c:v>
                </c:pt>
                <c:pt idx="5">
                  <c:v>Intellectual Sports Center</c:v>
                </c:pt>
              </c:strCache>
            </c:strRef>
          </c:cat>
          <c:val>
            <c:numRef>
              <c:f>'[Kopia pliku BUDZET_2018_2021-4.xls]PZBS_KOSZTY_RODZAJOWE_18_21 tab'!$F$127:$F$132</c:f>
              <c:numCache>
                <c:formatCode>0%</c:formatCode>
                <c:ptCount val="6"/>
                <c:pt idx="0">
                  <c:v>0.26491804573618466</c:v>
                </c:pt>
                <c:pt idx="1">
                  <c:v>0.4596479437434578</c:v>
                </c:pt>
                <c:pt idx="2">
                  <c:v>8.1296528941258203E-2</c:v>
                </c:pt>
                <c:pt idx="3">
                  <c:v>8.7499968842975118E-2</c:v>
                </c:pt>
                <c:pt idx="4">
                  <c:v>9.8579473496796938E-2</c:v>
                </c:pt>
                <c:pt idx="5">
                  <c:v>8.0580392393271531E-3</c:v>
                </c:pt>
              </c:numCache>
            </c:numRef>
          </c:val>
          <c:extLst>
            <c:ext xmlns:c16="http://schemas.microsoft.com/office/drawing/2014/chart" uri="{C3380CC4-5D6E-409C-BE32-E72D297353CC}">
              <c16:uniqueId val="{00000001-45B8-4591-8C97-8C10E70DF358}"/>
            </c:ext>
          </c:extLst>
        </c:ser>
        <c:ser>
          <c:idx val="2"/>
          <c:order val="2"/>
          <c:tx>
            <c:strRef>
              <c:f>'[Kopia pliku BUDZET_2018_2021-4.xls]PZBS_KOSZTY_RODZAJOWE_18_21 tab'!$G$126</c:f>
              <c:strCache>
                <c:ptCount val="1"/>
                <c:pt idx="0">
                  <c:v>2020</c:v>
                </c:pt>
              </c:strCache>
            </c:strRef>
          </c:tx>
          <c:spPr>
            <a:solidFill>
              <a:srgbClr val="70AD47"/>
            </a:solidFill>
            <a:ln w="25400">
              <a:noFill/>
            </a:ln>
          </c:spPr>
          <c:invertIfNegative val="0"/>
          <c:cat>
            <c:strRef>
              <c:f>'[Kopia pliku BUDZET_2018_2021-4.xls]PZBS_KOSZTY_RODZAJOWE_18_21 tab'!$D$127:$D$132</c:f>
              <c:strCache>
                <c:ptCount val="6"/>
                <c:pt idx="0">
                  <c:v>Administration</c:v>
                </c:pt>
                <c:pt idx="1">
                  <c:v>Tournaments</c:v>
                </c:pt>
                <c:pt idx="2">
                  <c:v>Marketing and Media</c:v>
                </c:pt>
                <c:pt idx="3">
                  <c:v>60+ Program</c:v>
                </c:pt>
                <c:pt idx="4">
                  <c:v>Youth </c:v>
                </c:pt>
                <c:pt idx="5">
                  <c:v>Intellectual Sports Center</c:v>
                </c:pt>
              </c:strCache>
            </c:strRef>
          </c:cat>
          <c:val>
            <c:numRef>
              <c:f>'[Kopia pliku BUDZET_2018_2021-4.xls]PZBS_KOSZTY_RODZAJOWE_18_21 tab'!$G$127:$G$132</c:f>
              <c:numCache>
                <c:formatCode>0%</c:formatCode>
                <c:ptCount val="6"/>
                <c:pt idx="0">
                  <c:v>0.3614776624469056</c:v>
                </c:pt>
                <c:pt idx="1">
                  <c:v>0.27710871686994193</c:v>
                </c:pt>
                <c:pt idx="2">
                  <c:v>0.11285859842742592</c:v>
                </c:pt>
                <c:pt idx="3">
                  <c:v>0.11440676067229062</c:v>
                </c:pt>
                <c:pt idx="4">
                  <c:v>6.9433872801263632E-2</c:v>
                </c:pt>
                <c:pt idx="5">
                  <c:v>6.4714388782172186E-2</c:v>
                </c:pt>
              </c:numCache>
            </c:numRef>
          </c:val>
          <c:extLst>
            <c:ext xmlns:c16="http://schemas.microsoft.com/office/drawing/2014/chart" uri="{C3380CC4-5D6E-409C-BE32-E72D297353CC}">
              <c16:uniqueId val="{00000002-45B8-4591-8C97-8C10E70DF358}"/>
            </c:ext>
          </c:extLst>
        </c:ser>
        <c:ser>
          <c:idx val="3"/>
          <c:order val="3"/>
          <c:tx>
            <c:strRef>
              <c:f>'[Kopia pliku BUDZET_2018_2021-4.xls]PZBS_KOSZTY_RODZAJOWE_18_21 tab'!$H$126</c:f>
              <c:strCache>
                <c:ptCount val="1"/>
                <c:pt idx="0">
                  <c:v>2021</c:v>
                </c:pt>
              </c:strCache>
            </c:strRef>
          </c:tx>
          <c:spPr>
            <a:solidFill>
              <a:srgbClr val="FFC000"/>
            </a:solidFill>
            <a:ln w="25400">
              <a:noFill/>
            </a:ln>
          </c:spPr>
          <c:invertIfNegative val="0"/>
          <c:cat>
            <c:strRef>
              <c:f>'[Kopia pliku BUDZET_2018_2021-4.xls]PZBS_KOSZTY_RODZAJOWE_18_21 tab'!$D$127:$D$132</c:f>
              <c:strCache>
                <c:ptCount val="6"/>
                <c:pt idx="0">
                  <c:v>Administration</c:v>
                </c:pt>
                <c:pt idx="1">
                  <c:v>Tournaments</c:v>
                </c:pt>
                <c:pt idx="2">
                  <c:v>Marketing and Media</c:v>
                </c:pt>
                <c:pt idx="3">
                  <c:v>60+ Program</c:v>
                </c:pt>
                <c:pt idx="4">
                  <c:v>Youth </c:v>
                </c:pt>
                <c:pt idx="5">
                  <c:v>Intellectual Sports Center</c:v>
                </c:pt>
              </c:strCache>
            </c:strRef>
          </c:cat>
          <c:val>
            <c:numRef>
              <c:f>'[Kopia pliku BUDZET_2018_2021-4.xls]PZBS_KOSZTY_RODZAJOWE_18_21 tab'!$H$127:$H$132</c:f>
              <c:numCache>
                <c:formatCode>0%</c:formatCode>
                <c:ptCount val="6"/>
                <c:pt idx="0">
                  <c:v>0.31047078878528167</c:v>
                </c:pt>
                <c:pt idx="1">
                  <c:v>0.36764417071887007</c:v>
                </c:pt>
                <c:pt idx="2">
                  <c:v>9.1518260446043498E-2</c:v>
                </c:pt>
                <c:pt idx="3">
                  <c:v>0</c:v>
                </c:pt>
                <c:pt idx="4">
                  <c:v>0.12176249243894201</c:v>
                </c:pt>
                <c:pt idx="5">
                  <c:v>0.10860428761086278</c:v>
                </c:pt>
              </c:numCache>
            </c:numRef>
          </c:val>
          <c:extLst>
            <c:ext xmlns:c16="http://schemas.microsoft.com/office/drawing/2014/chart" uri="{C3380CC4-5D6E-409C-BE32-E72D297353CC}">
              <c16:uniqueId val="{00000003-45B8-4591-8C97-8C10E70DF358}"/>
            </c:ext>
          </c:extLst>
        </c:ser>
        <c:dLbls>
          <c:showLegendKey val="0"/>
          <c:showVal val="0"/>
          <c:showCatName val="0"/>
          <c:showSerName val="0"/>
          <c:showPercent val="0"/>
          <c:showBubbleSize val="0"/>
        </c:dLbls>
        <c:gapWidth val="219"/>
        <c:overlap val="-27"/>
        <c:axId val="1189235696"/>
        <c:axId val="1189237328"/>
      </c:barChart>
      <c:catAx>
        <c:axId val="1189235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189237328"/>
        <c:crosses val="autoZero"/>
        <c:auto val="1"/>
        <c:lblAlgn val="ctr"/>
        <c:lblOffset val="100"/>
        <c:noMultiLvlLbl val="0"/>
      </c:catAx>
      <c:valAx>
        <c:axId val="11892373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ln w="6350">
            <a:noFill/>
          </a:ln>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189235696"/>
        <c:crosses val="autoZero"/>
        <c:crossBetween val="between"/>
      </c:valAx>
      <c:spPr>
        <a:noFill/>
        <a:ln w="25400">
          <a:noFill/>
        </a:ln>
      </c:spPr>
    </c:plotArea>
    <c:legend>
      <c:legendPos val="r"/>
      <c:layout>
        <c:manualLayout>
          <c:xMode val="edge"/>
          <c:yMode val="edge"/>
          <c:x val="0.26137172880963411"/>
          <c:y val="0.8916942947920985"/>
          <c:w val="0.45780646904431077"/>
          <c:h val="7.7780573480946469E-2"/>
        </c:manualLayout>
      </c:layout>
      <c:overlay val="0"/>
      <c:spPr>
        <a:noFill/>
        <a:ln w="25400">
          <a:noFill/>
        </a:ln>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fr-FR"/>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noProof="0" dirty="0"/>
              <a:t>Number of PBU’s Members in 2018-2021</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manualLayout>
          <c:layoutTarget val="inner"/>
          <c:xMode val="edge"/>
          <c:yMode val="edge"/>
          <c:x val="7.3191880426711362E-2"/>
          <c:y val="0.18614169907599273"/>
          <c:w val="0.90626656961997398"/>
          <c:h val="0.70537777403244362"/>
        </c:manualLayout>
      </c:layout>
      <c:barChart>
        <c:barDir val="col"/>
        <c:grouping val="clustered"/>
        <c:varyColors val="0"/>
        <c:ser>
          <c:idx val="0"/>
          <c:order val="0"/>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OPŁATY_CZŁONKOWSKIE!$H$5:$H$8</c:f>
              <c:numCache>
                <c:formatCode>General</c:formatCode>
                <c:ptCount val="4"/>
                <c:pt idx="0">
                  <c:v>2018</c:v>
                </c:pt>
                <c:pt idx="1">
                  <c:v>2019</c:v>
                </c:pt>
                <c:pt idx="2">
                  <c:v>2020</c:v>
                </c:pt>
                <c:pt idx="3">
                  <c:v>2021</c:v>
                </c:pt>
              </c:numCache>
            </c:numRef>
          </c:cat>
          <c:val>
            <c:numRef>
              <c:f>OPŁATY_CZŁONKOWSKIE!$I$5:$I$8</c:f>
              <c:numCache>
                <c:formatCode>_-* #\ ##0_-;\-* #\ ##0_-;_-* "-"??_-;_-@_-</c:formatCode>
                <c:ptCount val="4"/>
                <c:pt idx="0">
                  <c:v>6001</c:v>
                </c:pt>
                <c:pt idx="1">
                  <c:v>6549</c:v>
                </c:pt>
                <c:pt idx="2">
                  <c:v>6613</c:v>
                </c:pt>
                <c:pt idx="3">
                  <c:v>5197</c:v>
                </c:pt>
              </c:numCache>
            </c:numRef>
          </c:val>
          <c:extLst>
            <c:ext xmlns:c16="http://schemas.microsoft.com/office/drawing/2014/chart" uri="{C3380CC4-5D6E-409C-BE32-E72D297353CC}">
              <c16:uniqueId val="{00000000-7F68-4109-9A04-F02ACA84575A}"/>
            </c:ext>
          </c:extLst>
        </c:ser>
        <c:dLbls>
          <c:showLegendKey val="0"/>
          <c:showVal val="0"/>
          <c:showCatName val="0"/>
          <c:showSerName val="0"/>
          <c:showPercent val="0"/>
          <c:showBubbleSize val="0"/>
        </c:dLbls>
        <c:gapWidth val="150"/>
        <c:axId val="1561565919"/>
        <c:axId val="1561555103"/>
      </c:barChart>
      <c:catAx>
        <c:axId val="15615659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fr-FR"/>
          </a:p>
        </c:txPr>
        <c:crossAx val="1561555103"/>
        <c:crosses val="autoZero"/>
        <c:auto val="1"/>
        <c:lblAlgn val="ctr"/>
        <c:lblOffset val="100"/>
        <c:noMultiLvlLbl val="0"/>
      </c:catAx>
      <c:valAx>
        <c:axId val="1561555103"/>
        <c:scaling>
          <c:orientation val="minMax"/>
        </c:scaling>
        <c:delete val="0"/>
        <c:axPos val="l"/>
        <c:majorGridlines>
          <c:spPr>
            <a:ln w="9525" cap="flat" cmpd="sng" algn="ctr">
              <a:solidFill>
                <a:schemeClr val="tx1">
                  <a:lumMod val="15000"/>
                  <a:lumOff val="85000"/>
                </a:schemeClr>
              </a:solidFill>
              <a:round/>
            </a:ln>
            <a:effectLst/>
          </c:spPr>
        </c:majorGridlines>
        <c:numFmt formatCode="_-* #\ ##0_-;\-* #\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fr-FR"/>
          </a:p>
        </c:txPr>
        <c:crossAx val="156156591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800"/>
            </a:pPr>
            <a:r>
              <a:rPr lang="en-US" sz="1800" noProof="0" dirty="0"/>
              <a:t>How the Revenue Streams Have Changed (2018 vs. 2021</a:t>
            </a:r>
            <a:r>
              <a:rPr lang="pl-PL" sz="1800" noProof="0" dirty="0"/>
              <a:t>, in %</a:t>
            </a:r>
            <a:r>
              <a:rPr lang="en-US" sz="1800" noProof="0" dirty="0"/>
              <a:t>)</a:t>
            </a:r>
          </a:p>
        </c:rich>
      </c:tx>
      <c:overlay val="0"/>
      <c:spPr>
        <a:noFill/>
        <a:ln>
          <a:noFill/>
        </a:ln>
        <a:effectLst/>
      </c:spPr>
    </c:title>
    <c:autoTitleDeleted val="0"/>
    <c:plotArea>
      <c:layout/>
      <c:barChart>
        <c:barDir val="col"/>
        <c:grouping val="clustered"/>
        <c:varyColors val="0"/>
        <c:ser>
          <c:idx val="0"/>
          <c:order val="0"/>
          <c:tx>
            <c:strRef>
              <c:f>'[Kopia pliku BUDZET_2018_2021-3.xls]PRZYCHODY_WYKRESY_18_21'!$C$74</c:f>
              <c:strCache>
                <c:ptCount val="1"/>
                <c:pt idx="0">
                  <c:v>2018</c:v>
                </c:pt>
              </c:strCache>
            </c:strRef>
          </c:tx>
          <c:spPr>
            <a:solidFill>
              <a:schemeClr val="accent1"/>
            </a:solidFill>
            <a:ln>
              <a:noFill/>
            </a:ln>
            <a:effectLst/>
          </c:spPr>
          <c:invertIfNegative val="0"/>
          <c:cat>
            <c:strRef>
              <c:f>'[Kopia pliku BUDZET_2018_2021-3.xls]PRZYCHODY_WYKRESY_18_21'!$B$75:$B$83</c:f>
              <c:strCache>
                <c:ptCount val="9"/>
                <c:pt idx="0">
                  <c:v>Ministry of Sport and Tourism</c:v>
                </c:pt>
                <c:pt idx="1">
                  <c:v>Ministry of Family and Social Policy</c:v>
                </c:pt>
                <c:pt idx="2">
                  <c:v>Private Sponsors</c:v>
                </c:pt>
                <c:pt idx="3">
                  <c:v>Membership fees</c:v>
                </c:pt>
                <c:pt idx="4">
                  <c:v>Entry fees -leagues</c:v>
                </c:pt>
                <c:pt idx="5">
                  <c:v>On-site tournaments</c:v>
                </c:pt>
                <c:pt idx="6">
                  <c:v>On-line tournaments</c:v>
                </c:pt>
                <c:pt idx="7">
                  <c:v>Intellectual Sports Center</c:v>
                </c:pt>
                <c:pt idx="8">
                  <c:v>Other revenues</c:v>
                </c:pt>
              </c:strCache>
            </c:strRef>
          </c:cat>
          <c:val>
            <c:numRef>
              <c:f>'[Kopia pliku BUDZET_2018_2021-3.xls]PRZYCHODY_WYKRESY_18_21'!$C$75:$C$83</c:f>
              <c:numCache>
                <c:formatCode>0%</c:formatCode>
                <c:ptCount val="9"/>
                <c:pt idx="0">
                  <c:v>0.29630670653172492</c:v>
                </c:pt>
                <c:pt idx="1">
                  <c:v>4.9135626788804843E-2</c:v>
                </c:pt>
                <c:pt idx="2">
                  <c:v>0.11927819658426148</c:v>
                </c:pt>
                <c:pt idx="3">
                  <c:v>0.18766506491921162</c:v>
                </c:pt>
                <c:pt idx="4">
                  <c:v>0.14659339061924676</c:v>
                </c:pt>
                <c:pt idx="5">
                  <c:v>0.10138405415613334</c:v>
                </c:pt>
                <c:pt idx="6">
                  <c:v>8.1504827851009154E-2</c:v>
                </c:pt>
                <c:pt idx="7">
                  <c:v>0</c:v>
                </c:pt>
                <c:pt idx="8">
                  <c:v>1.813213254960782E-2</c:v>
                </c:pt>
              </c:numCache>
            </c:numRef>
          </c:val>
          <c:extLst>
            <c:ext xmlns:c16="http://schemas.microsoft.com/office/drawing/2014/chart" uri="{C3380CC4-5D6E-409C-BE32-E72D297353CC}">
              <c16:uniqueId val="{00000000-EC1D-410A-90B6-D7C11C34CFAD}"/>
            </c:ext>
          </c:extLst>
        </c:ser>
        <c:ser>
          <c:idx val="1"/>
          <c:order val="1"/>
          <c:tx>
            <c:strRef>
              <c:f>'[Kopia pliku BUDZET_2018_2021-3.xls]PRZYCHODY_WYKRESY_18_21'!$D$74</c:f>
              <c:strCache>
                <c:ptCount val="1"/>
                <c:pt idx="0">
                  <c:v>2021</c:v>
                </c:pt>
              </c:strCache>
            </c:strRef>
          </c:tx>
          <c:spPr>
            <a:solidFill>
              <a:schemeClr val="accent2"/>
            </a:solidFill>
            <a:ln>
              <a:noFill/>
            </a:ln>
            <a:effectLst/>
          </c:spPr>
          <c:invertIfNegative val="0"/>
          <c:cat>
            <c:strRef>
              <c:f>'[Kopia pliku BUDZET_2018_2021-3.xls]PRZYCHODY_WYKRESY_18_21'!$B$75:$B$83</c:f>
              <c:strCache>
                <c:ptCount val="9"/>
                <c:pt idx="0">
                  <c:v>Ministry of Sport and Tourism</c:v>
                </c:pt>
                <c:pt idx="1">
                  <c:v>Ministry of Family and Social Policy</c:v>
                </c:pt>
                <c:pt idx="2">
                  <c:v>Private Sponsors</c:v>
                </c:pt>
                <c:pt idx="3">
                  <c:v>Membership fees</c:v>
                </c:pt>
                <c:pt idx="4">
                  <c:v>Entry fees -leagues</c:v>
                </c:pt>
                <c:pt idx="5">
                  <c:v>On-site tournaments</c:v>
                </c:pt>
                <c:pt idx="6">
                  <c:v>On-line tournaments</c:v>
                </c:pt>
                <c:pt idx="7">
                  <c:v>Intellectual Sports Center</c:v>
                </c:pt>
                <c:pt idx="8">
                  <c:v>Other revenues</c:v>
                </c:pt>
              </c:strCache>
            </c:strRef>
          </c:cat>
          <c:val>
            <c:numRef>
              <c:f>'[Kopia pliku BUDZET_2018_2021-3.xls]PRZYCHODY_WYKRESY_18_21'!$D$75:$D$83</c:f>
              <c:numCache>
                <c:formatCode>0%</c:formatCode>
                <c:ptCount val="9"/>
                <c:pt idx="0">
                  <c:v>0.30205396697543296</c:v>
                </c:pt>
                <c:pt idx="1">
                  <c:v>0</c:v>
                </c:pt>
                <c:pt idx="2">
                  <c:v>0.12686266612968183</c:v>
                </c:pt>
                <c:pt idx="3">
                  <c:v>0.15102698348771648</c:v>
                </c:pt>
                <c:pt idx="4">
                  <c:v>0.1409585179218687</c:v>
                </c:pt>
                <c:pt idx="5">
                  <c:v>7.2492952074103903E-2</c:v>
                </c:pt>
                <c:pt idx="6">
                  <c:v>0.1409585179218687</c:v>
                </c:pt>
                <c:pt idx="7">
                  <c:v>4.027386226339106E-2</c:v>
                </c:pt>
                <c:pt idx="8">
                  <c:v>2.5372533225936366E-2</c:v>
                </c:pt>
              </c:numCache>
            </c:numRef>
          </c:val>
          <c:extLst>
            <c:ext xmlns:c16="http://schemas.microsoft.com/office/drawing/2014/chart" uri="{C3380CC4-5D6E-409C-BE32-E72D297353CC}">
              <c16:uniqueId val="{00000001-EC1D-410A-90B6-D7C11C34CFAD}"/>
            </c:ext>
          </c:extLst>
        </c:ser>
        <c:dLbls>
          <c:showLegendKey val="0"/>
          <c:showVal val="0"/>
          <c:showCatName val="0"/>
          <c:showSerName val="0"/>
          <c:showPercent val="0"/>
          <c:showBubbleSize val="0"/>
        </c:dLbls>
        <c:gapWidth val="219"/>
        <c:overlap val="-27"/>
        <c:axId val="1716936688"/>
        <c:axId val="1716931792"/>
      </c:barChart>
      <c:catAx>
        <c:axId val="1716936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fr-FR"/>
          </a:p>
        </c:txPr>
        <c:crossAx val="1716931792"/>
        <c:crosses val="autoZero"/>
        <c:auto val="1"/>
        <c:lblAlgn val="ctr"/>
        <c:lblOffset val="100"/>
        <c:noMultiLvlLbl val="0"/>
      </c:catAx>
      <c:valAx>
        <c:axId val="17169317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vert="horz"/>
          <a:lstStyle/>
          <a:p>
            <a:pPr>
              <a:defRPr/>
            </a:pPr>
            <a:endParaRPr lang="fr-FR"/>
          </a:p>
        </c:txPr>
        <c:crossAx val="1716936688"/>
        <c:crosses val="autoZero"/>
        <c:crossBetween val="between"/>
      </c:valAx>
      <c:spPr>
        <a:noFill/>
        <a:ln w="25400">
          <a:noFill/>
        </a:ln>
      </c:spPr>
    </c:plotArea>
    <c:legend>
      <c:legendPos val="b"/>
      <c:overlay val="0"/>
      <c:spPr>
        <a:noFill/>
        <a:ln>
          <a:noFill/>
        </a:ln>
        <a:effectLst/>
      </c:spPr>
      <c:txPr>
        <a:bodyPr rot="0" vert="horz"/>
        <a:lstStyle/>
        <a:p>
          <a:pPr>
            <a:defRPr/>
          </a:pPr>
          <a:endParaRPr lang="fr-F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100"/>
      </a:pPr>
      <a:endParaRPr lang="fr-F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noProof="0" dirty="0"/>
              <a:t>Number of </a:t>
            </a:r>
            <a:r>
              <a:rPr lang="en-US" sz="1400" b="1" i="0" u="none" strike="noStrike" baseline="0" noProof="0" dirty="0">
                <a:effectLst/>
              </a:rPr>
              <a:t>BridgeNET</a:t>
            </a:r>
            <a:r>
              <a:rPr lang="en-US" b="1" noProof="0" dirty="0"/>
              <a:t> Players in 2018-2021</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spPr>
            <a:solidFill>
              <a:schemeClr val="accent1"/>
            </a:solidFill>
            <a:ln>
              <a:noFill/>
            </a:ln>
            <a:effectLst>
              <a:softEdge rad="0"/>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BBO_LIGA!$A$5:$A$8</c:f>
              <c:numCache>
                <c:formatCode>General</c:formatCode>
                <c:ptCount val="4"/>
                <c:pt idx="0">
                  <c:v>2018</c:v>
                </c:pt>
                <c:pt idx="1">
                  <c:v>2019</c:v>
                </c:pt>
                <c:pt idx="2">
                  <c:v>2020</c:v>
                </c:pt>
                <c:pt idx="3">
                  <c:v>2021</c:v>
                </c:pt>
              </c:numCache>
            </c:numRef>
          </c:cat>
          <c:val>
            <c:numRef>
              <c:f>BBO_LIGA!$B$5:$B$8</c:f>
              <c:numCache>
                <c:formatCode>_-* #\ ##0_-;\-* #\ ##0_-;_-* "-"??_-;_-@_-</c:formatCode>
                <c:ptCount val="4"/>
                <c:pt idx="0">
                  <c:v>38532</c:v>
                </c:pt>
                <c:pt idx="1">
                  <c:v>40948</c:v>
                </c:pt>
                <c:pt idx="2">
                  <c:v>58125</c:v>
                </c:pt>
                <c:pt idx="3">
                  <c:v>23412</c:v>
                </c:pt>
              </c:numCache>
            </c:numRef>
          </c:val>
          <c:extLst>
            <c:ext xmlns:c16="http://schemas.microsoft.com/office/drawing/2014/chart" uri="{C3380CC4-5D6E-409C-BE32-E72D297353CC}">
              <c16:uniqueId val="{00000000-93FD-41CA-9088-B1E3BF076545}"/>
            </c:ext>
          </c:extLst>
        </c:ser>
        <c:dLbls>
          <c:showLegendKey val="0"/>
          <c:showVal val="0"/>
          <c:showCatName val="0"/>
          <c:showSerName val="0"/>
          <c:showPercent val="0"/>
          <c:showBubbleSize val="0"/>
        </c:dLbls>
        <c:gapWidth val="111"/>
        <c:overlap val="100"/>
        <c:axId val="1567408495"/>
        <c:axId val="1567408911"/>
      </c:barChart>
      <c:catAx>
        <c:axId val="15674084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fr-FR"/>
          </a:p>
        </c:txPr>
        <c:crossAx val="1567408911"/>
        <c:crosses val="autoZero"/>
        <c:auto val="1"/>
        <c:lblAlgn val="ctr"/>
        <c:lblOffset val="100"/>
        <c:noMultiLvlLbl val="0"/>
      </c:catAx>
      <c:valAx>
        <c:axId val="1567408911"/>
        <c:scaling>
          <c:orientation val="minMax"/>
        </c:scaling>
        <c:delete val="0"/>
        <c:axPos val="l"/>
        <c:majorGridlines>
          <c:spPr>
            <a:ln w="9525" cap="flat" cmpd="sng" algn="ctr">
              <a:solidFill>
                <a:schemeClr val="tx1">
                  <a:lumMod val="15000"/>
                  <a:lumOff val="85000"/>
                </a:schemeClr>
              </a:solidFill>
              <a:round/>
            </a:ln>
            <a:effectLst/>
          </c:spPr>
        </c:majorGridlines>
        <c:numFmt formatCode="_-* #\ ##0_-;\-* #\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fr-FR"/>
          </a:p>
        </c:txPr>
        <c:crossAx val="1567408495"/>
        <c:crosses val="autoZero"/>
        <c:crossBetween val="between"/>
      </c:valAx>
      <c:spPr>
        <a:noFill/>
        <a:ln>
          <a:noFill/>
        </a:ln>
        <a:effectLst>
          <a:softEdge rad="0"/>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noProof="0" dirty="0"/>
              <a:t>Number of </a:t>
            </a:r>
            <a:r>
              <a:rPr lang="en-US" sz="1400" b="1" i="0" u="none" strike="noStrike" baseline="0" noProof="0" dirty="0">
                <a:effectLst/>
              </a:rPr>
              <a:t>BridgeNET</a:t>
            </a:r>
            <a:r>
              <a:rPr lang="en-US" b="1" noProof="0" dirty="0"/>
              <a:t> Tournaments in 2018-2021</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BBO_LIGA!$A$5:$A$8</c:f>
              <c:numCache>
                <c:formatCode>General</c:formatCode>
                <c:ptCount val="4"/>
                <c:pt idx="0">
                  <c:v>2018</c:v>
                </c:pt>
                <c:pt idx="1">
                  <c:v>2019</c:v>
                </c:pt>
                <c:pt idx="2">
                  <c:v>2020</c:v>
                </c:pt>
                <c:pt idx="3">
                  <c:v>2021</c:v>
                </c:pt>
              </c:numCache>
            </c:numRef>
          </c:cat>
          <c:val>
            <c:numRef>
              <c:f>BBO_LIGA!$C$5:$C$8</c:f>
              <c:numCache>
                <c:formatCode>General</c:formatCode>
                <c:ptCount val="4"/>
                <c:pt idx="0">
                  <c:v>515</c:v>
                </c:pt>
                <c:pt idx="1">
                  <c:v>510</c:v>
                </c:pt>
                <c:pt idx="2">
                  <c:v>594</c:v>
                </c:pt>
                <c:pt idx="3">
                  <c:v>462</c:v>
                </c:pt>
              </c:numCache>
            </c:numRef>
          </c:val>
          <c:extLst>
            <c:ext xmlns:c16="http://schemas.microsoft.com/office/drawing/2014/chart" uri="{C3380CC4-5D6E-409C-BE32-E72D297353CC}">
              <c16:uniqueId val="{00000000-B8B7-4CF0-9EDC-3A5BCC1BB6D5}"/>
            </c:ext>
          </c:extLst>
        </c:ser>
        <c:dLbls>
          <c:showLegendKey val="0"/>
          <c:showVal val="0"/>
          <c:showCatName val="0"/>
          <c:showSerName val="0"/>
          <c:showPercent val="0"/>
          <c:showBubbleSize val="0"/>
        </c:dLbls>
        <c:gapWidth val="120"/>
        <c:overlap val="35"/>
        <c:axId val="1568747055"/>
        <c:axId val="1568744975"/>
      </c:barChart>
      <c:catAx>
        <c:axId val="15687470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fr-FR"/>
          </a:p>
        </c:txPr>
        <c:crossAx val="1568744975"/>
        <c:crosses val="autoZero"/>
        <c:auto val="1"/>
        <c:lblAlgn val="ctr"/>
        <c:lblOffset val="100"/>
        <c:noMultiLvlLbl val="0"/>
      </c:catAx>
      <c:valAx>
        <c:axId val="156874497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56874705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1-21T16:48:11.690" idx="1">
    <p:pos x="6889" y="3411"/>
    <p:text>Pani Beato, czy macie Państwo dane na koniec 2021 r. czy zostawiamy te dane na koniec listopada?</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1-21T18:43:28.160" idx="2">
    <p:pos x="3821" y="1517"/>
    <p:text>Pani Beato, Igor miał sprawdzić z Panią w obu wykresach liczby za 2021 r., gdyż wydają mu się zbyt niskie. Bardzo proszę sprawdzić sprawę z Igorem i ewentualnie podesłać nowe liczby</p:text>
    <p:extLst>
      <p:ext uri="{C676402C-5697-4E1C-873F-D02D1690AC5C}">
        <p15:threadingInfo xmlns:p15="http://schemas.microsoft.com/office/powerpoint/2012/main" timeZoneBias="-60"/>
      </p:ext>
    </p:extLst>
  </p:cm>
</p:cmLst>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 Id="rId4"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emf"/><Relationship Id="rId1" Type="http://schemas.openxmlformats.org/officeDocument/2006/relationships/image" Target="../media/image9.emf"/><Relationship Id="rId4" Type="http://schemas.openxmlformats.org/officeDocument/2006/relationships/image" Target="../media/image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emf"/><Relationship Id="rId1" Type="http://schemas.openxmlformats.org/officeDocument/2006/relationships/image" Target="../media/image9.emf"/><Relationship Id="rId4" Type="http://schemas.openxmlformats.org/officeDocument/2006/relationships/image" Target="../media/image2.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30190A-809A-434C-AF71-513C66EFCA3D}" type="datetimeFigureOut">
              <a:rPr lang="pl-PL" smtClean="0"/>
              <a:t>24.01.2022</a:t>
            </a:fld>
            <a:endParaRPr lang="pl-PL" dirty="0"/>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dirty="0"/>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dirty="0"/>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A76AB4-6A44-4FC4-807A-5E8529127249}" type="slidenum">
              <a:rPr lang="pl-PL" smtClean="0"/>
              <a:t>‹N°›</a:t>
            </a:fld>
            <a:endParaRPr lang="pl-PL" dirty="0"/>
          </a:p>
        </p:txBody>
      </p:sp>
    </p:spTree>
    <p:extLst>
      <p:ext uri="{BB962C8B-B14F-4D97-AF65-F5344CB8AC3E}">
        <p14:creationId xmlns:p14="http://schemas.microsoft.com/office/powerpoint/2010/main" val="2975606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GB"/>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GB"/>
          </a:p>
        </p:txBody>
      </p:sp>
      <p:sp>
        <p:nvSpPr>
          <p:cNvPr id="4" name="Symbol zastępczy daty 3"/>
          <p:cNvSpPr>
            <a:spLocks noGrp="1"/>
          </p:cNvSpPr>
          <p:nvPr>
            <p:ph type="dt" sz="half" idx="10"/>
          </p:nvPr>
        </p:nvSpPr>
        <p:spPr/>
        <p:txBody>
          <a:bodyPr/>
          <a:lstStyle/>
          <a:p>
            <a:fld id="{7CC0A122-51B4-4D93-9B1D-70DE7E96E306}" type="datetime1">
              <a:rPr lang="en-GB" smtClean="0"/>
              <a:t>24/01/2022</a:t>
            </a:fld>
            <a:endParaRPr lang="en-GB" dirty="0"/>
          </a:p>
        </p:txBody>
      </p:sp>
      <p:sp>
        <p:nvSpPr>
          <p:cNvPr id="5" name="Symbol zastępczy stopki 4"/>
          <p:cNvSpPr>
            <a:spLocks noGrp="1"/>
          </p:cNvSpPr>
          <p:nvPr>
            <p:ph type="ftr" sz="quarter" idx="11"/>
          </p:nvPr>
        </p:nvSpPr>
        <p:spPr/>
        <p:txBody>
          <a:bodyPr/>
          <a:lstStyle/>
          <a:p>
            <a:endParaRPr lang="en-GB" dirty="0"/>
          </a:p>
        </p:txBody>
      </p:sp>
      <p:sp>
        <p:nvSpPr>
          <p:cNvPr id="6" name="Symbol zastępczy numeru slajdu 5"/>
          <p:cNvSpPr>
            <a:spLocks noGrp="1"/>
          </p:cNvSpPr>
          <p:nvPr>
            <p:ph type="sldNum" sz="quarter" idx="12"/>
          </p:nvPr>
        </p:nvSpPr>
        <p:spPr/>
        <p:txBody>
          <a:bodyPr/>
          <a:lstStyle/>
          <a:p>
            <a:fld id="{765BDCAA-B6B5-4091-956D-4D48ED6D25DF}" type="slidenum">
              <a:rPr lang="en-GB" smtClean="0"/>
              <a:t>‹N°›</a:t>
            </a:fld>
            <a:endParaRPr lang="en-GB" dirty="0"/>
          </a:p>
        </p:txBody>
      </p:sp>
    </p:spTree>
    <p:extLst>
      <p:ext uri="{BB962C8B-B14F-4D97-AF65-F5344CB8AC3E}">
        <p14:creationId xmlns:p14="http://schemas.microsoft.com/office/powerpoint/2010/main" val="2043343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endParaRPr lang="en-GB"/>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p:cNvSpPr>
            <a:spLocks noGrp="1"/>
          </p:cNvSpPr>
          <p:nvPr>
            <p:ph type="dt" sz="half" idx="10"/>
          </p:nvPr>
        </p:nvSpPr>
        <p:spPr/>
        <p:txBody>
          <a:bodyPr/>
          <a:lstStyle/>
          <a:p>
            <a:fld id="{F947B746-B9E1-4F1A-AEDE-CEE0D7AC580C}" type="datetime1">
              <a:rPr lang="en-GB" smtClean="0"/>
              <a:t>24/01/2022</a:t>
            </a:fld>
            <a:endParaRPr lang="en-GB" dirty="0"/>
          </a:p>
        </p:txBody>
      </p:sp>
      <p:sp>
        <p:nvSpPr>
          <p:cNvPr id="5" name="Symbol zastępczy stopki 4"/>
          <p:cNvSpPr>
            <a:spLocks noGrp="1"/>
          </p:cNvSpPr>
          <p:nvPr>
            <p:ph type="ftr" sz="quarter" idx="11"/>
          </p:nvPr>
        </p:nvSpPr>
        <p:spPr/>
        <p:txBody>
          <a:bodyPr/>
          <a:lstStyle/>
          <a:p>
            <a:endParaRPr lang="en-GB" dirty="0"/>
          </a:p>
        </p:txBody>
      </p:sp>
      <p:sp>
        <p:nvSpPr>
          <p:cNvPr id="6" name="Symbol zastępczy numeru slajdu 5"/>
          <p:cNvSpPr>
            <a:spLocks noGrp="1"/>
          </p:cNvSpPr>
          <p:nvPr>
            <p:ph type="sldNum" sz="quarter" idx="12"/>
          </p:nvPr>
        </p:nvSpPr>
        <p:spPr/>
        <p:txBody>
          <a:bodyPr/>
          <a:lstStyle/>
          <a:p>
            <a:fld id="{765BDCAA-B6B5-4091-956D-4D48ED6D25DF}" type="slidenum">
              <a:rPr lang="en-GB" smtClean="0"/>
              <a:t>‹N°›</a:t>
            </a:fld>
            <a:endParaRPr lang="en-GB" dirty="0"/>
          </a:p>
        </p:txBody>
      </p:sp>
    </p:spTree>
    <p:extLst>
      <p:ext uri="{BB962C8B-B14F-4D97-AF65-F5344CB8AC3E}">
        <p14:creationId xmlns:p14="http://schemas.microsoft.com/office/powerpoint/2010/main" val="1538945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endParaRPr lang="en-GB"/>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p:cNvSpPr>
            <a:spLocks noGrp="1"/>
          </p:cNvSpPr>
          <p:nvPr>
            <p:ph type="dt" sz="half" idx="10"/>
          </p:nvPr>
        </p:nvSpPr>
        <p:spPr/>
        <p:txBody>
          <a:bodyPr/>
          <a:lstStyle/>
          <a:p>
            <a:fld id="{1D125FF9-D9DA-4209-8E55-07C8E176425A}" type="datetime1">
              <a:rPr lang="en-GB" smtClean="0"/>
              <a:t>24/01/2022</a:t>
            </a:fld>
            <a:endParaRPr lang="en-GB" dirty="0"/>
          </a:p>
        </p:txBody>
      </p:sp>
      <p:sp>
        <p:nvSpPr>
          <p:cNvPr id="5" name="Symbol zastępczy stopki 4"/>
          <p:cNvSpPr>
            <a:spLocks noGrp="1"/>
          </p:cNvSpPr>
          <p:nvPr>
            <p:ph type="ftr" sz="quarter" idx="11"/>
          </p:nvPr>
        </p:nvSpPr>
        <p:spPr/>
        <p:txBody>
          <a:bodyPr/>
          <a:lstStyle/>
          <a:p>
            <a:endParaRPr lang="en-GB" dirty="0"/>
          </a:p>
        </p:txBody>
      </p:sp>
      <p:sp>
        <p:nvSpPr>
          <p:cNvPr id="6" name="Symbol zastępczy numeru slajdu 5"/>
          <p:cNvSpPr>
            <a:spLocks noGrp="1"/>
          </p:cNvSpPr>
          <p:nvPr>
            <p:ph type="sldNum" sz="quarter" idx="12"/>
          </p:nvPr>
        </p:nvSpPr>
        <p:spPr/>
        <p:txBody>
          <a:bodyPr/>
          <a:lstStyle/>
          <a:p>
            <a:fld id="{765BDCAA-B6B5-4091-956D-4D48ED6D25DF}" type="slidenum">
              <a:rPr lang="en-GB" smtClean="0"/>
              <a:t>‹N°›</a:t>
            </a:fld>
            <a:endParaRPr lang="en-GB" dirty="0"/>
          </a:p>
        </p:txBody>
      </p:sp>
    </p:spTree>
    <p:extLst>
      <p:ext uri="{BB962C8B-B14F-4D97-AF65-F5344CB8AC3E}">
        <p14:creationId xmlns:p14="http://schemas.microsoft.com/office/powerpoint/2010/main" val="1109742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Kliknij, aby edytować styl</a:t>
            </a:r>
            <a:endParaRPr lang="en-GB" dirty="0"/>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p:cNvSpPr>
            <a:spLocks noGrp="1"/>
          </p:cNvSpPr>
          <p:nvPr>
            <p:ph type="dt" sz="half" idx="10"/>
          </p:nvPr>
        </p:nvSpPr>
        <p:spPr/>
        <p:txBody>
          <a:bodyPr/>
          <a:lstStyle/>
          <a:p>
            <a:fld id="{08612E4D-6B1D-4E35-ACEA-158501FE1F56}" type="datetime1">
              <a:rPr lang="en-GB" smtClean="0"/>
              <a:t>24/01/2022</a:t>
            </a:fld>
            <a:endParaRPr lang="en-GB" dirty="0"/>
          </a:p>
        </p:txBody>
      </p:sp>
      <p:sp>
        <p:nvSpPr>
          <p:cNvPr id="5" name="Symbol zastępczy stopki 4"/>
          <p:cNvSpPr>
            <a:spLocks noGrp="1"/>
          </p:cNvSpPr>
          <p:nvPr>
            <p:ph type="ftr" sz="quarter" idx="11"/>
          </p:nvPr>
        </p:nvSpPr>
        <p:spPr/>
        <p:txBody>
          <a:bodyPr/>
          <a:lstStyle/>
          <a:p>
            <a:endParaRPr lang="en-GB" dirty="0"/>
          </a:p>
        </p:txBody>
      </p:sp>
      <p:sp>
        <p:nvSpPr>
          <p:cNvPr id="6" name="Symbol zastępczy numeru slajdu 5"/>
          <p:cNvSpPr>
            <a:spLocks noGrp="1"/>
          </p:cNvSpPr>
          <p:nvPr>
            <p:ph type="sldNum" sz="quarter" idx="12"/>
          </p:nvPr>
        </p:nvSpPr>
        <p:spPr/>
        <p:txBody>
          <a:bodyPr/>
          <a:lstStyle/>
          <a:p>
            <a:fld id="{765BDCAA-B6B5-4091-956D-4D48ED6D25DF}" type="slidenum">
              <a:rPr lang="en-GB" smtClean="0"/>
              <a:t>‹N°›</a:t>
            </a:fld>
            <a:endParaRPr lang="en-GB" dirty="0"/>
          </a:p>
        </p:txBody>
      </p:sp>
    </p:spTree>
    <p:extLst>
      <p:ext uri="{BB962C8B-B14F-4D97-AF65-F5344CB8AC3E}">
        <p14:creationId xmlns:p14="http://schemas.microsoft.com/office/powerpoint/2010/main" val="2565934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GB"/>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28D1BF9D-8B18-4F1F-A166-649E20FCFC01}" type="datetime1">
              <a:rPr lang="en-GB" smtClean="0"/>
              <a:t>24/01/2022</a:t>
            </a:fld>
            <a:endParaRPr lang="en-GB" dirty="0"/>
          </a:p>
        </p:txBody>
      </p:sp>
      <p:sp>
        <p:nvSpPr>
          <p:cNvPr id="5" name="Symbol zastępczy stopki 4"/>
          <p:cNvSpPr>
            <a:spLocks noGrp="1"/>
          </p:cNvSpPr>
          <p:nvPr>
            <p:ph type="ftr" sz="quarter" idx="11"/>
          </p:nvPr>
        </p:nvSpPr>
        <p:spPr/>
        <p:txBody>
          <a:bodyPr/>
          <a:lstStyle/>
          <a:p>
            <a:endParaRPr lang="en-GB" dirty="0"/>
          </a:p>
        </p:txBody>
      </p:sp>
      <p:sp>
        <p:nvSpPr>
          <p:cNvPr id="6" name="Symbol zastępczy numeru slajdu 5"/>
          <p:cNvSpPr>
            <a:spLocks noGrp="1"/>
          </p:cNvSpPr>
          <p:nvPr>
            <p:ph type="sldNum" sz="quarter" idx="12"/>
          </p:nvPr>
        </p:nvSpPr>
        <p:spPr/>
        <p:txBody>
          <a:bodyPr/>
          <a:lstStyle/>
          <a:p>
            <a:fld id="{765BDCAA-B6B5-4091-956D-4D48ED6D25DF}" type="slidenum">
              <a:rPr lang="en-GB" smtClean="0"/>
              <a:t>‹N°›</a:t>
            </a:fld>
            <a:endParaRPr lang="en-GB" dirty="0"/>
          </a:p>
        </p:txBody>
      </p:sp>
    </p:spTree>
    <p:extLst>
      <p:ext uri="{BB962C8B-B14F-4D97-AF65-F5344CB8AC3E}">
        <p14:creationId xmlns:p14="http://schemas.microsoft.com/office/powerpoint/2010/main" val="1899320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endParaRPr lang="en-GB"/>
          </a:p>
        </p:txBody>
      </p:sp>
      <p:sp>
        <p:nvSpPr>
          <p:cNvPr id="3" name="Symbol zastępczy zawartości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zawartości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daty 4"/>
          <p:cNvSpPr>
            <a:spLocks noGrp="1"/>
          </p:cNvSpPr>
          <p:nvPr>
            <p:ph type="dt" sz="half" idx="10"/>
          </p:nvPr>
        </p:nvSpPr>
        <p:spPr/>
        <p:txBody>
          <a:bodyPr/>
          <a:lstStyle/>
          <a:p>
            <a:fld id="{D9275995-21B5-493A-93AF-99929D190519}" type="datetime1">
              <a:rPr lang="en-GB" smtClean="0"/>
              <a:t>24/01/2022</a:t>
            </a:fld>
            <a:endParaRPr lang="en-GB" dirty="0"/>
          </a:p>
        </p:txBody>
      </p:sp>
      <p:sp>
        <p:nvSpPr>
          <p:cNvPr id="6" name="Symbol zastępczy stopki 5"/>
          <p:cNvSpPr>
            <a:spLocks noGrp="1"/>
          </p:cNvSpPr>
          <p:nvPr>
            <p:ph type="ftr" sz="quarter" idx="11"/>
          </p:nvPr>
        </p:nvSpPr>
        <p:spPr/>
        <p:txBody>
          <a:bodyPr/>
          <a:lstStyle/>
          <a:p>
            <a:endParaRPr lang="en-GB" dirty="0"/>
          </a:p>
        </p:txBody>
      </p:sp>
      <p:sp>
        <p:nvSpPr>
          <p:cNvPr id="7" name="Symbol zastępczy numeru slajdu 6"/>
          <p:cNvSpPr>
            <a:spLocks noGrp="1"/>
          </p:cNvSpPr>
          <p:nvPr>
            <p:ph type="sldNum" sz="quarter" idx="12"/>
          </p:nvPr>
        </p:nvSpPr>
        <p:spPr/>
        <p:txBody>
          <a:bodyPr/>
          <a:lstStyle/>
          <a:p>
            <a:fld id="{765BDCAA-B6B5-4091-956D-4D48ED6D25DF}" type="slidenum">
              <a:rPr lang="en-GB" smtClean="0"/>
              <a:t>‹N°›</a:t>
            </a:fld>
            <a:endParaRPr lang="en-GB" dirty="0"/>
          </a:p>
        </p:txBody>
      </p:sp>
    </p:spTree>
    <p:extLst>
      <p:ext uri="{BB962C8B-B14F-4D97-AF65-F5344CB8AC3E}">
        <p14:creationId xmlns:p14="http://schemas.microsoft.com/office/powerpoint/2010/main" val="1263101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endParaRPr lang="en-GB"/>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7" name="Symbol zastępczy daty 6"/>
          <p:cNvSpPr>
            <a:spLocks noGrp="1"/>
          </p:cNvSpPr>
          <p:nvPr>
            <p:ph type="dt" sz="half" idx="10"/>
          </p:nvPr>
        </p:nvSpPr>
        <p:spPr/>
        <p:txBody>
          <a:bodyPr/>
          <a:lstStyle/>
          <a:p>
            <a:fld id="{841CAFFB-56CD-4ABB-9D47-72EBB6727F57}" type="datetime1">
              <a:rPr lang="en-GB" smtClean="0"/>
              <a:t>24/01/2022</a:t>
            </a:fld>
            <a:endParaRPr lang="en-GB" dirty="0"/>
          </a:p>
        </p:txBody>
      </p:sp>
      <p:sp>
        <p:nvSpPr>
          <p:cNvPr id="8" name="Symbol zastępczy stopki 7"/>
          <p:cNvSpPr>
            <a:spLocks noGrp="1"/>
          </p:cNvSpPr>
          <p:nvPr>
            <p:ph type="ftr" sz="quarter" idx="11"/>
          </p:nvPr>
        </p:nvSpPr>
        <p:spPr/>
        <p:txBody>
          <a:bodyPr/>
          <a:lstStyle/>
          <a:p>
            <a:endParaRPr lang="en-GB" dirty="0"/>
          </a:p>
        </p:txBody>
      </p:sp>
      <p:sp>
        <p:nvSpPr>
          <p:cNvPr id="9" name="Symbol zastępczy numeru slajdu 8"/>
          <p:cNvSpPr>
            <a:spLocks noGrp="1"/>
          </p:cNvSpPr>
          <p:nvPr>
            <p:ph type="sldNum" sz="quarter" idx="12"/>
          </p:nvPr>
        </p:nvSpPr>
        <p:spPr/>
        <p:txBody>
          <a:bodyPr/>
          <a:lstStyle/>
          <a:p>
            <a:fld id="{765BDCAA-B6B5-4091-956D-4D48ED6D25DF}" type="slidenum">
              <a:rPr lang="en-GB" smtClean="0"/>
              <a:t>‹N°›</a:t>
            </a:fld>
            <a:endParaRPr lang="en-GB" dirty="0"/>
          </a:p>
        </p:txBody>
      </p:sp>
    </p:spTree>
    <p:extLst>
      <p:ext uri="{BB962C8B-B14F-4D97-AF65-F5344CB8AC3E}">
        <p14:creationId xmlns:p14="http://schemas.microsoft.com/office/powerpoint/2010/main" val="226318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endParaRPr lang="en-GB"/>
          </a:p>
        </p:txBody>
      </p:sp>
      <p:sp>
        <p:nvSpPr>
          <p:cNvPr id="3" name="Symbol zastępczy daty 2"/>
          <p:cNvSpPr>
            <a:spLocks noGrp="1"/>
          </p:cNvSpPr>
          <p:nvPr>
            <p:ph type="dt" sz="half" idx="10"/>
          </p:nvPr>
        </p:nvSpPr>
        <p:spPr/>
        <p:txBody>
          <a:bodyPr/>
          <a:lstStyle/>
          <a:p>
            <a:fld id="{E86C5A47-769D-4127-AF2D-26FC0950B739}" type="datetime1">
              <a:rPr lang="en-GB" smtClean="0"/>
              <a:t>24/01/2022</a:t>
            </a:fld>
            <a:endParaRPr lang="en-GB" dirty="0"/>
          </a:p>
        </p:txBody>
      </p:sp>
      <p:sp>
        <p:nvSpPr>
          <p:cNvPr id="4" name="Symbol zastępczy stopki 3"/>
          <p:cNvSpPr>
            <a:spLocks noGrp="1"/>
          </p:cNvSpPr>
          <p:nvPr>
            <p:ph type="ftr" sz="quarter" idx="11"/>
          </p:nvPr>
        </p:nvSpPr>
        <p:spPr/>
        <p:txBody>
          <a:bodyPr/>
          <a:lstStyle/>
          <a:p>
            <a:endParaRPr lang="en-GB" dirty="0"/>
          </a:p>
        </p:txBody>
      </p:sp>
      <p:sp>
        <p:nvSpPr>
          <p:cNvPr id="5" name="Symbol zastępczy numeru slajdu 4"/>
          <p:cNvSpPr>
            <a:spLocks noGrp="1"/>
          </p:cNvSpPr>
          <p:nvPr>
            <p:ph type="sldNum" sz="quarter" idx="12"/>
          </p:nvPr>
        </p:nvSpPr>
        <p:spPr/>
        <p:txBody>
          <a:bodyPr/>
          <a:lstStyle/>
          <a:p>
            <a:fld id="{765BDCAA-B6B5-4091-956D-4D48ED6D25DF}" type="slidenum">
              <a:rPr lang="en-GB" smtClean="0"/>
              <a:t>‹N°›</a:t>
            </a:fld>
            <a:endParaRPr lang="en-GB" dirty="0"/>
          </a:p>
        </p:txBody>
      </p:sp>
    </p:spTree>
    <p:extLst>
      <p:ext uri="{BB962C8B-B14F-4D97-AF65-F5344CB8AC3E}">
        <p14:creationId xmlns:p14="http://schemas.microsoft.com/office/powerpoint/2010/main" val="3164335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1B09DDFC-18BD-44CF-9A1E-138166C4AD08}" type="datetime1">
              <a:rPr lang="en-GB" smtClean="0"/>
              <a:t>24/01/2022</a:t>
            </a:fld>
            <a:endParaRPr lang="en-GB" dirty="0"/>
          </a:p>
        </p:txBody>
      </p:sp>
      <p:sp>
        <p:nvSpPr>
          <p:cNvPr id="3" name="Symbol zastępczy stopki 2"/>
          <p:cNvSpPr>
            <a:spLocks noGrp="1"/>
          </p:cNvSpPr>
          <p:nvPr>
            <p:ph type="ftr" sz="quarter" idx="11"/>
          </p:nvPr>
        </p:nvSpPr>
        <p:spPr/>
        <p:txBody>
          <a:bodyPr/>
          <a:lstStyle/>
          <a:p>
            <a:endParaRPr lang="en-GB" dirty="0"/>
          </a:p>
        </p:txBody>
      </p:sp>
      <p:sp>
        <p:nvSpPr>
          <p:cNvPr id="4" name="Symbol zastępczy numeru slajdu 3"/>
          <p:cNvSpPr>
            <a:spLocks noGrp="1"/>
          </p:cNvSpPr>
          <p:nvPr>
            <p:ph type="sldNum" sz="quarter" idx="12"/>
          </p:nvPr>
        </p:nvSpPr>
        <p:spPr/>
        <p:txBody>
          <a:bodyPr/>
          <a:lstStyle/>
          <a:p>
            <a:fld id="{765BDCAA-B6B5-4091-956D-4D48ED6D25DF}" type="slidenum">
              <a:rPr lang="en-GB" smtClean="0"/>
              <a:t>‹N°›</a:t>
            </a:fld>
            <a:endParaRPr lang="en-GB" dirty="0"/>
          </a:p>
        </p:txBody>
      </p:sp>
    </p:spTree>
    <p:extLst>
      <p:ext uri="{BB962C8B-B14F-4D97-AF65-F5344CB8AC3E}">
        <p14:creationId xmlns:p14="http://schemas.microsoft.com/office/powerpoint/2010/main" val="968408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A296495A-4297-42C4-854B-616971D3F0B8}" type="datetime1">
              <a:rPr lang="en-GB" smtClean="0"/>
              <a:t>24/01/2022</a:t>
            </a:fld>
            <a:endParaRPr lang="en-GB" dirty="0"/>
          </a:p>
        </p:txBody>
      </p:sp>
      <p:sp>
        <p:nvSpPr>
          <p:cNvPr id="6" name="Symbol zastępczy stopki 5"/>
          <p:cNvSpPr>
            <a:spLocks noGrp="1"/>
          </p:cNvSpPr>
          <p:nvPr>
            <p:ph type="ftr" sz="quarter" idx="11"/>
          </p:nvPr>
        </p:nvSpPr>
        <p:spPr/>
        <p:txBody>
          <a:bodyPr/>
          <a:lstStyle/>
          <a:p>
            <a:endParaRPr lang="en-GB" dirty="0"/>
          </a:p>
        </p:txBody>
      </p:sp>
      <p:sp>
        <p:nvSpPr>
          <p:cNvPr id="7" name="Symbol zastępczy numeru slajdu 6"/>
          <p:cNvSpPr>
            <a:spLocks noGrp="1"/>
          </p:cNvSpPr>
          <p:nvPr>
            <p:ph type="sldNum" sz="quarter" idx="12"/>
          </p:nvPr>
        </p:nvSpPr>
        <p:spPr/>
        <p:txBody>
          <a:bodyPr/>
          <a:lstStyle/>
          <a:p>
            <a:fld id="{765BDCAA-B6B5-4091-956D-4D48ED6D25DF}" type="slidenum">
              <a:rPr lang="en-GB" smtClean="0"/>
              <a:t>‹N°›</a:t>
            </a:fld>
            <a:endParaRPr lang="en-GB" dirty="0"/>
          </a:p>
        </p:txBody>
      </p:sp>
    </p:spTree>
    <p:extLst>
      <p:ext uri="{BB962C8B-B14F-4D97-AF65-F5344CB8AC3E}">
        <p14:creationId xmlns:p14="http://schemas.microsoft.com/office/powerpoint/2010/main" val="2989393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639E202F-6D96-4D77-96E5-042E61FAE6C7}" type="datetime1">
              <a:rPr lang="en-GB" smtClean="0"/>
              <a:t>24/01/2022</a:t>
            </a:fld>
            <a:endParaRPr lang="en-GB" dirty="0"/>
          </a:p>
        </p:txBody>
      </p:sp>
      <p:sp>
        <p:nvSpPr>
          <p:cNvPr id="6" name="Symbol zastępczy stopki 5"/>
          <p:cNvSpPr>
            <a:spLocks noGrp="1"/>
          </p:cNvSpPr>
          <p:nvPr>
            <p:ph type="ftr" sz="quarter" idx="11"/>
          </p:nvPr>
        </p:nvSpPr>
        <p:spPr/>
        <p:txBody>
          <a:bodyPr/>
          <a:lstStyle/>
          <a:p>
            <a:endParaRPr lang="en-GB" dirty="0"/>
          </a:p>
        </p:txBody>
      </p:sp>
      <p:sp>
        <p:nvSpPr>
          <p:cNvPr id="7" name="Symbol zastępczy numeru slajdu 6"/>
          <p:cNvSpPr>
            <a:spLocks noGrp="1"/>
          </p:cNvSpPr>
          <p:nvPr>
            <p:ph type="sldNum" sz="quarter" idx="12"/>
          </p:nvPr>
        </p:nvSpPr>
        <p:spPr/>
        <p:txBody>
          <a:bodyPr/>
          <a:lstStyle/>
          <a:p>
            <a:fld id="{765BDCAA-B6B5-4091-956D-4D48ED6D25DF}" type="slidenum">
              <a:rPr lang="en-GB" smtClean="0"/>
              <a:t>‹N°›</a:t>
            </a:fld>
            <a:endParaRPr lang="en-GB" dirty="0"/>
          </a:p>
        </p:txBody>
      </p:sp>
    </p:spTree>
    <p:extLst>
      <p:ext uri="{BB962C8B-B14F-4D97-AF65-F5344CB8AC3E}">
        <p14:creationId xmlns:p14="http://schemas.microsoft.com/office/powerpoint/2010/main" val="284684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GB"/>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471035-3EF1-4B71-93A6-46035A08C0B2}" type="datetime1">
              <a:rPr lang="en-GB" smtClean="0"/>
              <a:t>24/01/2022</a:t>
            </a:fld>
            <a:endParaRPr lang="en-GB" dirty="0"/>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5BDCAA-B6B5-4091-956D-4D48ED6D25DF}" type="slidenum">
              <a:rPr lang="en-GB" smtClean="0"/>
              <a:t>‹N°›</a:t>
            </a:fld>
            <a:endParaRPr lang="en-GB" dirty="0"/>
          </a:p>
        </p:txBody>
      </p:sp>
    </p:spTree>
    <p:extLst>
      <p:ext uri="{BB962C8B-B14F-4D97-AF65-F5344CB8AC3E}">
        <p14:creationId xmlns:p14="http://schemas.microsoft.com/office/powerpoint/2010/main" val="2711666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image" Target="../media/image5.png"/><Relationship Id="rId7" Type="http://schemas.openxmlformats.org/officeDocument/2006/relationships/oleObject" Target="../embeddings/oleObject2.bin"/><Relationship Id="rId12" Type="http://schemas.openxmlformats.org/officeDocument/2006/relationships/image" Target="../media/image4.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11" Type="http://schemas.openxmlformats.org/officeDocument/2006/relationships/oleObject" Target="../embeddings/oleObject4.bin"/><Relationship Id="rId5" Type="http://schemas.openxmlformats.org/officeDocument/2006/relationships/oleObject" Target="../embeddings/oleObject1.bin"/><Relationship Id="rId10" Type="http://schemas.openxmlformats.org/officeDocument/2006/relationships/image" Target="../media/image3.emf"/><Relationship Id="rId4" Type="http://schemas.openxmlformats.org/officeDocument/2006/relationships/image" Target="../media/image6.jpeg"/><Relationship Id="rId9" Type="http://schemas.openxmlformats.org/officeDocument/2006/relationships/oleObject" Target="../embeddings/oleObject3.bin"/></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xml"/><Relationship Id="rId1" Type="http://schemas.openxmlformats.org/officeDocument/2006/relationships/vmlDrawing" Target="../drawings/vmlDrawing9.vml"/><Relationship Id="rId5" Type="http://schemas.openxmlformats.org/officeDocument/2006/relationships/image" Target="../media/image8.jpeg"/><Relationship Id="rId4" Type="http://schemas.openxmlformats.org/officeDocument/2006/relationships/image" Target="../media/image7.emf"/></Relationships>
</file>

<file path=ppt/slides/_rels/slide11.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image" Target="../media/image1.emf"/><Relationship Id="rId11" Type="http://schemas.openxmlformats.org/officeDocument/2006/relationships/image" Target="../media/image8.jpeg"/><Relationship Id="rId5" Type="http://schemas.openxmlformats.org/officeDocument/2006/relationships/oleObject" Target="../embeddings/oleObject15.bin"/><Relationship Id="rId10" Type="http://schemas.openxmlformats.org/officeDocument/2006/relationships/image" Target="../media/image2.emf"/><Relationship Id="rId4" Type="http://schemas.openxmlformats.org/officeDocument/2006/relationships/image" Target="../media/image9.emf"/><Relationship Id="rId9" Type="http://schemas.openxmlformats.org/officeDocument/2006/relationships/oleObject" Target="../embeddings/oleObject17.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xml"/><Relationship Id="rId1" Type="http://schemas.openxmlformats.org/officeDocument/2006/relationships/vmlDrawing" Target="../drawings/vmlDrawing11.vml"/><Relationship Id="rId5" Type="http://schemas.openxmlformats.org/officeDocument/2006/relationships/image" Target="../media/image8.jpeg"/><Relationship Id="rId4" Type="http://schemas.openxmlformats.org/officeDocument/2006/relationships/image" Target="../media/image7.emf"/></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8" Type="http://schemas.openxmlformats.org/officeDocument/2006/relationships/comments" Target="../comments/comment2.xml"/><Relationship Id="rId3" Type="http://schemas.openxmlformats.org/officeDocument/2006/relationships/oleObject" Target="../embeddings/oleObject20.bin"/><Relationship Id="rId7" Type="http://schemas.openxmlformats.org/officeDocument/2006/relationships/image" Target="../media/image8.jpeg"/><Relationship Id="rId2" Type="http://schemas.openxmlformats.org/officeDocument/2006/relationships/slideLayout" Target="../slideLayouts/slideLayout1.xml"/><Relationship Id="rId1" Type="http://schemas.openxmlformats.org/officeDocument/2006/relationships/vmlDrawing" Target="../drawings/vmlDrawing12.v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image" Target="../media/image7.emf"/></Relationships>
</file>

<file path=ppt/slides/_rels/slide1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oleObject" Target="../embeddings/oleObject21.bin"/><Relationship Id="rId7" Type="http://schemas.openxmlformats.org/officeDocument/2006/relationships/oleObject" Target="../embeddings/oleObject23.bin"/><Relationship Id="rId2" Type="http://schemas.openxmlformats.org/officeDocument/2006/relationships/slideLayout" Target="../slideLayouts/slideLayout1.xml"/><Relationship Id="rId1" Type="http://schemas.openxmlformats.org/officeDocument/2006/relationships/vmlDrawing" Target="../drawings/vmlDrawing13.vml"/><Relationship Id="rId6" Type="http://schemas.openxmlformats.org/officeDocument/2006/relationships/image" Target="../media/image1.emf"/><Relationship Id="rId11" Type="http://schemas.openxmlformats.org/officeDocument/2006/relationships/image" Target="../media/image8.jpeg"/><Relationship Id="rId5" Type="http://schemas.openxmlformats.org/officeDocument/2006/relationships/oleObject" Target="../embeddings/oleObject22.bin"/><Relationship Id="rId10" Type="http://schemas.openxmlformats.org/officeDocument/2006/relationships/image" Target="../media/image2.emf"/><Relationship Id="rId4" Type="http://schemas.openxmlformats.org/officeDocument/2006/relationships/image" Target="../media/image9.emf"/><Relationship Id="rId9" Type="http://schemas.openxmlformats.org/officeDocument/2006/relationships/oleObject" Target="../embeddings/oleObject24.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1.xml"/><Relationship Id="rId1" Type="http://schemas.openxmlformats.org/officeDocument/2006/relationships/vmlDrawing" Target="../drawings/vmlDrawing14.vml"/><Relationship Id="rId5" Type="http://schemas.openxmlformats.org/officeDocument/2006/relationships/image" Target="../media/image8.jpeg"/><Relationship Id="rId4" Type="http://schemas.openxmlformats.org/officeDocument/2006/relationships/image" Target="../media/image7.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1.xml"/><Relationship Id="rId1" Type="http://schemas.openxmlformats.org/officeDocument/2006/relationships/vmlDrawing" Target="../drawings/vmlDrawing15.vml"/><Relationship Id="rId5" Type="http://schemas.openxmlformats.org/officeDocument/2006/relationships/hyperlink" Target="mailto:igor.chalupec@pzbs.pl" TargetMode="External"/><Relationship Id="rId4" Type="http://schemas.openxmlformats.org/officeDocument/2006/relationships/image" Target="../media/image11.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8.jpeg"/><Relationship Id="rId4" Type="http://schemas.openxmlformats.org/officeDocument/2006/relationships/image" Target="../media/image7.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comments" Target="../comments/comment1.xml"/><Relationship Id="rId5" Type="http://schemas.openxmlformats.org/officeDocument/2006/relationships/image" Target="../media/image8.jpeg"/><Relationship Id="rId4" Type="http://schemas.openxmlformats.org/officeDocument/2006/relationships/image" Target="../media/image7.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8.jpeg"/><Relationship Id="rId4" Type="http://schemas.openxmlformats.org/officeDocument/2006/relationships/image" Target="../media/image7.emf"/></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xml"/><Relationship Id="rId1" Type="http://schemas.openxmlformats.org/officeDocument/2006/relationships/vmlDrawing" Target="../drawings/vmlDrawing5.vml"/><Relationship Id="rId5" Type="http://schemas.openxmlformats.org/officeDocument/2006/relationships/image" Target="../media/image8.jpeg"/><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xml"/><Relationship Id="rId1" Type="http://schemas.openxmlformats.org/officeDocument/2006/relationships/vmlDrawing" Target="../drawings/vmlDrawing6.vml"/><Relationship Id="rId5" Type="http://schemas.openxmlformats.org/officeDocument/2006/relationships/image" Target="../media/image8.jpeg"/><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xml"/><Relationship Id="rId1" Type="http://schemas.openxmlformats.org/officeDocument/2006/relationships/vmlDrawing" Target="../drawings/vmlDrawing7.vml"/><Relationship Id="rId5" Type="http://schemas.openxmlformats.org/officeDocument/2006/relationships/image" Target="../media/image8.jpeg"/><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image" Target="../media/image8.jpeg"/><Relationship Id="rId5" Type="http://schemas.openxmlformats.org/officeDocument/2006/relationships/chart" Target="../charts/chart2.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0" y="945544"/>
            <a:ext cx="12192000" cy="674994"/>
          </a:xfrm>
        </p:spPr>
        <p:txBody>
          <a:bodyPr>
            <a:noAutofit/>
          </a:bodyPr>
          <a:lstStyle/>
          <a:p>
            <a:pPr>
              <a:spcBef>
                <a:spcPts val="0"/>
              </a:spcBef>
            </a:pPr>
            <a:r>
              <a:rPr lang="pl-PL" sz="4400" b="1" dirty="0">
                <a:solidFill>
                  <a:schemeClr val="bg1"/>
                </a:solidFill>
                <a:effectLst/>
                <a:latin typeface="+mn-lt"/>
                <a:ea typeface="Times New Roman" panose="02020603050405020304" pitchFamily="18" charset="0"/>
                <a:cs typeface="Times New Roman" panose="02020603050405020304" pitchFamily="18" charset="0"/>
              </a:rPr>
              <a:t>11th </a:t>
            </a:r>
            <a:r>
              <a:rPr lang="en-US" sz="4400" b="1" dirty="0">
                <a:solidFill>
                  <a:schemeClr val="bg1"/>
                </a:solidFill>
                <a:effectLst/>
                <a:latin typeface="+mn-lt"/>
                <a:ea typeface="Times New Roman" panose="02020603050405020304" pitchFamily="18" charset="0"/>
                <a:cs typeface="Times New Roman" panose="02020603050405020304" pitchFamily="18" charset="0"/>
              </a:rPr>
              <a:t>EBL NBO Officers' Seminar </a:t>
            </a:r>
            <a:endParaRPr lang="en-US" sz="3600" b="1" dirty="0">
              <a:solidFill>
                <a:schemeClr val="bg1"/>
              </a:solidFill>
              <a:effectLst/>
              <a:latin typeface="+mn-lt"/>
              <a:ea typeface="Times New Roman" panose="02020603050405020304" pitchFamily="18" charset="0"/>
              <a:cs typeface="Times New Roman" panose="02020603050405020304" pitchFamily="18" charset="0"/>
            </a:endParaRPr>
          </a:p>
          <a:p>
            <a:pPr>
              <a:spcBef>
                <a:spcPts val="0"/>
              </a:spcBef>
            </a:pPr>
            <a:r>
              <a:rPr lang="en-US" sz="3600" b="1" dirty="0">
                <a:solidFill>
                  <a:schemeClr val="bg1"/>
                </a:solidFill>
                <a:effectLst/>
                <a:latin typeface="+mn-lt"/>
                <a:ea typeface="Times New Roman" panose="02020603050405020304" pitchFamily="18" charset="0"/>
                <a:cs typeface="Times New Roman" panose="02020603050405020304" pitchFamily="18" charset="0"/>
              </a:rPr>
              <a:t>in </a:t>
            </a:r>
            <a:r>
              <a:rPr lang="en-US" sz="3600" b="1" dirty="0">
                <a:solidFill>
                  <a:schemeClr val="bg1"/>
                </a:solidFill>
                <a:ea typeface="Times New Roman" panose="02020603050405020304" pitchFamily="18" charset="0"/>
                <a:cs typeface="Times New Roman" panose="02020603050405020304" pitchFamily="18" charset="0"/>
              </a:rPr>
              <a:t>P</a:t>
            </a:r>
            <a:r>
              <a:rPr lang="en-US" sz="3600" b="1" dirty="0">
                <a:solidFill>
                  <a:schemeClr val="bg1"/>
                </a:solidFill>
                <a:effectLst/>
                <a:latin typeface="+mn-lt"/>
                <a:ea typeface="Times New Roman" panose="02020603050405020304" pitchFamily="18" charset="0"/>
                <a:cs typeface="Times New Roman" panose="02020603050405020304" pitchFamily="18" charset="0"/>
              </a:rPr>
              <a:t>re- and Current C</a:t>
            </a:r>
            <a:r>
              <a:rPr lang="pl-PL" sz="3600" b="1" dirty="0">
                <a:solidFill>
                  <a:schemeClr val="bg1"/>
                </a:solidFill>
                <a:effectLst/>
                <a:latin typeface="+mn-lt"/>
                <a:ea typeface="Times New Roman" panose="02020603050405020304" pitchFamily="18" charset="0"/>
                <a:cs typeface="Times New Roman" panose="02020603050405020304" pitchFamily="18" charset="0"/>
              </a:rPr>
              <a:t>OVID </a:t>
            </a:r>
            <a:r>
              <a:rPr lang="en-US" sz="3600" b="1" dirty="0">
                <a:solidFill>
                  <a:schemeClr val="bg1"/>
                </a:solidFill>
                <a:ea typeface="Times New Roman" panose="02020603050405020304" pitchFamily="18" charset="0"/>
                <a:cs typeface="Times New Roman" panose="02020603050405020304" pitchFamily="18" charset="0"/>
              </a:rPr>
              <a:t>T</a:t>
            </a:r>
            <a:r>
              <a:rPr lang="en-US" sz="3600" b="1" dirty="0">
                <a:solidFill>
                  <a:schemeClr val="bg1"/>
                </a:solidFill>
                <a:effectLst/>
                <a:latin typeface="+mn-lt"/>
                <a:ea typeface="Times New Roman" panose="02020603050405020304" pitchFamily="18" charset="0"/>
                <a:cs typeface="Times New Roman" panose="02020603050405020304" pitchFamily="18" charset="0"/>
              </a:rPr>
              <a:t>imes</a:t>
            </a:r>
            <a:endParaRPr lang="en-US" sz="3600" b="1" dirty="0">
              <a:solidFill>
                <a:schemeClr val="bg1"/>
              </a:solidFill>
            </a:endParaRPr>
          </a:p>
          <a:p>
            <a:endParaRPr lang="en-US" sz="4400" b="1" dirty="0">
              <a:solidFill>
                <a:schemeClr val="bg1"/>
              </a:solidFill>
            </a:endParaRPr>
          </a:p>
          <a:p>
            <a:br>
              <a:rPr lang="en-US" sz="4400" b="1" dirty="0">
                <a:solidFill>
                  <a:schemeClr val="bg1"/>
                </a:solidFill>
                <a:effectLst/>
                <a:latin typeface="+mn-lt"/>
                <a:ea typeface="Times New Roman" panose="02020603050405020304" pitchFamily="18" charset="0"/>
                <a:cs typeface="Times New Roman" panose="02020603050405020304" pitchFamily="18" charset="0"/>
              </a:rPr>
            </a:br>
            <a:br>
              <a:rPr lang="en-US" sz="4400" b="1" dirty="0">
                <a:solidFill>
                  <a:schemeClr val="bg1"/>
                </a:solidFill>
                <a:latin typeface="+mn-lt"/>
                <a:ea typeface="Times New Roman" panose="02020603050405020304" pitchFamily="18" charset="0"/>
                <a:cs typeface="Times New Roman" panose="02020603050405020304" pitchFamily="18" charset="0"/>
              </a:rPr>
            </a:br>
            <a:endParaRPr lang="en-US" sz="4400" b="1" dirty="0">
              <a:solidFill>
                <a:schemeClr val="bg1"/>
              </a:solidFill>
            </a:endParaRPr>
          </a:p>
        </p:txBody>
      </p:sp>
      <p:sp>
        <p:nvSpPr>
          <p:cNvPr id="7" name="Prostokąt 6"/>
          <p:cNvSpPr/>
          <p:nvPr/>
        </p:nvSpPr>
        <p:spPr>
          <a:xfrm>
            <a:off x="-304800" y="3245703"/>
            <a:ext cx="12496800" cy="3662541"/>
          </a:xfrm>
          <a:prstGeom prst="rect">
            <a:avLst/>
          </a:prstGeom>
        </p:spPr>
        <p:txBody>
          <a:bodyPr wrap="square">
            <a:spAutoFit/>
          </a:bodyPr>
          <a:lstStyle/>
          <a:p>
            <a:pPr algn="ctr"/>
            <a:r>
              <a:rPr lang="en-US" sz="3600" b="1" dirty="0">
                <a:solidFill>
                  <a:schemeClr val="bg1"/>
                </a:solidFill>
              </a:rPr>
              <a:t>FINANCIAL MANAGEMENT</a:t>
            </a:r>
          </a:p>
          <a:p>
            <a:pPr algn="ctr"/>
            <a:r>
              <a:rPr lang="en-US" sz="3200" b="1" dirty="0">
                <a:solidFill>
                  <a:schemeClr val="bg1"/>
                </a:solidFill>
              </a:rPr>
              <a:t>In the Polish Bridge Union</a:t>
            </a:r>
          </a:p>
          <a:p>
            <a:pPr algn="ctr"/>
            <a:endParaRPr lang="en-US" sz="3600" b="1" dirty="0">
              <a:solidFill>
                <a:srgbClr val="FF0000"/>
              </a:solidFill>
            </a:endParaRPr>
          </a:p>
          <a:p>
            <a:pPr algn="ctr"/>
            <a:endParaRPr lang="pl-PL" sz="2800" b="1" dirty="0">
              <a:solidFill>
                <a:srgbClr val="FF0000"/>
              </a:solidFill>
            </a:endParaRPr>
          </a:p>
          <a:p>
            <a:pPr algn="ctr"/>
            <a:endParaRPr lang="en-US" sz="2800" b="1" dirty="0">
              <a:solidFill>
                <a:srgbClr val="FF0000"/>
              </a:solidFill>
            </a:endParaRPr>
          </a:p>
          <a:p>
            <a:pPr algn="ctr"/>
            <a:r>
              <a:rPr lang="en-US" sz="3200" b="1" dirty="0">
                <a:solidFill>
                  <a:srgbClr val="FF0000"/>
                </a:solidFill>
              </a:rPr>
              <a:t>Beata Madej, General Manager</a:t>
            </a:r>
          </a:p>
          <a:p>
            <a:pPr algn="ctr"/>
            <a:endParaRPr lang="en-US" sz="800" b="1" dirty="0">
              <a:solidFill>
                <a:srgbClr val="FF0000"/>
              </a:solidFill>
            </a:endParaRPr>
          </a:p>
          <a:p>
            <a:pPr algn="ctr"/>
            <a:endParaRPr lang="en-US" sz="3200" b="1" dirty="0"/>
          </a:p>
        </p:txBody>
      </p:sp>
      <p:sp>
        <p:nvSpPr>
          <p:cNvPr id="9" name="pole tekstowe 8">
            <a:extLst>
              <a:ext uri="{FF2B5EF4-FFF2-40B4-BE49-F238E27FC236}">
                <a16:creationId xmlns:a16="http://schemas.microsoft.com/office/drawing/2014/main" id="{DD580992-8EF4-4B3B-8618-3EDE867448DA}"/>
              </a:ext>
            </a:extLst>
          </p:cNvPr>
          <p:cNvSpPr txBox="1"/>
          <p:nvPr/>
        </p:nvSpPr>
        <p:spPr>
          <a:xfrm>
            <a:off x="-53340" y="2165562"/>
            <a:ext cx="12245340" cy="553998"/>
          </a:xfrm>
          <a:prstGeom prst="rect">
            <a:avLst/>
          </a:prstGeom>
          <a:noFill/>
        </p:spPr>
        <p:txBody>
          <a:bodyPr wrap="square">
            <a:spAutoFit/>
          </a:bodyPr>
          <a:lstStyle/>
          <a:p>
            <a:pPr algn="ctr"/>
            <a:r>
              <a:rPr lang="pl-PL" sz="3000" b="1" dirty="0">
                <a:solidFill>
                  <a:schemeClr val="bg1"/>
                </a:solidFill>
                <a:cs typeface="Times New Roman" panose="02020603050405020304" pitchFamily="18" charset="0"/>
              </a:rPr>
              <a:t>Larnaca 2022 </a:t>
            </a:r>
            <a:endParaRPr lang="pl-PL" sz="3000" b="1" dirty="0">
              <a:solidFill>
                <a:schemeClr val="bg1"/>
              </a:solidFill>
            </a:endParaRPr>
          </a:p>
        </p:txBody>
      </p:sp>
      <p:pic>
        <p:nvPicPr>
          <p:cNvPr id="10" name="Obraz 9">
            <a:extLst>
              <a:ext uri="{FF2B5EF4-FFF2-40B4-BE49-F238E27FC236}">
                <a16:creationId xmlns:a16="http://schemas.microsoft.com/office/drawing/2014/main" id="{1AE6AB65-EB08-4A34-A451-E2BFDC221E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13225" y="2749119"/>
            <a:ext cx="1620754" cy="2088696"/>
          </a:xfrm>
          <a:prstGeom prst="rect">
            <a:avLst/>
          </a:prstGeom>
        </p:spPr>
      </p:pic>
      <p:grpSp>
        <p:nvGrpSpPr>
          <p:cNvPr id="8" name="Grupa 7">
            <a:extLst>
              <a:ext uri="{FF2B5EF4-FFF2-40B4-BE49-F238E27FC236}">
                <a16:creationId xmlns:a16="http://schemas.microsoft.com/office/drawing/2014/main" id="{023A28F8-E0D7-4878-BAB6-8331003117EE}"/>
              </a:ext>
            </a:extLst>
          </p:cNvPr>
          <p:cNvGrpSpPr/>
          <p:nvPr/>
        </p:nvGrpSpPr>
        <p:grpSpPr>
          <a:xfrm>
            <a:off x="356611" y="2861432"/>
            <a:ext cx="2857228" cy="1434521"/>
            <a:chOff x="775855" y="3138055"/>
            <a:chExt cx="2857228" cy="1434521"/>
          </a:xfrm>
        </p:grpSpPr>
        <p:pic>
          <p:nvPicPr>
            <p:cNvPr id="11" name="Picture 4" descr="European Bridge League - Home | Facebook">
              <a:extLst>
                <a:ext uri="{FF2B5EF4-FFF2-40B4-BE49-F238E27FC236}">
                  <a16:creationId xmlns:a16="http://schemas.microsoft.com/office/drawing/2014/main" id="{CDC88EF6-5C90-4702-A85A-3492114B91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7178" y="3410526"/>
              <a:ext cx="2124075" cy="1162050"/>
            </a:xfrm>
            <a:prstGeom prst="rect">
              <a:avLst/>
            </a:prstGeom>
            <a:noFill/>
            <a:extLst>
              <a:ext uri="{909E8E84-426E-40DD-AFC4-6F175D3DCCD1}">
                <a14:hiddenFill xmlns:a14="http://schemas.microsoft.com/office/drawing/2010/main">
                  <a:solidFill>
                    <a:srgbClr val="FFFFFF"/>
                  </a:solidFill>
                </a14:hiddenFill>
              </a:ext>
            </a:extLst>
          </p:spPr>
        </p:pic>
        <p:sp>
          <p:nvSpPr>
            <p:cNvPr id="2" name="Prostokąt 1">
              <a:extLst>
                <a:ext uri="{FF2B5EF4-FFF2-40B4-BE49-F238E27FC236}">
                  <a16:creationId xmlns:a16="http://schemas.microsoft.com/office/drawing/2014/main" id="{9C1D8AA6-3AA9-4654-91A7-AC35A12AC646}"/>
                </a:ext>
              </a:extLst>
            </p:cNvPr>
            <p:cNvSpPr/>
            <p:nvPr/>
          </p:nvSpPr>
          <p:spPr>
            <a:xfrm>
              <a:off x="775855" y="3138055"/>
              <a:ext cx="2479963" cy="29094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l-PL" u="sng" dirty="0"/>
            </a:p>
          </p:txBody>
        </p:sp>
        <p:sp>
          <p:nvSpPr>
            <p:cNvPr id="16" name="Prostokąt 15">
              <a:extLst>
                <a:ext uri="{FF2B5EF4-FFF2-40B4-BE49-F238E27FC236}">
                  <a16:creationId xmlns:a16="http://schemas.microsoft.com/office/drawing/2014/main" id="{AD442DE5-D70C-4E3C-BE36-2672EA3C9D8E}"/>
                </a:ext>
              </a:extLst>
            </p:cNvPr>
            <p:cNvSpPr/>
            <p:nvPr/>
          </p:nvSpPr>
          <p:spPr>
            <a:xfrm>
              <a:off x="1153120" y="3686885"/>
              <a:ext cx="2479963" cy="19219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l-PL" u="sng" dirty="0"/>
            </a:p>
          </p:txBody>
        </p:sp>
        <p:sp>
          <p:nvSpPr>
            <p:cNvPr id="17" name="Prostokąt 16">
              <a:extLst>
                <a:ext uri="{FF2B5EF4-FFF2-40B4-BE49-F238E27FC236}">
                  <a16:creationId xmlns:a16="http://schemas.microsoft.com/office/drawing/2014/main" id="{85F0AFB7-DA78-4259-8DAE-D43EBAD837E5}"/>
                </a:ext>
              </a:extLst>
            </p:cNvPr>
            <p:cNvSpPr/>
            <p:nvPr/>
          </p:nvSpPr>
          <p:spPr>
            <a:xfrm>
              <a:off x="1153120" y="4140487"/>
              <a:ext cx="2479963" cy="15009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l-PL" u="sng" dirty="0"/>
            </a:p>
          </p:txBody>
        </p:sp>
      </p:grpSp>
      <p:cxnSp>
        <p:nvCxnSpPr>
          <p:cNvPr id="5" name="Łącznik prosty 4">
            <a:extLst>
              <a:ext uri="{FF2B5EF4-FFF2-40B4-BE49-F238E27FC236}">
                <a16:creationId xmlns:a16="http://schemas.microsoft.com/office/drawing/2014/main" id="{C4F7792B-7DF9-48B2-A536-762522AE22FC}"/>
              </a:ext>
            </a:extLst>
          </p:cNvPr>
          <p:cNvCxnSpPr/>
          <p:nvPr/>
        </p:nvCxnSpPr>
        <p:spPr>
          <a:xfrm>
            <a:off x="917178" y="2170545"/>
            <a:ext cx="10194167"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2" name="Grupa 11">
            <a:extLst>
              <a:ext uri="{FF2B5EF4-FFF2-40B4-BE49-F238E27FC236}">
                <a16:creationId xmlns:a16="http://schemas.microsoft.com/office/drawing/2014/main" id="{16A178DD-BA7C-481B-B46D-ED509FFC64BA}"/>
              </a:ext>
            </a:extLst>
          </p:cNvPr>
          <p:cNvGrpSpPr/>
          <p:nvPr/>
        </p:nvGrpSpPr>
        <p:grpSpPr>
          <a:xfrm>
            <a:off x="1166956" y="1545395"/>
            <a:ext cx="1405707" cy="616908"/>
            <a:chOff x="1166956" y="1545395"/>
            <a:chExt cx="1405707" cy="616908"/>
          </a:xfrm>
        </p:grpSpPr>
        <p:graphicFrame>
          <p:nvGraphicFramePr>
            <p:cNvPr id="19" name="Obiekt 18">
              <a:extLst>
                <a:ext uri="{FF2B5EF4-FFF2-40B4-BE49-F238E27FC236}">
                  <a16:creationId xmlns:a16="http://schemas.microsoft.com/office/drawing/2014/main" id="{97AE3489-CDC4-4033-A952-A98E17B9428B}"/>
                </a:ext>
              </a:extLst>
            </p:cNvPr>
            <p:cNvGraphicFramePr>
              <a:graphicFrameLocks noChangeAspect="1"/>
            </p:cNvGraphicFramePr>
            <p:nvPr>
              <p:extLst>
                <p:ext uri="{D42A27DB-BD31-4B8C-83A1-F6EECF244321}">
                  <p14:modId xmlns:p14="http://schemas.microsoft.com/office/powerpoint/2010/main" val="1369112576"/>
                </p:ext>
              </p:extLst>
            </p:nvPr>
          </p:nvGraphicFramePr>
          <p:xfrm>
            <a:off x="1166956" y="1639058"/>
            <a:ext cx="473075" cy="514350"/>
          </p:xfrm>
          <a:graphic>
            <a:graphicData uri="http://schemas.openxmlformats.org/presentationml/2006/ole">
              <mc:AlternateContent xmlns:mc="http://schemas.openxmlformats.org/markup-compatibility/2006">
                <mc:Choice xmlns:v="urn:schemas-microsoft-com:vml" Requires="v">
                  <p:oleObj spid="_x0000_s17827" name="CorelDRAW" r:id="rId5" imgW="473687" imgH="514604" progId="CorelDRAW.Graphic.12">
                    <p:embed/>
                  </p:oleObj>
                </mc:Choice>
                <mc:Fallback>
                  <p:oleObj name="CorelDRAW" r:id="rId5" imgW="473687" imgH="514604" progId="CorelDRAW.Graphic.12">
                    <p:embed/>
                    <p:pic>
                      <p:nvPicPr>
                        <p:cNvPr id="19" name="Obiekt 18">
                          <a:extLst>
                            <a:ext uri="{FF2B5EF4-FFF2-40B4-BE49-F238E27FC236}">
                              <a16:creationId xmlns:a16="http://schemas.microsoft.com/office/drawing/2014/main" id="{97AE3489-CDC4-4033-A952-A98E17B9428B}"/>
                            </a:ext>
                          </a:extLst>
                        </p:cNvPr>
                        <p:cNvPicPr/>
                        <p:nvPr/>
                      </p:nvPicPr>
                      <p:blipFill>
                        <a:blip r:embed="rId6"/>
                        <a:stretch>
                          <a:fillRect/>
                        </a:stretch>
                      </p:blipFill>
                      <p:spPr>
                        <a:xfrm>
                          <a:off x="1166956" y="1639058"/>
                          <a:ext cx="473075" cy="514350"/>
                        </a:xfrm>
                        <a:prstGeom prst="rect">
                          <a:avLst/>
                        </a:prstGeom>
                      </p:spPr>
                    </p:pic>
                  </p:oleObj>
                </mc:Fallback>
              </mc:AlternateContent>
            </a:graphicData>
          </a:graphic>
        </p:graphicFrame>
        <p:graphicFrame>
          <p:nvGraphicFramePr>
            <p:cNvPr id="21" name="Obiekt 20">
              <a:extLst>
                <a:ext uri="{FF2B5EF4-FFF2-40B4-BE49-F238E27FC236}">
                  <a16:creationId xmlns:a16="http://schemas.microsoft.com/office/drawing/2014/main" id="{C22A4289-4232-4115-87A5-3D234E54A222}"/>
                </a:ext>
              </a:extLst>
            </p:cNvPr>
            <p:cNvGraphicFramePr>
              <a:graphicFrameLocks noChangeAspect="1"/>
            </p:cNvGraphicFramePr>
            <p:nvPr>
              <p:extLst>
                <p:ext uri="{D42A27DB-BD31-4B8C-83A1-F6EECF244321}">
                  <p14:modId xmlns:p14="http://schemas.microsoft.com/office/powerpoint/2010/main" val="2819137299"/>
                </p:ext>
              </p:extLst>
            </p:nvPr>
          </p:nvGraphicFramePr>
          <p:xfrm>
            <a:off x="1829683" y="1545395"/>
            <a:ext cx="455613" cy="608013"/>
          </p:xfrm>
          <a:graphic>
            <a:graphicData uri="http://schemas.openxmlformats.org/presentationml/2006/ole">
              <mc:AlternateContent xmlns:mc="http://schemas.openxmlformats.org/markup-compatibility/2006">
                <mc:Choice xmlns:v="urn:schemas-microsoft-com:vml" Requires="v">
                  <p:oleObj spid="_x0000_s17828" name="CorelDRAW" r:id="rId7" imgW="455898" imgH="608584" progId="CorelDRAW.Graphic.12">
                    <p:embed/>
                  </p:oleObj>
                </mc:Choice>
                <mc:Fallback>
                  <p:oleObj name="CorelDRAW" r:id="rId7" imgW="455898" imgH="608584" progId="CorelDRAW.Graphic.12">
                    <p:embed/>
                    <p:pic>
                      <p:nvPicPr>
                        <p:cNvPr id="21" name="Obiekt 20">
                          <a:extLst>
                            <a:ext uri="{FF2B5EF4-FFF2-40B4-BE49-F238E27FC236}">
                              <a16:creationId xmlns:a16="http://schemas.microsoft.com/office/drawing/2014/main" id="{C22A4289-4232-4115-87A5-3D234E54A222}"/>
                            </a:ext>
                          </a:extLst>
                        </p:cNvPr>
                        <p:cNvPicPr/>
                        <p:nvPr/>
                      </p:nvPicPr>
                      <p:blipFill>
                        <a:blip r:embed="rId8"/>
                        <a:stretch>
                          <a:fillRect/>
                        </a:stretch>
                      </p:blipFill>
                      <p:spPr>
                        <a:xfrm>
                          <a:off x="1829683" y="1545395"/>
                          <a:ext cx="455613" cy="608013"/>
                        </a:xfrm>
                        <a:prstGeom prst="rect">
                          <a:avLst/>
                        </a:prstGeom>
                      </p:spPr>
                    </p:pic>
                  </p:oleObj>
                </mc:Fallback>
              </mc:AlternateContent>
            </a:graphicData>
          </a:graphic>
        </p:graphicFrame>
        <p:graphicFrame>
          <p:nvGraphicFramePr>
            <p:cNvPr id="22" name="Obiekt 21">
              <a:extLst>
                <a:ext uri="{FF2B5EF4-FFF2-40B4-BE49-F238E27FC236}">
                  <a16:creationId xmlns:a16="http://schemas.microsoft.com/office/drawing/2014/main" id="{DC63A875-9D1B-4539-A706-4222C735E768}"/>
                </a:ext>
              </a:extLst>
            </p:cNvPr>
            <p:cNvGraphicFramePr>
              <a:graphicFrameLocks noChangeAspect="1"/>
            </p:cNvGraphicFramePr>
            <p:nvPr>
              <p:extLst>
                <p:ext uri="{D42A27DB-BD31-4B8C-83A1-F6EECF244321}">
                  <p14:modId xmlns:p14="http://schemas.microsoft.com/office/powerpoint/2010/main" val="604612984"/>
                </p:ext>
              </p:extLst>
            </p:nvPr>
          </p:nvGraphicFramePr>
          <p:xfrm>
            <a:off x="2126222" y="1766929"/>
            <a:ext cx="419278" cy="395374"/>
          </p:xfrm>
          <a:graphic>
            <a:graphicData uri="http://schemas.openxmlformats.org/presentationml/2006/ole">
              <mc:AlternateContent xmlns:mc="http://schemas.openxmlformats.org/markup-compatibility/2006">
                <mc:Choice xmlns:v="urn:schemas-microsoft-com:vml" Requires="v">
                  <p:oleObj spid="_x0000_s17829" name="CorelDRAW" r:id="rId9" imgW="354757" imgH="335280" progId="CorelDRAW.Graphic.12">
                    <p:embed/>
                  </p:oleObj>
                </mc:Choice>
                <mc:Fallback>
                  <p:oleObj name="CorelDRAW" r:id="rId9" imgW="354757" imgH="335280" progId="CorelDRAW.Graphic.12">
                    <p:embed/>
                    <p:pic>
                      <p:nvPicPr>
                        <p:cNvPr id="22" name="Obiekt 21">
                          <a:extLst>
                            <a:ext uri="{FF2B5EF4-FFF2-40B4-BE49-F238E27FC236}">
                              <a16:creationId xmlns:a16="http://schemas.microsoft.com/office/drawing/2014/main" id="{DC63A875-9D1B-4539-A706-4222C735E768}"/>
                            </a:ext>
                          </a:extLst>
                        </p:cNvPr>
                        <p:cNvPicPr/>
                        <p:nvPr/>
                      </p:nvPicPr>
                      <p:blipFill>
                        <a:blip r:embed="rId10"/>
                        <a:stretch>
                          <a:fillRect/>
                        </a:stretch>
                      </p:blipFill>
                      <p:spPr>
                        <a:xfrm>
                          <a:off x="2126222" y="1766929"/>
                          <a:ext cx="419278" cy="395374"/>
                        </a:xfrm>
                        <a:prstGeom prst="rect">
                          <a:avLst/>
                        </a:prstGeom>
                      </p:spPr>
                    </p:pic>
                  </p:oleObj>
                </mc:Fallback>
              </mc:AlternateContent>
            </a:graphicData>
          </a:graphic>
        </p:graphicFrame>
        <p:graphicFrame>
          <p:nvGraphicFramePr>
            <p:cNvPr id="23" name="Obiekt 22">
              <a:extLst>
                <a:ext uri="{FF2B5EF4-FFF2-40B4-BE49-F238E27FC236}">
                  <a16:creationId xmlns:a16="http://schemas.microsoft.com/office/drawing/2014/main" id="{C835C429-1318-42C9-848A-6FDC6BC4194F}"/>
                </a:ext>
              </a:extLst>
            </p:cNvPr>
            <p:cNvGraphicFramePr>
              <a:graphicFrameLocks noChangeAspect="1"/>
            </p:cNvGraphicFramePr>
            <p:nvPr>
              <p:extLst>
                <p:ext uri="{D42A27DB-BD31-4B8C-83A1-F6EECF244321}">
                  <p14:modId xmlns:p14="http://schemas.microsoft.com/office/powerpoint/2010/main" val="3813469365"/>
                </p:ext>
              </p:extLst>
            </p:nvPr>
          </p:nvGraphicFramePr>
          <p:xfrm>
            <a:off x="1471182" y="1764279"/>
            <a:ext cx="394836" cy="395374"/>
          </p:xfrm>
          <a:graphic>
            <a:graphicData uri="http://schemas.openxmlformats.org/presentationml/2006/ole">
              <mc:AlternateContent xmlns:mc="http://schemas.openxmlformats.org/markup-compatibility/2006">
                <mc:Choice xmlns:v="urn:schemas-microsoft-com:vml" Requires="v">
                  <p:oleObj spid="_x0000_s17830" name="CorelDRAW" r:id="rId11" imgW="332902" imgH="335280" progId="CorelDRAW.Graphic.12">
                    <p:embed/>
                  </p:oleObj>
                </mc:Choice>
                <mc:Fallback>
                  <p:oleObj name="CorelDRAW" r:id="rId11" imgW="332902" imgH="335280" progId="CorelDRAW.Graphic.12">
                    <p:embed/>
                    <p:pic>
                      <p:nvPicPr>
                        <p:cNvPr id="23" name="Obiekt 22">
                          <a:extLst>
                            <a:ext uri="{FF2B5EF4-FFF2-40B4-BE49-F238E27FC236}">
                              <a16:creationId xmlns:a16="http://schemas.microsoft.com/office/drawing/2014/main" id="{C835C429-1318-42C9-848A-6FDC6BC4194F}"/>
                            </a:ext>
                          </a:extLst>
                        </p:cNvPr>
                        <p:cNvPicPr/>
                        <p:nvPr/>
                      </p:nvPicPr>
                      <p:blipFill>
                        <a:blip r:embed="rId12"/>
                        <a:stretch>
                          <a:fillRect/>
                        </a:stretch>
                      </p:blipFill>
                      <p:spPr>
                        <a:xfrm>
                          <a:off x="1471182" y="1764279"/>
                          <a:ext cx="394836" cy="395374"/>
                        </a:xfrm>
                        <a:prstGeom prst="rect">
                          <a:avLst/>
                        </a:prstGeom>
                      </p:spPr>
                    </p:pic>
                  </p:oleObj>
                </mc:Fallback>
              </mc:AlternateContent>
            </a:graphicData>
          </a:graphic>
        </p:graphicFrame>
        <p:sp>
          <p:nvSpPr>
            <p:cNvPr id="4" name="Owal 3">
              <a:extLst>
                <a:ext uri="{FF2B5EF4-FFF2-40B4-BE49-F238E27FC236}">
                  <a16:creationId xmlns:a16="http://schemas.microsoft.com/office/drawing/2014/main" id="{B42547E6-7148-4AEA-BCA7-657BDA9A85F2}"/>
                </a:ext>
              </a:extLst>
            </p:cNvPr>
            <p:cNvSpPr/>
            <p:nvPr/>
          </p:nvSpPr>
          <p:spPr>
            <a:xfrm>
              <a:off x="2366923" y="1949216"/>
              <a:ext cx="205740" cy="166807"/>
            </a:xfrm>
            <a:prstGeom prst="ellipse">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pl-PL" dirty="0">
                <a:solidFill>
                  <a:schemeClr val="bg1"/>
                </a:solidFill>
              </a:endParaRPr>
            </a:p>
          </p:txBody>
        </p:sp>
        <p:sp>
          <p:nvSpPr>
            <p:cNvPr id="18" name="Owal 17">
              <a:extLst>
                <a:ext uri="{FF2B5EF4-FFF2-40B4-BE49-F238E27FC236}">
                  <a16:creationId xmlns:a16="http://schemas.microsoft.com/office/drawing/2014/main" id="{20F0E590-38AB-4283-AAF6-45FC712BC56F}"/>
                </a:ext>
              </a:extLst>
            </p:cNvPr>
            <p:cNvSpPr/>
            <p:nvPr/>
          </p:nvSpPr>
          <p:spPr>
            <a:xfrm>
              <a:off x="1682355" y="1956209"/>
              <a:ext cx="205740" cy="166807"/>
            </a:xfrm>
            <a:prstGeom prst="ellipse">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pl-PL" dirty="0">
                <a:solidFill>
                  <a:schemeClr val="bg1"/>
                </a:solidFill>
              </a:endParaRPr>
            </a:p>
          </p:txBody>
        </p:sp>
      </p:grpSp>
      <p:sp>
        <p:nvSpPr>
          <p:cNvPr id="14" name="Symbol zastępczy numeru slajdu 13">
            <a:extLst>
              <a:ext uri="{FF2B5EF4-FFF2-40B4-BE49-F238E27FC236}">
                <a16:creationId xmlns:a16="http://schemas.microsoft.com/office/drawing/2014/main" id="{220389F9-F2C6-4485-B5AA-FB6E26E228FC}"/>
              </a:ext>
            </a:extLst>
          </p:cNvPr>
          <p:cNvSpPr>
            <a:spLocks noGrp="1"/>
          </p:cNvSpPr>
          <p:nvPr>
            <p:ph type="sldNum" sz="quarter" idx="12"/>
          </p:nvPr>
        </p:nvSpPr>
        <p:spPr/>
        <p:txBody>
          <a:bodyPr/>
          <a:lstStyle/>
          <a:p>
            <a:fld id="{765BDCAA-B6B5-4091-956D-4D48ED6D25DF}" type="slidenum">
              <a:rPr lang="en-GB" smtClean="0"/>
              <a:t>1</a:t>
            </a:fld>
            <a:endParaRPr lang="en-GB" dirty="0"/>
          </a:p>
        </p:txBody>
      </p:sp>
    </p:spTree>
    <p:extLst>
      <p:ext uri="{BB962C8B-B14F-4D97-AF65-F5344CB8AC3E}">
        <p14:creationId xmlns:p14="http://schemas.microsoft.com/office/powerpoint/2010/main" val="68042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588655" y="369095"/>
            <a:ext cx="9959331" cy="674994"/>
          </a:xfrm>
        </p:spPr>
        <p:txBody>
          <a:bodyPr vert="horz" lIns="91440" tIns="45720" rIns="91440" bIns="45720" rtlCol="0">
            <a:noAutofit/>
          </a:bodyPr>
          <a:lstStyle/>
          <a:p>
            <a:r>
              <a:rPr lang="en-US" sz="3600" b="1" dirty="0"/>
              <a:t>PBU’s Sources of Funding – Leagues </a:t>
            </a:r>
          </a:p>
        </p:txBody>
      </p:sp>
      <p:graphicFrame>
        <p:nvGraphicFramePr>
          <p:cNvPr id="5" name="Obiekt 5">
            <a:extLst>
              <a:ext uri="{FF2B5EF4-FFF2-40B4-BE49-F238E27FC236}">
                <a16:creationId xmlns:a16="http://schemas.microsoft.com/office/drawing/2014/main" id="{90EF34F2-AB29-4870-9F1C-85536A625806}"/>
              </a:ext>
            </a:extLst>
          </p:cNvPr>
          <p:cNvGraphicFramePr>
            <a:graphicFrameLocks noChangeAspect="1"/>
          </p:cNvGraphicFramePr>
          <p:nvPr/>
        </p:nvGraphicFramePr>
        <p:xfrm>
          <a:off x="644525" y="695464"/>
          <a:ext cx="11296650" cy="496887"/>
        </p:xfrm>
        <a:graphic>
          <a:graphicData uri="http://schemas.openxmlformats.org/presentationml/2006/ole">
            <mc:AlternateContent xmlns:mc="http://schemas.openxmlformats.org/markup-compatibility/2006">
              <mc:Choice xmlns:v="urn:schemas-microsoft-com:vml" Requires="v">
                <p:oleObj spid="_x0000_s35919" name="CorelDRAW" r:id="rId3" imgW="15797366" imgH="695452" progId="CorelDRAW.Graphic.12">
                  <p:embed/>
                </p:oleObj>
              </mc:Choice>
              <mc:Fallback>
                <p:oleObj name="CorelDRAW" r:id="rId3" imgW="15797366" imgH="695452" progId="CorelDRAW.Graphic.12">
                  <p:embed/>
                  <p:pic>
                    <p:nvPicPr>
                      <p:cNvPr id="5" name="Obiekt 5">
                        <a:extLst>
                          <a:ext uri="{FF2B5EF4-FFF2-40B4-BE49-F238E27FC236}">
                            <a16:creationId xmlns:a16="http://schemas.microsoft.com/office/drawing/2014/main" id="{90EF34F2-AB29-4870-9F1C-85536A6258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525" y="695464"/>
                        <a:ext cx="11296650" cy="496887"/>
                      </a:xfrm>
                      <a:prstGeom prst="rect">
                        <a:avLst/>
                      </a:prstGeom>
                      <a:noFill/>
                      <a:ln>
                        <a:noFill/>
                      </a:ln>
                    </p:spPr>
                  </p:pic>
                </p:oleObj>
              </mc:Fallback>
            </mc:AlternateContent>
          </a:graphicData>
        </a:graphic>
      </p:graphicFrame>
      <p:sp>
        <p:nvSpPr>
          <p:cNvPr id="7" name="pole tekstowe 6">
            <a:extLst>
              <a:ext uri="{FF2B5EF4-FFF2-40B4-BE49-F238E27FC236}">
                <a16:creationId xmlns:a16="http://schemas.microsoft.com/office/drawing/2014/main" id="{E2010195-080A-4B27-B989-3860770F71B4}"/>
              </a:ext>
            </a:extLst>
          </p:cNvPr>
          <p:cNvSpPr txBox="1"/>
          <p:nvPr/>
        </p:nvSpPr>
        <p:spPr>
          <a:xfrm>
            <a:off x="887413" y="1370458"/>
            <a:ext cx="10810874" cy="1938992"/>
          </a:xfrm>
          <a:prstGeom prst="rect">
            <a:avLst/>
          </a:prstGeom>
          <a:noFill/>
        </p:spPr>
        <p:txBody>
          <a:bodyPr wrap="square">
            <a:spAutoFit/>
          </a:bodyPr>
          <a:lstStyle/>
          <a:p>
            <a:pPr>
              <a:lnSpc>
                <a:spcPct val="150000"/>
              </a:lnSpc>
            </a:pPr>
            <a:r>
              <a:rPr lang="en-US" sz="2000" b="1" dirty="0">
                <a:solidFill>
                  <a:srgbClr val="202124"/>
                </a:solidFill>
                <a:cs typeface="Times New Roman" panose="02020603050405020304" pitchFamily="18" charset="0"/>
              </a:rPr>
              <a:t>Leagues’ Organization</a:t>
            </a:r>
          </a:p>
          <a:p>
            <a:pPr>
              <a:spcBef>
                <a:spcPts val="600"/>
              </a:spcBef>
            </a:pPr>
            <a:r>
              <a:rPr lang="en-US" sz="2000" dirty="0">
                <a:solidFill>
                  <a:srgbClr val="202124"/>
                </a:solidFill>
                <a:cs typeface="Times New Roman" panose="02020603050405020304" pitchFamily="18" charset="0"/>
              </a:rPr>
              <a:t>The organization of the Bridge Leagues provides a steady annual income for PBU. In 2021, it accounted for 14% of total PBU’s revenues.</a:t>
            </a:r>
          </a:p>
          <a:p>
            <a:pPr>
              <a:spcBef>
                <a:spcPts val="600"/>
              </a:spcBef>
            </a:pPr>
            <a:r>
              <a:rPr lang="en-US" sz="2000" dirty="0">
                <a:solidFill>
                  <a:srgbClr val="202124"/>
                </a:solidFill>
                <a:cs typeface="Times New Roman" panose="02020603050405020304" pitchFamily="18" charset="0"/>
              </a:rPr>
              <a:t>The Premier League, I and II League games are organized by PBU. The III and IV Leagues are organized by the Regional Bridge Unions.</a:t>
            </a:r>
          </a:p>
        </p:txBody>
      </p:sp>
      <p:sp>
        <p:nvSpPr>
          <p:cNvPr id="8" name="Symbol zastępczy numeru slajdu 7">
            <a:extLst>
              <a:ext uri="{FF2B5EF4-FFF2-40B4-BE49-F238E27FC236}">
                <a16:creationId xmlns:a16="http://schemas.microsoft.com/office/drawing/2014/main" id="{FBD7DED6-4DA9-4464-ADF2-14B1F8068A79}"/>
              </a:ext>
            </a:extLst>
          </p:cNvPr>
          <p:cNvSpPr>
            <a:spLocks noGrp="1"/>
          </p:cNvSpPr>
          <p:nvPr>
            <p:ph type="sldNum" sz="quarter" idx="12"/>
          </p:nvPr>
        </p:nvSpPr>
        <p:spPr/>
        <p:txBody>
          <a:bodyPr/>
          <a:lstStyle/>
          <a:p>
            <a:fld id="{765BDCAA-B6B5-4091-956D-4D48ED6D25DF}" type="slidenum">
              <a:rPr lang="en-GB" smtClean="0"/>
              <a:t>10</a:t>
            </a:fld>
            <a:endParaRPr lang="en-GB" dirty="0"/>
          </a:p>
        </p:txBody>
      </p:sp>
      <p:graphicFrame>
        <p:nvGraphicFramePr>
          <p:cNvPr id="2" name="Tabela 1">
            <a:extLst>
              <a:ext uri="{FF2B5EF4-FFF2-40B4-BE49-F238E27FC236}">
                <a16:creationId xmlns:a16="http://schemas.microsoft.com/office/drawing/2014/main" id="{E4DB1874-528B-430B-99D8-90ADCEA03EC7}"/>
              </a:ext>
            </a:extLst>
          </p:cNvPr>
          <p:cNvGraphicFramePr>
            <a:graphicFrameLocks noGrp="1"/>
          </p:cNvGraphicFramePr>
          <p:nvPr>
            <p:extLst>
              <p:ext uri="{D42A27DB-BD31-4B8C-83A1-F6EECF244321}">
                <p14:modId xmlns:p14="http://schemas.microsoft.com/office/powerpoint/2010/main" val="3251237206"/>
              </p:ext>
            </p:extLst>
          </p:nvPr>
        </p:nvGraphicFramePr>
        <p:xfrm>
          <a:off x="2962420" y="3461126"/>
          <a:ext cx="7019780" cy="2879517"/>
        </p:xfrm>
        <a:graphic>
          <a:graphicData uri="http://schemas.openxmlformats.org/drawingml/2006/table">
            <a:tbl>
              <a:tblPr/>
              <a:tblGrid>
                <a:gridCol w="1754945">
                  <a:extLst>
                    <a:ext uri="{9D8B030D-6E8A-4147-A177-3AD203B41FA5}">
                      <a16:colId xmlns:a16="http://schemas.microsoft.com/office/drawing/2014/main" val="1481582267"/>
                    </a:ext>
                  </a:extLst>
                </a:gridCol>
                <a:gridCol w="1754945">
                  <a:extLst>
                    <a:ext uri="{9D8B030D-6E8A-4147-A177-3AD203B41FA5}">
                      <a16:colId xmlns:a16="http://schemas.microsoft.com/office/drawing/2014/main" val="3630800417"/>
                    </a:ext>
                  </a:extLst>
                </a:gridCol>
                <a:gridCol w="1754945">
                  <a:extLst>
                    <a:ext uri="{9D8B030D-6E8A-4147-A177-3AD203B41FA5}">
                      <a16:colId xmlns:a16="http://schemas.microsoft.com/office/drawing/2014/main" val="804384056"/>
                    </a:ext>
                  </a:extLst>
                </a:gridCol>
                <a:gridCol w="1754945">
                  <a:extLst>
                    <a:ext uri="{9D8B030D-6E8A-4147-A177-3AD203B41FA5}">
                      <a16:colId xmlns:a16="http://schemas.microsoft.com/office/drawing/2014/main" val="409624647"/>
                    </a:ext>
                  </a:extLst>
                </a:gridCol>
              </a:tblGrid>
              <a:tr h="491127">
                <a:tc gridSpan="4">
                  <a:txBody>
                    <a:bodyPr/>
                    <a:lstStyle/>
                    <a:p>
                      <a:pPr algn="ctr" fontAlgn="ctr"/>
                      <a:r>
                        <a:rPr lang="en-US" sz="1800" b="1" i="0" u="none" strike="noStrike" noProof="0" dirty="0">
                          <a:solidFill>
                            <a:srgbClr val="000000"/>
                          </a:solidFill>
                          <a:effectLst/>
                          <a:latin typeface="Calibri" panose="020F0502020204030204" pitchFamily="34" charset="0"/>
                        </a:rPr>
                        <a:t>BRIDGE LEAGUES IN POLAND*</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230989852"/>
                  </a:ext>
                </a:extLst>
              </a:tr>
              <a:tr h="576384">
                <a:tc>
                  <a:txBody>
                    <a:bodyPr/>
                    <a:lstStyle/>
                    <a:p>
                      <a:pPr algn="ctr" fontAlgn="ctr"/>
                      <a:r>
                        <a:rPr lang="en-US" sz="1800" b="0" i="0" u="none" strike="noStrike" noProof="0" dirty="0">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ctr"/>
                      <a:r>
                        <a:rPr lang="en-US" sz="1800" b="1" i="0" u="none" strike="noStrike" noProof="0" dirty="0">
                          <a:solidFill>
                            <a:srgbClr val="000000"/>
                          </a:solidFill>
                          <a:effectLst/>
                          <a:latin typeface="Calibri" panose="020F0502020204030204" pitchFamily="34" charset="0"/>
                        </a:rPr>
                        <a:t>Number of Teams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ctr"/>
                      <a:r>
                        <a:rPr lang="en-US" sz="1800" b="1" i="0" u="none" strike="noStrike" noProof="0" dirty="0">
                          <a:solidFill>
                            <a:srgbClr val="000000"/>
                          </a:solidFill>
                          <a:effectLst/>
                          <a:latin typeface="Calibri" panose="020F0502020204030204" pitchFamily="34" charset="0"/>
                        </a:rPr>
                        <a:t>Registration Fees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ctr"/>
                      <a:r>
                        <a:rPr lang="en-US" sz="1800" b="1" i="0" u="none" strike="noStrike" noProof="0" dirty="0">
                          <a:solidFill>
                            <a:srgbClr val="000000"/>
                          </a:solidFill>
                          <a:effectLst/>
                          <a:latin typeface="Calibri" panose="020F0502020204030204" pitchFamily="34" charset="0"/>
                        </a:rPr>
                        <a:t>Income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3152528893"/>
                  </a:ext>
                </a:extLst>
              </a:tr>
              <a:tr h="477918">
                <a:tc>
                  <a:txBody>
                    <a:bodyPr/>
                    <a:lstStyle/>
                    <a:p>
                      <a:pPr algn="ctr" fontAlgn="ctr"/>
                      <a:r>
                        <a:rPr lang="en-US" sz="1800" b="1" i="0" u="none" strike="noStrike" noProof="0" dirty="0">
                          <a:solidFill>
                            <a:srgbClr val="000000"/>
                          </a:solidFill>
                          <a:effectLst/>
                          <a:latin typeface="Calibri" panose="020F0502020204030204" pitchFamily="34" charset="0"/>
                        </a:rPr>
                        <a:t>Premier League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noProof="0" dirty="0">
                          <a:solidFill>
                            <a:srgbClr val="000000"/>
                          </a:solidFill>
                          <a:effectLst/>
                          <a:latin typeface="Calibri" panose="020F0502020204030204" pitchFamily="34" charset="0"/>
                        </a:rPr>
                        <a:t>16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noProof="0" dirty="0">
                          <a:solidFill>
                            <a:srgbClr val="000000"/>
                          </a:solidFill>
                          <a:effectLst/>
                          <a:latin typeface="Calibri" panose="020F0502020204030204" pitchFamily="34" charset="0"/>
                        </a:rPr>
                        <a:t>1 111 €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noProof="0" dirty="0">
                          <a:solidFill>
                            <a:srgbClr val="000000"/>
                          </a:solidFill>
                          <a:effectLst/>
                          <a:latin typeface="Calibri" panose="020F0502020204030204" pitchFamily="34" charset="0"/>
                        </a:rPr>
                        <a:t>17 778 €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4790062"/>
                  </a:ext>
                </a:extLst>
              </a:tr>
              <a:tr h="477918">
                <a:tc>
                  <a:txBody>
                    <a:bodyPr/>
                    <a:lstStyle/>
                    <a:p>
                      <a:pPr algn="ctr" fontAlgn="ctr"/>
                      <a:r>
                        <a:rPr lang="en-US" sz="1800" b="1" i="0" u="none" strike="noStrike" noProof="0" dirty="0">
                          <a:solidFill>
                            <a:srgbClr val="000000"/>
                          </a:solidFill>
                          <a:effectLst/>
                          <a:latin typeface="Calibri" panose="020F0502020204030204" pitchFamily="34" charset="0"/>
                        </a:rPr>
                        <a:t>I League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800" b="0" i="0" u="none" strike="noStrike" noProof="0" dirty="0">
                          <a:solidFill>
                            <a:srgbClr val="000000"/>
                          </a:solidFill>
                          <a:effectLst/>
                          <a:latin typeface="Calibri" panose="020F0502020204030204" pitchFamily="34" charset="0"/>
                        </a:rPr>
                        <a:t>32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800" b="0" i="0" u="none" strike="noStrike" noProof="0" dirty="0">
                          <a:solidFill>
                            <a:srgbClr val="000000"/>
                          </a:solidFill>
                          <a:effectLst/>
                          <a:latin typeface="Calibri" panose="020F0502020204030204" pitchFamily="34" charset="0"/>
                        </a:rPr>
                        <a:t>778 €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800" b="0" i="0" u="none" strike="noStrike" noProof="0" dirty="0">
                          <a:solidFill>
                            <a:srgbClr val="000000"/>
                          </a:solidFill>
                          <a:effectLst/>
                          <a:latin typeface="Calibri" panose="020F0502020204030204" pitchFamily="34" charset="0"/>
                        </a:rPr>
                        <a:t>24 889 €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126543003"/>
                  </a:ext>
                </a:extLst>
              </a:tr>
              <a:tr h="477918">
                <a:tc>
                  <a:txBody>
                    <a:bodyPr/>
                    <a:lstStyle/>
                    <a:p>
                      <a:pPr algn="ctr" fontAlgn="ctr"/>
                      <a:r>
                        <a:rPr lang="en-US" sz="1800" b="1" i="0" u="none" strike="noStrike" noProof="0" dirty="0">
                          <a:solidFill>
                            <a:srgbClr val="000000"/>
                          </a:solidFill>
                          <a:effectLst/>
                          <a:latin typeface="Calibri" panose="020F0502020204030204" pitchFamily="34" charset="0"/>
                        </a:rPr>
                        <a:t>II League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noProof="0" dirty="0">
                          <a:solidFill>
                            <a:srgbClr val="000000"/>
                          </a:solidFill>
                          <a:effectLst/>
                          <a:latin typeface="Calibri" panose="020F0502020204030204" pitchFamily="34" charset="0"/>
                        </a:rPr>
                        <a:t>64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noProof="0" dirty="0">
                          <a:solidFill>
                            <a:srgbClr val="000000"/>
                          </a:solidFill>
                          <a:effectLst/>
                          <a:latin typeface="Calibri" panose="020F0502020204030204" pitchFamily="34" charset="0"/>
                        </a:rPr>
                        <a:t>556 €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noProof="0" dirty="0">
                          <a:solidFill>
                            <a:srgbClr val="000000"/>
                          </a:solidFill>
                          <a:effectLst/>
                          <a:latin typeface="Calibri" panose="020F0502020204030204" pitchFamily="34" charset="0"/>
                        </a:rPr>
                        <a:t>35 556 €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731603"/>
                  </a:ext>
                </a:extLst>
              </a:tr>
              <a:tr h="378252">
                <a:tc>
                  <a:txBody>
                    <a:bodyPr/>
                    <a:lstStyle/>
                    <a:p>
                      <a:pPr algn="l" fontAlgn="b"/>
                      <a:r>
                        <a:rPr lang="en-US" sz="1800" b="0" i="0" u="none" strike="noStrike" noProof="0" dirty="0">
                          <a:solidFill>
                            <a:srgbClr val="00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800" b="0" i="0" u="none" strike="noStrike" noProof="0" dirty="0">
                          <a:solidFill>
                            <a:srgbClr val="00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800" b="0" i="0" u="none" strike="noStrike" noProof="0" dirty="0">
                          <a:solidFill>
                            <a:srgbClr val="000000"/>
                          </a:solidFill>
                          <a:effectLst/>
                          <a:latin typeface="Calibri" panose="020F0502020204030204" pitchFamily="34" charset="0"/>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800" b="1" i="0" u="none" strike="noStrike" noProof="0" dirty="0">
                          <a:solidFill>
                            <a:srgbClr val="000000"/>
                          </a:solidFill>
                          <a:effectLst/>
                          <a:latin typeface="Calibri" panose="020F0502020204030204" pitchFamily="34" charset="0"/>
                        </a:rPr>
                        <a:t>78 222 €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398642388"/>
                  </a:ext>
                </a:extLst>
              </a:tr>
            </a:tbl>
          </a:graphicData>
        </a:graphic>
      </p:graphicFrame>
      <p:sp>
        <p:nvSpPr>
          <p:cNvPr id="9" name="pole tekstowe 8">
            <a:extLst>
              <a:ext uri="{FF2B5EF4-FFF2-40B4-BE49-F238E27FC236}">
                <a16:creationId xmlns:a16="http://schemas.microsoft.com/office/drawing/2014/main" id="{D440F460-2844-40DB-8097-41E4C6B63023}"/>
              </a:ext>
            </a:extLst>
          </p:cNvPr>
          <p:cNvSpPr txBox="1"/>
          <p:nvPr/>
        </p:nvSpPr>
        <p:spPr>
          <a:xfrm>
            <a:off x="576694" y="6063644"/>
            <a:ext cx="5069504" cy="276999"/>
          </a:xfrm>
          <a:prstGeom prst="rect">
            <a:avLst/>
          </a:prstGeom>
          <a:noFill/>
        </p:spPr>
        <p:txBody>
          <a:bodyPr wrap="square" rtlCol="0">
            <a:spAutoFit/>
          </a:bodyPr>
          <a:lstStyle/>
          <a:p>
            <a:r>
              <a:rPr lang="en-US" sz="1200" dirty="0"/>
              <a:t>*data as for the 2021/2022 season. Fees and Income recalcultated into Euros</a:t>
            </a:r>
          </a:p>
        </p:txBody>
      </p:sp>
      <p:pic>
        <p:nvPicPr>
          <p:cNvPr id="10" name="Obraz 9">
            <a:extLst>
              <a:ext uri="{FF2B5EF4-FFF2-40B4-BE49-F238E27FC236}">
                <a16:creationId xmlns:a16="http://schemas.microsoft.com/office/drawing/2014/main" id="{B60CDB29-5415-4AC8-AEB3-606E117EA88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6451" y="6488905"/>
            <a:ext cx="596148" cy="307389"/>
          </a:xfrm>
          <a:prstGeom prst="rect">
            <a:avLst/>
          </a:prstGeom>
        </p:spPr>
      </p:pic>
      <p:sp>
        <p:nvSpPr>
          <p:cNvPr id="12" name="pole tekstowe 11">
            <a:extLst>
              <a:ext uri="{FF2B5EF4-FFF2-40B4-BE49-F238E27FC236}">
                <a16:creationId xmlns:a16="http://schemas.microsoft.com/office/drawing/2014/main" id="{E1752CDA-C4C6-4F19-AA21-CE55524E9934}"/>
              </a:ext>
            </a:extLst>
          </p:cNvPr>
          <p:cNvSpPr txBox="1"/>
          <p:nvPr/>
        </p:nvSpPr>
        <p:spPr>
          <a:xfrm>
            <a:off x="0" y="6488905"/>
            <a:ext cx="12192000" cy="276999"/>
          </a:xfrm>
          <a:prstGeom prst="rect">
            <a:avLst/>
          </a:prstGeom>
          <a:noFill/>
        </p:spPr>
        <p:txBody>
          <a:bodyPr wrap="square">
            <a:spAutoFit/>
          </a:bodyPr>
          <a:lstStyle/>
          <a:p>
            <a:pPr algn="ctr"/>
            <a:r>
              <a:rPr lang="pl-PL" sz="1200" b="1" dirty="0">
                <a:solidFill>
                  <a:srgbClr val="202124"/>
                </a:solidFill>
                <a:effectLst/>
                <a:latin typeface="+mn-lt"/>
                <a:ea typeface="Times New Roman" panose="02020603050405020304" pitchFamily="18" charset="0"/>
                <a:cs typeface="Times New Roman" panose="02020603050405020304" pitchFamily="18" charset="0"/>
              </a:rPr>
              <a:t>11th </a:t>
            </a:r>
            <a:r>
              <a:rPr lang="en-US" sz="1200" b="1" dirty="0">
                <a:solidFill>
                  <a:srgbClr val="202124"/>
                </a:solidFill>
                <a:effectLst/>
                <a:latin typeface="+mn-lt"/>
                <a:ea typeface="Times New Roman" panose="02020603050405020304" pitchFamily="18" charset="0"/>
                <a:cs typeface="Times New Roman" panose="02020603050405020304" pitchFamily="18" charset="0"/>
              </a:rPr>
              <a:t>EBL NBO </a:t>
            </a:r>
            <a:r>
              <a:rPr lang="en-US" sz="1200" dirty="0">
                <a:effectLst/>
                <a:latin typeface="+mn-lt"/>
                <a:ea typeface="Times New Roman" panose="02020603050405020304" pitchFamily="18" charset="0"/>
                <a:cs typeface="Times New Roman" panose="02020603050405020304" pitchFamily="18" charset="0"/>
              </a:rPr>
              <a:t>Officers' Seminar / </a:t>
            </a:r>
            <a:r>
              <a:rPr lang="en-US" sz="1200" dirty="0">
                <a:cs typeface="Times New Roman" panose="02020603050405020304" pitchFamily="18" charset="0"/>
              </a:rPr>
              <a:t>Larnaca 2022 / </a:t>
            </a:r>
            <a:r>
              <a:rPr lang="en-US" sz="1200" b="1" dirty="0">
                <a:cs typeface="Times New Roman" panose="02020603050405020304" pitchFamily="18" charset="0"/>
              </a:rPr>
              <a:t>Beata Madej</a:t>
            </a:r>
            <a:endParaRPr lang="en-US" sz="1200" b="1" dirty="0"/>
          </a:p>
        </p:txBody>
      </p:sp>
    </p:spTree>
    <p:extLst>
      <p:ext uri="{BB962C8B-B14F-4D97-AF65-F5344CB8AC3E}">
        <p14:creationId xmlns:p14="http://schemas.microsoft.com/office/powerpoint/2010/main" val="1261992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ole tekstowe 8">
            <a:extLst>
              <a:ext uri="{FF2B5EF4-FFF2-40B4-BE49-F238E27FC236}">
                <a16:creationId xmlns:a16="http://schemas.microsoft.com/office/drawing/2014/main" id="{DD580992-8EF4-4B3B-8618-3EDE867448DA}"/>
              </a:ext>
            </a:extLst>
          </p:cNvPr>
          <p:cNvSpPr txBox="1"/>
          <p:nvPr/>
        </p:nvSpPr>
        <p:spPr>
          <a:xfrm>
            <a:off x="-53340" y="2292176"/>
            <a:ext cx="12245340" cy="2308324"/>
          </a:xfrm>
          <a:prstGeom prst="rect">
            <a:avLst/>
          </a:prstGeom>
          <a:noFill/>
        </p:spPr>
        <p:txBody>
          <a:bodyPr wrap="square">
            <a:spAutoFit/>
          </a:bodyPr>
          <a:lstStyle/>
          <a:p>
            <a:pPr algn="ctr"/>
            <a:r>
              <a:rPr lang="en-US" sz="3600" b="1" dirty="0">
                <a:solidFill>
                  <a:srgbClr val="202124"/>
                </a:solidFill>
                <a:cs typeface="Times New Roman" panose="02020603050405020304" pitchFamily="18" charset="0"/>
              </a:rPr>
              <a:t>What Has the COVID Pandemic Changed </a:t>
            </a:r>
          </a:p>
          <a:p>
            <a:pPr algn="ctr"/>
            <a:endParaRPr lang="en-US" sz="3600" b="1" dirty="0">
              <a:solidFill>
                <a:srgbClr val="202124"/>
              </a:solidFill>
              <a:cs typeface="Times New Roman" panose="02020603050405020304" pitchFamily="18" charset="0"/>
            </a:endParaRPr>
          </a:p>
          <a:p>
            <a:pPr algn="ctr"/>
            <a:endParaRPr lang="en-US" sz="3600" b="1" dirty="0">
              <a:solidFill>
                <a:srgbClr val="202124"/>
              </a:solidFill>
              <a:cs typeface="Times New Roman" panose="02020603050405020304" pitchFamily="18" charset="0"/>
            </a:endParaRPr>
          </a:p>
          <a:p>
            <a:pPr algn="ctr"/>
            <a:endParaRPr lang="en-US" sz="3600" b="1" dirty="0"/>
          </a:p>
        </p:txBody>
      </p:sp>
      <p:cxnSp>
        <p:nvCxnSpPr>
          <p:cNvPr id="5" name="Łącznik prosty 4">
            <a:extLst>
              <a:ext uri="{FF2B5EF4-FFF2-40B4-BE49-F238E27FC236}">
                <a16:creationId xmlns:a16="http://schemas.microsoft.com/office/drawing/2014/main" id="{0316A037-81FF-4D18-95C4-C892495EFAFC}"/>
              </a:ext>
            </a:extLst>
          </p:cNvPr>
          <p:cNvCxnSpPr>
            <a:cxnSpLocks/>
          </p:cNvCxnSpPr>
          <p:nvPr/>
        </p:nvCxnSpPr>
        <p:spPr>
          <a:xfrm>
            <a:off x="775855" y="2099300"/>
            <a:ext cx="10751127" cy="0"/>
          </a:xfrm>
          <a:prstGeom prst="line">
            <a:avLst/>
          </a:prstGeom>
          <a:ln w="57150"/>
        </p:spPr>
        <p:style>
          <a:lnRef idx="1">
            <a:schemeClr val="dk1"/>
          </a:lnRef>
          <a:fillRef idx="0">
            <a:schemeClr val="dk1"/>
          </a:fillRef>
          <a:effectRef idx="0">
            <a:schemeClr val="dk1"/>
          </a:effectRef>
          <a:fontRef idx="minor">
            <a:schemeClr val="tx1"/>
          </a:fontRef>
        </p:style>
      </p:cxnSp>
      <p:graphicFrame>
        <p:nvGraphicFramePr>
          <p:cNvPr id="12" name="Obiekt 11">
            <a:extLst>
              <a:ext uri="{FF2B5EF4-FFF2-40B4-BE49-F238E27FC236}">
                <a16:creationId xmlns:a16="http://schemas.microsoft.com/office/drawing/2014/main" id="{4A725CDF-C7E0-4E07-9198-671295B29A22}"/>
              </a:ext>
            </a:extLst>
          </p:cNvPr>
          <p:cNvGraphicFramePr>
            <a:graphicFrameLocks noChangeAspect="1"/>
          </p:cNvGraphicFramePr>
          <p:nvPr/>
        </p:nvGraphicFramePr>
        <p:xfrm>
          <a:off x="1979216" y="1770377"/>
          <a:ext cx="327025" cy="334964"/>
        </p:xfrm>
        <a:graphic>
          <a:graphicData uri="http://schemas.openxmlformats.org/presentationml/2006/ole">
            <mc:AlternateContent xmlns:mc="http://schemas.openxmlformats.org/markup-compatibility/2006">
              <mc:Choice xmlns:v="urn:schemas-microsoft-com:vml" Requires="v">
                <p:oleObj spid="_x0000_s24922" name="CorelDRAW" r:id="rId3" imgW="327312" imgH="335280" progId="CorelDRAW.Graphic.12">
                  <p:embed/>
                </p:oleObj>
              </mc:Choice>
              <mc:Fallback>
                <p:oleObj name="CorelDRAW" r:id="rId3" imgW="327312" imgH="335280" progId="CorelDRAW.Graphic.12">
                  <p:embed/>
                  <p:pic>
                    <p:nvPicPr>
                      <p:cNvPr id="12" name="Obiekt 11">
                        <a:extLst>
                          <a:ext uri="{FF2B5EF4-FFF2-40B4-BE49-F238E27FC236}">
                            <a16:creationId xmlns:a16="http://schemas.microsoft.com/office/drawing/2014/main" id="{4A725CDF-C7E0-4E07-9198-671295B29A22}"/>
                          </a:ext>
                        </a:extLst>
                      </p:cNvPr>
                      <p:cNvPicPr/>
                      <p:nvPr/>
                    </p:nvPicPr>
                    <p:blipFill>
                      <a:blip r:embed="rId4"/>
                      <a:stretch>
                        <a:fillRect/>
                      </a:stretch>
                    </p:blipFill>
                    <p:spPr>
                      <a:xfrm>
                        <a:off x="1979216" y="1770377"/>
                        <a:ext cx="327025" cy="334964"/>
                      </a:xfrm>
                      <a:prstGeom prst="rect">
                        <a:avLst/>
                      </a:prstGeom>
                    </p:spPr>
                  </p:pic>
                </p:oleObj>
              </mc:Fallback>
            </mc:AlternateContent>
          </a:graphicData>
        </a:graphic>
      </p:graphicFrame>
      <p:graphicFrame>
        <p:nvGraphicFramePr>
          <p:cNvPr id="13" name="Obiekt 12">
            <a:extLst>
              <a:ext uri="{FF2B5EF4-FFF2-40B4-BE49-F238E27FC236}">
                <a16:creationId xmlns:a16="http://schemas.microsoft.com/office/drawing/2014/main" id="{CD9AD599-D158-4933-8300-74AA4E552251}"/>
              </a:ext>
            </a:extLst>
          </p:cNvPr>
          <p:cNvGraphicFramePr>
            <a:graphicFrameLocks noChangeAspect="1"/>
          </p:cNvGraphicFramePr>
          <p:nvPr/>
        </p:nvGraphicFramePr>
        <p:xfrm>
          <a:off x="916583" y="1584628"/>
          <a:ext cx="473075" cy="514350"/>
        </p:xfrm>
        <a:graphic>
          <a:graphicData uri="http://schemas.openxmlformats.org/presentationml/2006/ole">
            <mc:AlternateContent xmlns:mc="http://schemas.openxmlformats.org/markup-compatibility/2006">
              <mc:Choice xmlns:v="urn:schemas-microsoft-com:vml" Requires="v">
                <p:oleObj spid="_x0000_s24923" name="CorelDRAW" r:id="rId5" imgW="473687" imgH="514604" progId="CorelDRAW.Graphic.12">
                  <p:embed/>
                </p:oleObj>
              </mc:Choice>
              <mc:Fallback>
                <p:oleObj name="CorelDRAW" r:id="rId5" imgW="473687" imgH="514604" progId="CorelDRAW.Graphic.12">
                  <p:embed/>
                  <p:pic>
                    <p:nvPicPr>
                      <p:cNvPr id="13" name="Obiekt 12">
                        <a:extLst>
                          <a:ext uri="{FF2B5EF4-FFF2-40B4-BE49-F238E27FC236}">
                            <a16:creationId xmlns:a16="http://schemas.microsoft.com/office/drawing/2014/main" id="{CD9AD599-D158-4933-8300-74AA4E552251}"/>
                          </a:ext>
                        </a:extLst>
                      </p:cNvPr>
                      <p:cNvPicPr/>
                      <p:nvPr/>
                    </p:nvPicPr>
                    <p:blipFill>
                      <a:blip r:embed="rId6"/>
                      <a:stretch>
                        <a:fillRect/>
                      </a:stretch>
                    </p:blipFill>
                    <p:spPr>
                      <a:xfrm>
                        <a:off x="916583" y="1584628"/>
                        <a:ext cx="473075" cy="514350"/>
                      </a:xfrm>
                      <a:prstGeom prst="rect">
                        <a:avLst/>
                      </a:prstGeom>
                    </p:spPr>
                  </p:pic>
                </p:oleObj>
              </mc:Fallback>
            </mc:AlternateContent>
          </a:graphicData>
        </a:graphic>
      </p:graphicFrame>
      <p:graphicFrame>
        <p:nvGraphicFramePr>
          <p:cNvPr id="14" name="Obiekt 13">
            <a:extLst>
              <a:ext uri="{FF2B5EF4-FFF2-40B4-BE49-F238E27FC236}">
                <a16:creationId xmlns:a16="http://schemas.microsoft.com/office/drawing/2014/main" id="{FF021E14-6E32-43D1-B3AB-3F0BBFDDFA62}"/>
              </a:ext>
            </a:extLst>
          </p:cNvPr>
          <p:cNvGraphicFramePr>
            <a:graphicFrameLocks noChangeAspect="1"/>
          </p:cNvGraphicFramePr>
          <p:nvPr/>
        </p:nvGraphicFramePr>
        <p:xfrm>
          <a:off x="1334042" y="1754643"/>
          <a:ext cx="284163" cy="334963"/>
        </p:xfrm>
        <a:graphic>
          <a:graphicData uri="http://schemas.openxmlformats.org/presentationml/2006/ole">
            <mc:AlternateContent xmlns:mc="http://schemas.openxmlformats.org/markup-compatibility/2006">
              <mc:Choice xmlns:v="urn:schemas-microsoft-com:vml" Requires="v">
                <p:oleObj spid="_x0000_s24924" name="CorelDRAW" r:id="rId7" imgW="283602" imgH="335280" progId="CorelDRAW.Graphic.12">
                  <p:embed/>
                </p:oleObj>
              </mc:Choice>
              <mc:Fallback>
                <p:oleObj name="CorelDRAW" r:id="rId7" imgW="283602" imgH="335280" progId="CorelDRAW.Graphic.12">
                  <p:embed/>
                  <p:pic>
                    <p:nvPicPr>
                      <p:cNvPr id="14" name="Obiekt 13">
                        <a:extLst>
                          <a:ext uri="{FF2B5EF4-FFF2-40B4-BE49-F238E27FC236}">
                            <a16:creationId xmlns:a16="http://schemas.microsoft.com/office/drawing/2014/main" id="{FF021E14-6E32-43D1-B3AB-3F0BBFDDFA62}"/>
                          </a:ext>
                        </a:extLst>
                      </p:cNvPr>
                      <p:cNvPicPr/>
                      <p:nvPr/>
                    </p:nvPicPr>
                    <p:blipFill>
                      <a:blip r:embed="rId8"/>
                      <a:stretch>
                        <a:fillRect/>
                      </a:stretch>
                    </p:blipFill>
                    <p:spPr>
                      <a:xfrm>
                        <a:off x="1334042" y="1754643"/>
                        <a:ext cx="284163" cy="334963"/>
                      </a:xfrm>
                      <a:prstGeom prst="rect">
                        <a:avLst/>
                      </a:prstGeom>
                    </p:spPr>
                  </p:pic>
                </p:oleObj>
              </mc:Fallback>
            </mc:AlternateContent>
          </a:graphicData>
        </a:graphic>
      </p:graphicFrame>
      <p:graphicFrame>
        <p:nvGraphicFramePr>
          <p:cNvPr id="15" name="Obiekt 14">
            <a:extLst>
              <a:ext uri="{FF2B5EF4-FFF2-40B4-BE49-F238E27FC236}">
                <a16:creationId xmlns:a16="http://schemas.microsoft.com/office/drawing/2014/main" id="{66A5330F-6CFE-4381-B025-7D4650D78BEF}"/>
              </a:ext>
            </a:extLst>
          </p:cNvPr>
          <p:cNvGraphicFramePr>
            <a:graphicFrameLocks noChangeAspect="1"/>
          </p:cNvGraphicFramePr>
          <p:nvPr/>
        </p:nvGraphicFramePr>
        <p:xfrm>
          <a:off x="1579310" y="1490965"/>
          <a:ext cx="455613" cy="608013"/>
        </p:xfrm>
        <a:graphic>
          <a:graphicData uri="http://schemas.openxmlformats.org/presentationml/2006/ole">
            <mc:AlternateContent xmlns:mc="http://schemas.openxmlformats.org/markup-compatibility/2006">
              <mc:Choice xmlns:v="urn:schemas-microsoft-com:vml" Requires="v">
                <p:oleObj spid="_x0000_s24925" name="CorelDRAW" r:id="rId9" imgW="455898" imgH="608584" progId="CorelDRAW.Graphic.12">
                  <p:embed/>
                </p:oleObj>
              </mc:Choice>
              <mc:Fallback>
                <p:oleObj name="CorelDRAW" r:id="rId9" imgW="455898" imgH="608584" progId="CorelDRAW.Graphic.12">
                  <p:embed/>
                  <p:pic>
                    <p:nvPicPr>
                      <p:cNvPr id="15" name="Obiekt 14">
                        <a:extLst>
                          <a:ext uri="{FF2B5EF4-FFF2-40B4-BE49-F238E27FC236}">
                            <a16:creationId xmlns:a16="http://schemas.microsoft.com/office/drawing/2014/main" id="{66A5330F-6CFE-4381-B025-7D4650D78BEF}"/>
                          </a:ext>
                        </a:extLst>
                      </p:cNvPr>
                      <p:cNvPicPr/>
                      <p:nvPr/>
                    </p:nvPicPr>
                    <p:blipFill>
                      <a:blip r:embed="rId10"/>
                      <a:stretch>
                        <a:fillRect/>
                      </a:stretch>
                    </p:blipFill>
                    <p:spPr>
                      <a:xfrm>
                        <a:off x="1579310" y="1490965"/>
                        <a:ext cx="455613" cy="608013"/>
                      </a:xfrm>
                      <a:prstGeom prst="rect">
                        <a:avLst/>
                      </a:prstGeom>
                    </p:spPr>
                  </p:pic>
                </p:oleObj>
              </mc:Fallback>
            </mc:AlternateContent>
          </a:graphicData>
        </a:graphic>
      </p:graphicFrame>
      <p:sp>
        <p:nvSpPr>
          <p:cNvPr id="3" name="Symbol zastępczy numeru slajdu 2">
            <a:extLst>
              <a:ext uri="{FF2B5EF4-FFF2-40B4-BE49-F238E27FC236}">
                <a16:creationId xmlns:a16="http://schemas.microsoft.com/office/drawing/2014/main" id="{A2403721-FBAD-41EE-A051-6CF660F1F5B7}"/>
              </a:ext>
            </a:extLst>
          </p:cNvPr>
          <p:cNvSpPr>
            <a:spLocks noGrp="1"/>
          </p:cNvSpPr>
          <p:nvPr>
            <p:ph type="sldNum" sz="quarter" idx="12"/>
          </p:nvPr>
        </p:nvSpPr>
        <p:spPr/>
        <p:txBody>
          <a:bodyPr/>
          <a:lstStyle/>
          <a:p>
            <a:fld id="{765BDCAA-B6B5-4091-956D-4D48ED6D25DF}" type="slidenum">
              <a:rPr lang="en-GB" smtClean="0"/>
              <a:t>11</a:t>
            </a:fld>
            <a:endParaRPr lang="en-GB" dirty="0"/>
          </a:p>
        </p:txBody>
      </p:sp>
      <p:pic>
        <p:nvPicPr>
          <p:cNvPr id="10" name="Obraz 9">
            <a:extLst>
              <a:ext uri="{FF2B5EF4-FFF2-40B4-BE49-F238E27FC236}">
                <a16:creationId xmlns:a16="http://schemas.microsoft.com/office/drawing/2014/main" id="{3F84F8A5-4790-4265-A642-FFE459EDF464}"/>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46451" y="6488905"/>
            <a:ext cx="596148" cy="307389"/>
          </a:xfrm>
          <a:prstGeom prst="rect">
            <a:avLst/>
          </a:prstGeom>
        </p:spPr>
      </p:pic>
      <p:sp>
        <p:nvSpPr>
          <p:cNvPr id="11" name="pole tekstowe 10">
            <a:extLst>
              <a:ext uri="{FF2B5EF4-FFF2-40B4-BE49-F238E27FC236}">
                <a16:creationId xmlns:a16="http://schemas.microsoft.com/office/drawing/2014/main" id="{2A09E8D4-12BA-4EDC-96C2-DB239CC3664E}"/>
              </a:ext>
            </a:extLst>
          </p:cNvPr>
          <p:cNvSpPr txBox="1"/>
          <p:nvPr/>
        </p:nvSpPr>
        <p:spPr>
          <a:xfrm>
            <a:off x="0" y="6488905"/>
            <a:ext cx="12192000" cy="276999"/>
          </a:xfrm>
          <a:prstGeom prst="rect">
            <a:avLst/>
          </a:prstGeom>
          <a:noFill/>
        </p:spPr>
        <p:txBody>
          <a:bodyPr wrap="square">
            <a:spAutoFit/>
          </a:bodyPr>
          <a:lstStyle/>
          <a:p>
            <a:pPr algn="ctr"/>
            <a:r>
              <a:rPr lang="pl-PL" sz="1200" b="1" dirty="0">
                <a:solidFill>
                  <a:srgbClr val="202124"/>
                </a:solidFill>
                <a:effectLst/>
                <a:latin typeface="+mn-lt"/>
                <a:ea typeface="Times New Roman" panose="02020603050405020304" pitchFamily="18" charset="0"/>
                <a:cs typeface="Times New Roman" panose="02020603050405020304" pitchFamily="18" charset="0"/>
              </a:rPr>
              <a:t>11th </a:t>
            </a:r>
            <a:r>
              <a:rPr lang="en-US" sz="1200" b="1" dirty="0">
                <a:solidFill>
                  <a:srgbClr val="202124"/>
                </a:solidFill>
                <a:effectLst/>
                <a:latin typeface="+mn-lt"/>
                <a:ea typeface="Times New Roman" panose="02020603050405020304" pitchFamily="18" charset="0"/>
                <a:cs typeface="Times New Roman" panose="02020603050405020304" pitchFamily="18" charset="0"/>
              </a:rPr>
              <a:t>EBL NBO </a:t>
            </a:r>
            <a:r>
              <a:rPr lang="en-US" sz="1200" dirty="0">
                <a:effectLst/>
                <a:latin typeface="+mn-lt"/>
                <a:ea typeface="Times New Roman" panose="02020603050405020304" pitchFamily="18" charset="0"/>
                <a:cs typeface="Times New Roman" panose="02020603050405020304" pitchFamily="18" charset="0"/>
              </a:rPr>
              <a:t>Officers' Seminar / </a:t>
            </a:r>
            <a:r>
              <a:rPr lang="en-US" sz="1200" dirty="0">
                <a:cs typeface="Times New Roman" panose="02020603050405020304" pitchFamily="18" charset="0"/>
              </a:rPr>
              <a:t>Larnaca 2022 / </a:t>
            </a:r>
            <a:r>
              <a:rPr lang="en-US" sz="1200" b="1" dirty="0">
                <a:cs typeface="Times New Roman" panose="02020603050405020304" pitchFamily="18" charset="0"/>
              </a:rPr>
              <a:t>Beata Madej</a:t>
            </a:r>
            <a:endParaRPr lang="en-US" sz="1200" b="1" dirty="0"/>
          </a:p>
        </p:txBody>
      </p:sp>
    </p:spTree>
    <p:extLst>
      <p:ext uri="{BB962C8B-B14F-4D97-AF65-F5344CB8AC3E}">
        <p14:creationId xmlns:p14="http://schemas.microsoft.com/office/powerpoint/2010/main" val="1658944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588655" y="369095"/>
            <a:ext cx="9959331" cy="674994"/>
          </a:xfrm>
        </p:spPr>
        <p:txBody>
          <a:bodyPr vert="horz" lIns="91440" tIns="45720" rIns="91440" bIns="45720" rtlCol="0">
            <a:noAutofit/>
          </a:bodyPr>
          <a:lstStyle/>
          <a:p>
            <a:r>
              <a:rPr lang="en-US" sz="3600" b="1" dirty="0"/>
              <a:t>What Has the COVID Pandemic Changed </a:t>
            </a:r>
          </a:p>
        </p:txBody>
      </p:sp>
      <p:graphicFrame>
        <p:nvGraphicFramePr>
          <p:cNvPr id="5" name="Obiekt 5">
            <a:extLst>
              <a:ext uri="{FF2B5EF4-FFF2-40B4-BE49-F238E27FC236}">
                <a16:creationId xmlns:a16="http://schemas.microsoft.com/office/drawing/2014/main" id="{90EF34F2-AB29-4870-9F1C-85536A625806}"/>
              </a:ext>
            </a:extLst>
          </p:cNvPr>
          <p:cNvGraphicFramePr>
            <a:graphicFrameLocks noChangeAspect="1"/>
          </p:cNvGraphicFramePr>
          <p:nvPr/>
        </p:nvGraphicFramePr>
        <p:xfrm>
          <a:off x="644525" y="695464"/>
          <a:ext cx="11296650" cy="496887"/>
        </p:xfrm>
        <a:graphic>
          <a:graphicData uri="http://schemas.openxmlformats.org/presentationml/2006/ole">
            <mc:AlternateContent xmlns:mc="http://schemas.openxmlformats.org/markup-compatibility/2006">
              <mc:Choice xmlns:v="urn:schemas-microsoft-com:vml" Requires="v">
                <p:oleObj spid="_x0000_s33874" name="CorelDRAW" r:id="rId3" imgW="15797366" imgH="695452" progId="CorelDRAW.Graphic.12">
                  <p:embed/>
                </p:oleObj>
              </mc:Choice>
              <mc:Fallback>
                <p:oleObj name="CorelDRAW" r:id="rId3" imgW="15797366" imgH="695452" progId="CorelDRAW.Graphic.12">
                  <p:embed/>
                  <p:pic>
                    <p:nvPicPr>
                      <p:cNvPr id="5" name="Obiekt 5">
                        <a:extLst>
                          <a:ext uri="{FF2B5EF4-FFF2-40B4-BE49-F238E27FC236}">
                            <a16:creationId xmlns:a16="http://schemas.microsoft.com/office/drawing/2014/main" id="{90EF34F2-AB29-4870-9F1C-85536A6258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525" y="695464"/>
                        <a:ext cx="11296650" cy="496887"/>
                      </a:xfrm>
                      <a:prstGeom prst="rect">
                        <a:avLst/>
                      </a:prstGeom>
                      <a:noFill/>
                      <a:ln>
                        <a:noFill/>
                      </a:ln>
                    </p:spPr>
                  </p:pic>
                </p:oleObj>
              </mc:Fallback>
            </mc:AlternateContent>
          </a:graphicData>
        </a:graphic>
      </p:graphicFrame>
      <p:sp>
        <p:nvSpPr>
          <p:cNvPr id="7" name="pole tekstowe 6">
            <a:extLst>
              <a:ext uri="{FF2B5EF4-FFF2-40B4-BE49-F238E27FC236}">
                <a16:creationId xmlns:a16="http://schemas.microsoft.com/office/drawing/2014/main" id="{E2010195-080A-4B27-B989-3860770F71B4}"/>
              </a:ext>
            </a:extLst>
          </p:cNvPr>
          <p:cNvSpPr txBox="1"/>
          <p:nvPr/>
        </p:nvSpPr>
        <p:spPr>
          <a:xfrm>
            <a:off x="1382420" y="1645656"/>
            <a:ext cx="9610726" cy="4843249"/>
          </a:xfrm>
          <a:prstGeom prst="rect">
            <a:avLst/>
          </a:prstGeom>
          <a:noFill/>
        </p:spPr>
        <p:txBody>
          <a:bodyPr wrap="square">
            <a:spAutoFit/>
          </a:bodyPr>
          <a:lstStyle/>
          <a:p>
            <a:pPr>
              <a:spcBef>
                <a:spcPts val="600"/>
              </a:spcBef>
            </a:pPr>
            <a:r>
              <a:rPr lang="en-US" sz="2000" dirty="0">
                <a:solidFill>
                  <a:srgbClr val="202124"/>
                </a:solidFill>
                <a:cs typeface="Times New Roman" panose="02020603050405020304" pitchFamily="18" charset="0"/>
              </a:rPr>
              <a:t>The COVID pandemic situation has been a challenge for the Polish Bridge Union as much as for all the players in the market.</a:t>
            </a:r>
          </a:p>
          <a:p>
            <a:pPr>
              <a:spcBef>
                <a:spcPts val="600"/>
              </a:spcBef>
            </a:pPr>
            <a:endParaRPr lang="en-US" sz="900" dirty="0">
              <a:solidFill>
                <a:srgbClr val="202124"/>
              </a:solidFill>
              <a:cs typeface="Times New Roman" panose="02020603050405020304" pitchFamily="18" charset="0"/>
            </a:endParaRPr>
          </a:p>
          <a:p>
            <a:pPr>
              <a:spcBef>
                <a:spcPts val="600"/>
              </a:spcBef>
            </a:pPr>
            <a:r>
              <a:rPr lang="en-US" sz="2000" dirty="0">
                <a:solidFill>
                  <a:srgbClr val="202124"/>
                </a:solidFill>
                <a:cs typeface="Times New Roman" panose="02020603050405020304" pitchFamily="18" charset="0"/>
              </a:rPr>
              <a:t>Restrictions on organizational activities and social concerns have affected our normal operations.</a:t>
            </a:r>
          </a:p>
          <a:p>
            <a:pPr>
              <a:spcBef>
                <a:spcPts val="600"/>
              </a:spcBef>
            </a:pPr>
            <a:endParaRPr lang="en-US" sz="900" dirty="0">
              <a:solidFill>
                <a:srgbClr val="202124"/>
              </a:solidFill>
              <a:cs typeface="Times New Roman" panose="02020603050405020304" pitchFamily="18" charset="0"/>
            </a:endParaRPr>
          </a:p>
          <a:p>
            <a:pPr>
              <a:spcBef>
                <a:spcPts val="600"/>
              </a:spcBef>
            </a:pPr>
            <a:r>
              <a:rPr lang="en-US" sz="2000" dirty="0">
                <a:solidFill>
                  <a:srgbClr val="202124"/>
                </a:solidFill>
                <a:cs typeface="Times New Roman" panose="02020603050405020304" pitchFamily="18" charset="0"/>
              </a:rPr>
              <a:t>A number of areas of our business had to be adapted to the new realities. One of the examples is the transfer of the organization of bridge tournaments to the Internet. This is reflected in the increased share of entry fees to on-line tournaments in PBU’s 2021 revenues vs. entry fees to on-site tournaments. </a:t>
            </a:r>
          </a:p>
          <a:p>
            <a:pPr>
              <a:spcBef>
                <a:spcPts val="600"/>
              </a:spcBef>
            </a:pPr>
            <a:endParaRPr lang="en-US" sz="900" dirty="0">
              <a:solidFill>
                <a:srgbClr val="202124"/>
              </a:solidFill>
              <a:cs typeface="Times New Roman" panose="02020603050405020304" pitchFamily="18" charset="0"/>
            </a:endParaRPr>
          </a:p>
          <a:p>
            <a:pPr>
              <a:spcBef>
                <a:spcPts val="600"/>
              </a:spcBef>
            </a:pPr>
            <a:r>
              <a:rPr lang="en-US" sz="2000" dirty="0">
                <a:solidFill>
                  <a:srgbClr val="202124"/>
                </a:solidFill>
                <a:cs typeface="Times New Roman" panose="02020603050405020304" pitchFamily="18" charset="0"/>
              </a:rPr>
              <a:t>When organizing on-site tournaments, it was necessary to build additional sanitary protection limiting participants’ contact (plexiglass screens on the tables) as well as to provide social distance and disinfection.</a:t>
            </a:r>
          </a:p>
          <a:p>
            <a:pPr>
              <a:spcBef>
                <a:spcPts val="600"/>
              </a:spcBef>
            </a:pPr>
            <a:endParaRPr lang="en-US" sz="2000" dirty="0">
              <a:solidFill>
                <a:srgbClr val="202124"/>
              </a:solidFill>
              <a:cs typeface="Times New Roman" panose="02020603050405020304" pitchFamily="18" charset="0"/>
            </a:endParaRPr>
          </a:p>
          <a:p>
            <a:pPr>
              <a:lnSpc>
                <a:spcPct val="150000"/>
              </a:lnSpc>
            </a:pPr>
            <a:endParaRPr lang="en-US" sz="500" dirty="0">
              <a:solidFill>
                <a:srgbClr val="202124"/>
              </a:solidFill>
              <a:cs typeface="Times New Roman" panose="02020603050405020304" pitchFamily="18" charset="0"/>
            </a:endParaRPr>
          </a:p>
        </p:txBody>
      </p:sp>
      <p:sp>
        <p:nvSpPr>
          <p:cNvPr id="4" name="Symbol zastępczy numeru slajdu 3">
            <a:extLst>
              <a:ext uri="{FF2B5EF4-FFF2-40B4-BE49-F238E27FC236}">
                <a16:creationId xmlns:a16="http://schemas.microsoft.com/office/drawing/2014/main" id="{F7275AD0-7201-4F7D-BB3F-08C206589F3B}"/>
              </a:ext>
            </a:extLst>
          </p:cNvPr>
          <p:cNvSpPr>
            <a:spLocks noGrp="1"/>
          </p:cNvSpPr>
          <p:nvPr>
            <p:ph type="sldNum" sz="quarter" idx="12"/>
          </p:nvPr>
        </p:nvSpPr>
        <p:spPr/>
        <p:txBody>
          <a:bodyPr/>
          <a:lstStyle/>
          <a:p>
            <a:fld id="{765BDCAA-B6B5-4091-956D-4D48ED6D25DF}" type="slidenum">
              <a:rPr lang="en-GB" smtClean="0"/>
              <a:t>12</a:t>
            </a:fld>
            <a:endParaRPr lang="en-GB" dirty="0"/>
          </a:p>
        </p:txBody>
      </p:sp>
      <p:pic>
        <p:nvPicPr>
          <p:cNvPr id="8" name="Obraz 7">
            <a:extLst>
              <a:ext uri="{FF2B5EF4-FFF2-40B4-BE49-F238E27FC236}">
                <a16:creationId xmlns:a16="http://schemas.microsoft.com/office/drawing/2014/main" id="{F68A70E2-1B54-4087-8FEA-D9FA023ED84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6451" y="6488905"/>
            <a:ext cx="596148" cy="307389"/>
          </a:xfrm>
          <a:prstGeom prst="rect">
            <a:avLst/>
          </a:prstGeom>
        </p:spPr>
      </p:pic>
      <p:sp>
        <p:nvSpPr>
          <p:cNvPr id="9" name="pole tekstowe 8">
            <a:extLst>
              <a:ext uri="{FF2B5EF4-FFF2-40B4-BE49-F238E27FC236}">
                <a16:creationId xmlns:a16="http://schemas.microsoft.com/office/drawing/2014/main" id="{8A69B068-B99D-4A5C-ABE3-C9A19DFD4056}"/>
              </a:ext>
            </a:extLst>
          </p:cNvPr>
          <p:cNvSpPr txBox="1"/>
          <p:nvPr/>
        </p:nvSpPr>
        <p:spPr>
          <a:xfrm>
            <a:off x="0" y="6488905"/>
            <a:ext cx="12192000" cy="276999"/>
          </a:xfrm>
          <a:prstGeom prst="rect">
            <a:avLst/>
          </a:prstGeom>
          <a:noFill/>
        </p:spPr>
        <p:txBody>
          <a:bodyPr wrap="square">
            <a:spAutoFit/>
          </a:bodyPr>
          <a:lstStyle/>
          <a:p>
            <a:pPr algn="ctr"/>
            <a:r>
              <a:rPr lang="pl-PL" sz="1200" b="1" dirty="0">
                <a:solidFill>
                  <a:srgbClr val="202124"/>
                </a:solidFill>
                <a:effectLst/>
                <a:latin typeface="+mn-lt"/>
                <a:ea typeface="Times New Roman" panose="02020603050405020304" pitchFamily="18" charset="0"/>
                <a:cs typeface="Times New Roman" panose="02020603050405020304" pitchFamily="18" charset="0"/>
              </a:rPr>
              <a:t>11th </a:t>
            </a:r>
            <a:r>
              <a:rPr lang="en-US" sz="1200" b="1" dirty="0">
                <a:solidFill>
                  <a:srgbClr val="202124"/>
                </a:solidFill>
                <a:effectLst/>
                <a:latin typeface="+mn-lt"/>
                <a:ea typeface="Times New Roman" panose="02020603050405020304" pitchFamily="18" charset="0"/>
                <a:cs typeface="Times New Roman" panose="02020603050405020304" pitchFamily="18" charset="0"/>
              </a:rPr>
              <a:t>EBL NBO </a:t>
            </a:r>
            <a:r>
              <a:rPr lang="en-US" sz="1200" dirty="0">
                <a:effectLst/>
                <a:latin typeface="+mn-lt"/>
                <a:ea typeface="Times New Roman" panose="02020603050405020304" pitchFamily="18" charset="0"/>
                <a:cs typeface="Times New Roman" panose="02020603050405020304" pitchFamily="18" charset="0"/>
              </a:rPr>
              <a:t>Officers' Seminar / </a:t>
            </a:r>
            <a:r>
              <a:rPr lang="en-US" sz="1200" dirty="0">
                <a:cs typeface="Times New Roman" panose="02020603050405020304" pitchFamily="18" charset="0"/>
              </a:rPr>
              <a:t>Larnaca 2022 / </a:t>
            </a:r>
            <a:r>
              <a:rPr lang="en-US" sz="1200" b="1" dirty="0">
                <a:cs typeface="Times New Roman" panose="02020603050405020304" pitchFamily="18" charset="0"/>
              </a:rPr>
              <a:t>Beata Madej</a:t>
            </a:r>
            <a:endParaRPr lang="en-US" sz="1200" b="1" dirty="0"/>
          </a:p>
        </p:txBody>
      </p:sp>
    </p:spTree>
    <p:extLst>
      <p:ext uri="{BB962C8B-B14F-4D97-AF65-F5344CB8AC3E}">
        <p14:creationId xmlns:p14="http://schemas.microsoft.com/office/powerpoint/2010/main" val="3451980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48499DB0-2EDD-4BF9-9526-AA8CEED586F0}"/>
              </a:ext>
            </a:extLst>
          </p:cNvPr>
          <p:cNvSpPr>
            <a:spLocks noGrp="1"/>
          </p:cNvSpPr>
          <p:nvPr>
            <p:ph type="sldNum" sz="quarter" idx="12"/>
          </p:nvPr>
        </p:nvSpPr>
        <p:spPr/>
        <p:txBody>
          <a:bodyPr/>
          <a:lstStyle/>
          <a:p>
            <a:fld id="{765BDCAA-B6B5-4091-956D-4D48ED6D25DF}" type="slidenum">
              <a:rPr lang="en-GB" smtClean="0"/>
              <a:t>13</a:t>
            </a:fld>
            <a:endParaRPr lang="en-GB" dirty="0"/>
          </a:p>
        </p:txBody>
      </p:sp>
      <p:sp>
        <p:nvSpPr>
          <p:cNvPr id="5" name="Podtytuł 2">
            <a:extLst>
              <a:ext uri="{FF2B5EF4-FFF2-40B4-BE49-F238E27FC236}">
                <a16:creationId xmlns:a16="http://schemas.microsoft.com/office/drawing/2014/main" id="{B22D5CBE-FD36-4CC0-981D-82A08A24A45D}"/>
              </a:ext>
            </a:extLst>
          </p:cNvPr>
          <p:cNvSpPr>
            <a:spLocks noGrp="1"/>
          </p:cNvSpPr>
          <p:nvPr/>
        </p:nvSpPr>
        <p:spPr>
          <a:xfrm>
            <a:off x="1588655" y="215401"/>
            <a:ext cx="9959331" cy="67499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3600" b="1" dirty="0"/>
              <a:t>Impact of C</a:t>
            </a:r>
            <a:r>
              <a:rPr lang="pl-PL" sz="3600" b="1" dirty="0"/>
              <a:t>OVID</a:t>
            </a:r>
            <a:r>
              <a:rPr lang="en-US" sz="3600" b="1" dirty="0"/>
              <a:t> on Different Sources of Funding</a:t>
            </a:r>
          </a:p>
        </p:txBody>
      </p:sp>
      <p:pic>
        <p:nvPicPr>
          <p:cNvPr id="6" name="Obraz 5">
            <a:extLst>
              <a:ext uri="{FF2B5EF4-FFF2-40B4-BE49-F238E27FC236}">
                <a16:creationId xmlns:a16="http://schemas.microsoft.com/office/drawing/2014/main" id="{51EAB41F-7A40-48EA-A9F7-4FF5E76680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525" y="541770"/>
            <a:ext cx="11296650" cy="496887"/>
          </a:xfrm>
          <a:prstGeom prst="rect">
            <a:avLst/>
          </a:prstGeom>
          <a:noFill/>
          <a:ln>
            <a:noFill/>
          </a:ln>
        </p:spPr>
      </p:pic>
      <p:sp>
        <p:nvSpPr>
          <p:cNvPr id="7" name="pole tekstowe 5">
            <a:extLst>
              <a:ext uri="{FF2B5EF4-FFF2-40B4-BE49-F238E27FC236}">
                <a16:creationId xmlns:a16="http://schemas.microsoft.com/office/drawing/2014/main" id="{34BB9EC8-9DF1-4EE7-9C51-6A574C392266}"/>
              </a:ext>
            </a:extLst>
          </p:cNvPr>
          <p:cNvSpPr txBox="1"/>
          <p:nvPr/>
        </p:nvSpPr>
        <p:spPr>
          <a:xfrm>
            <a:off x="0" y="6335211"/>
            <a:ext cx="12192000"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r>
              <a:rPr lang="pl-PL" sz="1200" b="1" dirty="0">
                <a:solidFill>
                  <a:srgbClr val="202124"/>
                </a:solidFill>
                <a:ea typeface="Times New Roman" panose="02020603050405020304" pitchFamily="18" charset="0"/>
                <a:cs typeface="Times New Roman" panose="02020603050405020304" pitchFamily="18" charset="0"/>
              </a:rPr>
              <a:t>11th </a:t>
            </a:r>
            <a:r>
              <a:rPr lang="en-US" sz="1200" b="1" dirty="0">
                <a:solidFill>
                  <a:srgbClr val="202124"/>
                </a:solidFill>
                <a:ea typeface="Times New Roman" panose="02020603050405020304" pitchFamily="18" charset="0"/>
                <a:cs typeface="Times New Roman" panose="02020603050405020304" pitchFamily="18" charset="0"/>
              </a:rPr>
              <a:t>EBL NBO </a:t>
            </a:r>
            <a:r>
              <a:rPr lang="en-US" sz="1200" dirty="0">
                <a:solidFill>
                  <a:prstClr val="black"/>
                </a:solidFill>
                <a:ea typeface="Times New Roman" panose="02020603050405020304" pitchFamily="18" charset="0"/>
                <a:cs typeface="Times New Roman" panose="02020603050405020304" pitchFamily="18" charset="0"/>
              </a:rPr>
              <a:t>Officers' Seminar / </a:t>
            </a:r>
            <a:r>
              <a:rPr lang="en-US" sz="1200" dirty="0">
                <a:solidFill>
                  <a:prstClr val="black"/>
                </a:solidFill>
                <a:cs typeface="Times New Roman" panose="02020603050405020304" pitchFamily="18" charset="0"/>
              </a:rPr>
              <a:t>Larnaca 2022 / </a:t>
            </a:r>
            <a:r>
              <a:rPr lang="en-US" sz="1200" b="1" dirty="0">
                <a:solidFill>
                  <a:prstClr val="black"/>
                </a:solidFill>
                <a:cs typeface="Times New Roman" panose="02020603050405020304" pitchFamily="18" charset="0"/>
              </a:rPr>
              <a:t>Beata Madej</a:t>
            </a:r>
            <a:endParaRPr lang="en-US" sz="1200" b="1" dirty="0">
              <a:solidFill>
                <a:prstClr val="black"/>
              </a:solidFill>
            </a:endParaRPr>
          </a:p>
        </p:txBody>
      </p:sp>
      <p:graphicFrame>
        <p:nvGraphicFramePr>
          <p:cNvPr id="9" name="Wykres 8">
            <a:extLst>
              <a:ext uri="{FF2B5EF4-FFF2-40B4-BE49-F238E27FC236}">
                <a16:creationId xmlns:a16="http://schemas.microsoft.com/office/drawing/2014/main" id="{B7CDA4EC-03CD-47CF-ABBC-A7C00E49BD02}"/>
              </a:ext>
            </a:extLst>
          </p:cNvPr>
          <p:cNvGraphicFramePr>
            <a:graphicFrameLocks/>
          </p:cNvGraphicFramePr>
          <p:nvPr>
            <p:extLst>
              <p:ext uri="{D42A27DB-BD31-4B8C-83A1-F6EECF244321}">
                <p14:modId xmlns:p14="http://schemas.microsoft.com/office/powerpoint/2010/main" val="3462813833"/>
              </p:ext>
            </p:extLst>
          </p:nvPr>
        </p:nvGraphicFramePr>
        <p:xfrm>
          <a:off x="1921328" y="1471181"/>
          <a:ext cx="8349343" cy="4431505"/>
        </p:xfrm>
        <a:graphic>
          <a:graphicData uri="http://schemas.openxmlformats.org/drawingml/2006/chart">
            <c:chart xmlns:c="http://schemas.openxmlformats.org/drawingml/2006/chart" xmlns:r="http://schemas.openxmlformats.org/officeDocument/2006/relationships" r:id="rId3"/>
          </a:graphicData>
        </a:graphic>
      </p:graphicFrame>
      <p:pic>
        <p:nvPicPr>
          <p:cNvPr id="10" name="Obraz 9">
            <a:extLst>
              <a:ext uri="{FF2B5EF4-FFF2-40B4-BE49-F238E27FC236}">
                <a16:creationId xmlns:a16="http://schemas.microsoft.com/office/drawing/2014/main" id="{698C44C1-0115-4B90-B065-B4CF2D6CDE1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6451" y="6335211"/>
            <a:ext cx="596148" cy="307389"/>
          </a:xfrm>
          <a:prstGeom prst="rect">
            <a:avLst/>
          </a:prstGeom>
        </p:spPr>
      </p:pic>
    </p:spTree>
    <p:extLst>
      <p:ext uri="{BB962C8B-B14F-4D97-AF65-F5344CB8AC3E}">
        <p14:creationId xmlns:p14="http://schemas.microsoft.com/office/powerpoint/2010/main" val="382947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837230" y="365070"/>
            <a:ext cx="10103945" cy="674994"/>
          </a:xfrm>
        </p:spPr>
        <p:txBody>
          <a:bodyPr vert="horz" lIns="91440" tIns="45720" rIns="91440" bIns="45720" rtlCol="0">
            <a:noAutofit/>
          </a:bodyPr>
          <a:lstStyle/>
          <a:p>
            <a:r>
              <a:rPr lang="en-US" sz="3600" b="1" dirty="0"/>
              <a:t>C</a:t>
            </a:r>
            <a:r>
              <a:rPr lang="pl-PL" sz="3600" b="1" dirty="0"/>
              <a:t>OVID</a:t>
            </a:r>
            <a:r>
              <a:rPr lang="en-US" sz="3600" b="1" dirty="0"/>
              <a:t> and the Organization of On-line Tournaments </a:t>
            </a:r>
          </a:p>
        </p:txBody>
      </p:sp>
      <p:graphicFrame>
        <p:nvGraphicFramePr>
          <p:cNvPr id="5" name="Obiekt 5">
            <a:extLst>
              <a:ext uri="{FF2B5EF4-FFF2-40B4-BE49-F238E27FC236}">
                <a16:creationId xmlns:a16="http://schemas.microsoft.com/office/drawing/2014/main" id="{90EF34F2-AB29-4870-9F1C-85536A625806}"/>
              </a:ext>
            </a:extLst>
          </p:cNvPr>
          <p:cNvGraphicFramePr>
            <a:graphicFrameLocks noChangeAspect="1"/>
          </p:cNvGraphicFramePr>
          <p:nvPr/>
        </p:nvGraphicFramePr>
        <p:xfrm>
          <a:off x="644525" y="695464"/>
          <a:ext cx="11296650" cy="496887"/>
        </p:xfrm>
        <a:graphic>
          <a:graphicData uri="http://schemas.openxmlformats.org/presentationml/2006/ole">
            <mc:AlternateContent xmlns:mc="http://schemas.openxmlformats.org/markup-compatibility/2006">
              <mc:Choice xmlns:v="urn:schemas-microsoft-com:vml" Requires="v">
                <p:oleObj spid="_x0000_s14451" name="CorelDRAW" r:id="rId3" imgW="15797366" imgH="695452" progId="CorelDRAW.Graphic.12">
                  <p:embed/>
                </p:oleObj>
              </mc:Choice>
              <mc:Fallback>
                <p:oleObj name="CorelDRAW" r:id="rId3" imgW="15797366" imgH="695452" progId="CorelDRAW.Graphic.12">
                  <p:embed/>
                  <p:pic>
                    <p:nvPicPr>
                      <p:cNvPr id="5" name="Obiekt 5">
                        <a:extLst>
                          <a:ext uri="{FF2B5EF4-FFF2-40B4-BE49-F238E27FC236}">
                            <a16:creationId xmlns:a16="http://schemas.microsoft.com/office/drawing/2014/main" id="{90EF34F2-AB29-4870-9F1C-85536A6258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525" y="695464"/>
                        <a:ext cx="11296650" cy="496887"/>
                      </a:xfrm>
                      <a:prstGeom prst="rect">
                        <a:avLst/>
                      </a:prstGeom>
                      <a:noFill/>
                      <a:ln>
                        <a:noFill/>
                      </a:ln>
                    </p:spPr>
                  </p:pic>
                </p:oleObj>
              </mc:Fallback>
            </mc:AlternateContent>
          </a:graphicData>
        </a:graphic>
      </p:graphicFrame>
      <p:sp>
        <p:nvSpPr>
          <p:cNvPr id="7" name="pole tekstowe 6">
            <a:extLst>
              <a:ext uri="{FF2B5EF4-FFF2-40B4-BE49-F238E27FC236}">
                <a16:creationId xmlns:a16="http://schemas.microsoft.com/office/drawing/2014/main" id="{E2010195-080A-4B27-B989-3860770F71B4}"/>
              </a:ext>
            </a:extLst>
          </p:cNvPr>
          <p:cNvSpPr txBox="1"/>
          <p:nvPr/>
        </p:nvSpPr>
        <p:spPr>
          <a:xfrm>
            <a:off x="0" y="1630116"/>
            <a:ext cx="12192000" cy="506292"/>
          </a:xfrm>
          <a:prstGeom prst="rect">
            <a:avLst/>
          </a:prstGeom>
          <a:noFill/>
        </p:spPr>
        <p:txBody>
          <a:bodyPr wrap="square">
            <a:spAutoFit/>
          </a:bodyPr>
          <a:lstStyle/>
          <a:p>
            <a:pPr algn="ctr">
              <a:lnSpc>
                <a:spcPct val="150000"/>
              </a:lnSpc>
            </a:pPr>
            <a:r>
              <a:rPr lang="en-US" sz="2000" b="1" dirty="0">
                <a:solidFill>
                  <a:srgbClr val="202124"/>
                </a:solidFill>
                <a:cs typeface="Times New Roman" panose="02020603050405020304" pitchFamily="18" charset="0"/>
              </a:rPr>
              <a:t>Example of One of the On-line Tournaments on BBO – BridgeNET</a:t>
            </a:r>
          </a:p>
        </p:txBody>
      </p:sp>
      <p:graphicFrame>
        <p:nvGraphicFramePr>
          <p:cNvPr id="10" name="Wykres 9">
            <a:extLst>
              <a:ext uri="{FF2B5EF4-FFF2-40B4-BE49-F238E27FC236}">
                <a16:creationId xmlns:a16="http://schemas.microsoft.com/office/drawing/2014/main" id="{2F7DE5B0-1629-4083-ACF2-000C8BEFAE86}"/>
              </a:ext>
            </a:extLst>
          </p:cNvPr>
          <p:cNvGraphicFramePr>
            <a:graphicFrameLocks/>
          </p:cNvGraphicFramePr>
          <p:nvPr>
            <p:extLst>
              <p:ext uri="{D42A27DB-BD31-4B8C-83A1-F6EECF244321}">
                <p14:modId xmlns:p14="http://schemas.microsoft.com/office/powerpoint/2010/main" val="3529897512"/>
              </p:ext>
            </p:extLst>
          </p:nvPr>
        </p:nvGraphicFramePr>
        <p:xfrm>
          <a:off x="756285" y="2611038"/>
          <a:ext cx="5223510" cy="329184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 name="Wykres 10">
            <a:extLst>
              <a:ext uri="{FF2B5EF4-FFF2-40B4-BE49-F238E27FC236}">
                <a16:creationId xmlns:a16="http://schemas.microsoft.com/office/drawing/2014/main" id="{26946DAB-53EE-43F2-AB2D-9CC033F3FEF8}"/>
              </a:ext>
            </a:extLst>
          </p:cNvPr>
          <p:cNvGraphicFramePr>
            <a:graphicFrameLocks/>
          </p:cNvGraphicFramePr>
          <p:nvPr>
            <p:extLst>
              <p:ext uri="{D42A27DB-BD31-4B8C-83A1-F6EECF244321}">
                <p14:modId xmlns:p14="http://schemas.microsoft.com/office/powerpoint/2010/main" val="1629168118"/>
              </p:ext>
            </p:extLst>
          </p:nvPr>
        </p:nvGraphicFramePr>
        <p:xfrm>
          <a:off x="6166485" y="2641518"/>
          <a:ext cx="5193030" cy="3238500"/>
        </p:xfrm>
        <a:graphic>
          <a:graphicData uri="http://schemas.openxmlformats.org/drawingml/2006/chart">
            <c:chart xmlns:c="http://schemas.openxmlformats.org/drawingml/2006/chart" xmlns:r="http://schemas.openxmlformats.org/officeDocument/2006/relationships" r:id="rId6"/>
          </a:graphicData>
        </a:graphic>
      </p:graphicFrame>
      <p:sp>
        <p:nvSpPr>
          <p:cNvPr id="4" name="Symbol zastępczy numeru slajdu 3">
            <a:extLst>
              <a:ext uri="{FF2B5EF4-FFF2-40B4-BE49-F238E27FC236}">
                <a16:creationId xmlns:a16="http://schemas.microsoft.com/office/drawing/2014/main" id="{57398232-2085-4D1F-8DE0-4C6E980A0026}"/>
              </a:ext>
            </a:extLst>
          </p:cNvPr>
          <p:cNvSpPr>
            <a:spLocks noGrp="1"/>
          </p:cNvSpPr>
          <p:nvPr>
            <p:ph type="sldNum" sz="quarter" idx="12"/>
          </p:nvPr>
        </p:nvSpPr>
        <p:spPr/>
        <p:txBody>
          <a:bodyPr/>
          <a:lstStyle/>
          <a:p>
            <a:fld id="{765BDCAA-B6B5-4091-956D-4D48ED6D25DF}" type="slidenum">
              <a:rPr lang="en-GB" smtClean="0"/>
              <a:t>14</a:t>
            </a:fld>
            <a:endParaRPr lang="en-GB" dirty="0"/>
          </a:p>
        </p:txBody>
      </p:sp>
      <p:pic>
        <p:nvPicPr>
          <p:cNvPr id="9" name="Obraz 8">
            <a:extLst>
              <a:ext uri="{FF2B5EF4-FFF2-40B4-BE49-F238E27FC236}">
                <a16:creationId xmlns:a16="http://schemas.microsoft.com/office/drawing/2014/main" id="{50B8B406-6FBC-4BB0-BD17-11D1FFA99B4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46451" y="6488905"/>
            <a:ext cx="596148" cy="307389"/>
          </a:xfrm>
          <a:prstGeom prst="rect">
            <a:avLst/>
          </a:prstGeom>
        </p:spPr>
      </p:pic>
      <p:sp>
        <p:nvSpPr>
          <p:cNvPr id="12" name="pole tekstowe 11">
            <a:extLst>
              <a:ext uri="{FF2B5EF4-FFF2-40B4-BE49-F238E27FC236}">
                <a16:creationId xmlns:a16="http://schemas.microsoft.com/office/drawing/2014/main" id="{D81D50CD-3F83-4313-8DEB-7F5143EB0344}"/>
              </a:ext>
            </a:extLst>
          </p:cNvPr>
          <p:cNvSpPr txBox="1"/>
          <p:nvPr/>
        </p:nvSpPr>
        <p:spPr>
          <a:xfrm>
            <a:off x="0" y="6488905"/>
            <a:ext cx="12192000" cy="276999"/>
          </a:xfrm>
          <a:prstGeom prst="rect">
            <a:avLst/>
          </a:prstGeom>
          <a:noFill/>
        </p:spPr>
        <p:txBody>
          <a:bodyPr wrap="square">
            <a:spAutoFit/>
          </a:bodyPr>
          <a:lstStyle/>
          <a:p>
            <a:pPr algn="ctr"/>
            <a:r>
              <a:rPr lang="pl-PL" sz="1200" b="1" dirty="0">
                <a:solidFill>
                  <a:srgbClr val="202124"/>
                </a:solidFill>
                <a:effectLst/>
                <a:latin typeface="+mn-lt"/>
                <a:ea typeface="Times New Roman" panose="02020603050405020304" pitchFamily="18" charset="0"/>
                <a:cs typeface="Times New Roman" panose="02020603050405020304" pitchFamily="18" charset="0"/>
              </a:rPr>
              <a:t>11th </a:t>
            </a:r>
            <a:r>
              <a:rPr lang="en-US" sz="1200" b="1" dirty="0">
                <a:solidFill>
                  <a:srgbClr val="202124"/>
                </a:solidFill>
                <a:effectLst/>
                <a:latin typeface="+mn-lt"/>
                <a:ea typeface="Times New Roman" panose="02020603050405020304" pitchFamily="18" charset="0"/>
                <a:cs typeface="Times New Roman" panose="02020603050405020304" pitchFamily="18" charset="0"/>
              </a:rPr>
              <a:t>EBL NBO </a:t>
            </a:r>
            <a:r>
              <a:rPr lang="en-US" sz="1200" dirty="0">
                <a:effectLst/>
                <a:latin typeface="+mn-lt"/>
                <a:ea typeface="Times New Roman" panose="02020603050405020304" pitchFamily="18" charset="0"/>
                <a:cs typeface="Times New Roman" panose="02020603050405020304" pitchFamily="18" charset="0"/>
              </a:rPr>
              <a:t>Officers' Seminar / </a:t>
            </a:r>
            <a:r>
              <a:rPr lang="en-US" sz="1200" dirty="0">
                <a:cs typeface="Times New Roman" panose="02020603050405020304" pitchFamily="18" charset="0"/>
              </a:rPr>
              <a:t>Larnaca 2022 / </a:t>
            </a:r>
            <a:r>
              <a:rPr lang="en-US" sz="1200" b="1" dirty="0">
                <a:cs typeface="Times New Roman" panose="02020603050405020304" pitchFamily="18" charset="0"/>
              </a:rPr>
              <a:t>Beata Madej</a:t>
            </a:r>
            <a:endParaRPr lang="en-US" sz="1200" b="1" dirty="0"/>
          </a:p>
        </p:txBody>
      </p:sp>
    </p:spTree>
    <p:extLst>
      <p:ext uri="{BB962C8B-B14F-4D97-AF65-F5344CB8AC3E}">
        <p14:creationId xmlns:p14="http://schemas.microsoft.com/office/powerpoint/2010/main" val="2282411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ole tekstowe 8">
            <a:extLst>
              <a:ext uri="{FF2B5EF4-FFF2-40B4-BE49-F238E27FC236}">
                <a16:creationId xmlns:a16="http://schemas.microsoft.com/office/drawing/2014/main" id="{DD580992-8EF4-4B3B-8618-3EDE867448DA}"/>
              </a:ext>
            </a:extLst>
          </p:cNvPr>
          <p:cNvSpPr txBox="1"/>
          <p:nvPr/>
        </p:nvSpPr>
        <p:spPr>
          <a:xfrm>
            <a:off x="-53340" y="2292176"/>
            <a:ext cx="12245340" cy="2862322"/>
          </a:xfrm>
          <a:prstGeom prst="rect">
            <a:avLst/>
          </a:prstGeom>
          <a:noFill/>
        </p:spPr>
        <p:txBody>
          <a:bodyPr wrap="square">
            <a:spAutoFit/>
          </a:bodyPr>
          <a:lstStyle/>
          <a:p>
            <a:pPr algn="ctr"/>
            <a:r>
              <a:rPr lang="en-US" sz="3600" b="1" dirty="0">
                <a:solidFill>
                  <a:srgbClr val="202124"/>
                </a:solidFill>
                <a:cs typeface="Times New Roman" panose="02020603050405020304" pitchFamily="18" charset="0"/>
              </a:rPr>
              <a:t>Conclusions</a:t>
            </a:r>
          </a:p>
          <a:p>
            <a:pPr algn="ctr"/>
            <a:endParaRPr lang="en-US" sz="3600" b="1" dirty="0">
              <a:solidFill>
                <a:srgbClr val="202124"/>
              </a:solidFill>
              <a:cs typeface="Times New Roman" panose="02020603050405020304" pitchFamily="18" charset="0"/>
            </a:endParaRPr>
          </a:p>
          <a:p>
            <a:pPr algn="ctr"/>
            <a:endParaRPr lang="en-US" sz="3600" b="1" dirty="0">
              <a:solidFill>
                <a:srgbClr val="202124"/>
              </a:solidFill>
              <a:cs typeface="Times New Roman" panose="02020603050405020304" pitchFamily="18" charset="0"/>
            </a:endParaRPr>
          </a:p>
          <a:p>
            <a:pPr algn="ctr"/>
            <a:endParaRPr lang="en-US" sz="3600" b="1" dirty="0">
              <a:solidFill>
                <a:srgbClr val="202124"/>
              </a:solidFill>
              <a:cs typeface="Times New Roman" panose="02020603050405020304" pitchFamily="18" charset="0"/>
            </a:endParaRPr>
          </a:p>
          <a:p>
            <a:pPr algn="ctr"/>
            <a:endParaRPr lang="pl-PL" sz="3600" b="1" dirty="0"/>
          </a:p>
        </p:txBody>
      </p:sp>
      <p:cxnSp>
        <p:nvCxnSpPr>
          <p:cNvPr id="5" name="Łącznik prosty 4">
            <a:extLst>
              <a:ext uri="{FF2B5EF4-FFF2-40B4-BE49-F238E27FC236}">
                <a16:creationId xmlns:a16="http://schemas.microsoft.com/office/drawing/2014/main" id="{0316A037-81FF-4D18-95C4-C892495EFAFC}"/>
              </a:ext>
            </a:extLst>
          </p:cNvPr>
          <p:cNvCxnSpPr>
            <a:cxnSpLocks/>
          </p:cNvCxnSpPr>
          <p:nvPr/>
        </p:nvCxnSpPr>
        <p:spPr>
          <a:xfrm>
            <a:off x="775855" y="2099300"/>
            <a:ext cx="10751127" cy="0"/>
          </a:xfrm>
          <a:prstGeom prst="line">
            <a:avLst/>
          </a:prstGeom>
          <a:ln w="57150"/>
        </p:spPr>
        <p:style>
          <a:lnRef idx="1">
            <a:schemeClr val="dk1"/>
          </a:lnRef>
          <a:fillRef idx="0">
            <a:schemeClr val="dk1"/>
          </a:fillRef>
          <a:effectRef idx="0">
            <a:schemeClr val="dk1"/>
          </a:effectRef>
          <a:fontRef idx="minor">
            <a:schemeClr val="tx1"/>
          </a:fontRef>
        </p:style>
      </p:cxnSp>
      <p:graphicFrame>
        <p:nvGraphicFramePr>
          <p:cNvPr id="12" name="Obiekt 11">
            <a:extLst>
              <a:ext uri="{FF2B5EF4-FFF2-40B4-BE49-F238E27FC236}">
                <a16:creationId xmlns:a16="http://schemas.microsoft.com/office/drawing/2014/main" id="{4A725CDF-C7E0-4E07-9198-671295B29A22}"/>
              </a:ext>
            </a:extLst>
          </p:cNvPr>
          <p:cNvGraphicFramePr>
            <a:graphicFrameLocks noChangeAspect="1"/>
          </p:cNvGraphicFramePr>
          <p:nvPr/>
        </p:nvGraphicFramePr>
        <p:xfrm>
          <a:off x="1979216" y="1770377"/>
          <a:ext cx="327025" cy="334964"/>
        </p:xfrm>
        <a:graphic>
          <a:graphicData uri="http://schemas.openxmlformats.org/presentationml/2006/ole">
            <mc:AlternateContent xmlns:mc="http://schemas.openxmlformats.org/markup-compatibility/2006">
              <mc:Choice xmlns:v="urn:schemas-microsoft-com:vml" Requires="v">
                <p:oleObj spid="_x0000_s40214" name="CorelDRAW" r:id="rId3" imgW="327312" imgH="335280" progId="CorelDRAW.Graphic.12">
                  <p:embed/>
                </p:oleObj>
              </mc:Choice>
              <mc:Fallback>
                <p:oleObj name="CorelDRAW" r:id="rId3" imgW="327312" imgH="335280" progId="CorelDRAW.Graphic.12">
                  <p:embed/>
                  <p:pic>
                    <p:nvPicPr>
                      <p:cNvPr id="12" name="Obiekt 11">
                        <a:extLst>
                          <a:ext uri="{FF2B5EF4-FFF2-40B4-BE49-F238E27FC236}">
                            <a16:creationId xmlns:a16="http://schemas.microsoft.com/office/drawing/2014/main" id="{4A725CDF-C7E0-4E07-9198-671295B29A22}"/>
                          </a:ext>
                        </a:extLst>
                      </p:cNvPr>
                      <p:cNvPicPr/>
                      <p:nvPr/>
                    </p:nvPicPr>
                    <p:blipFill>
                      <a:blip r:embed="rId4"/>
                      <a:stretch>
                        <a:fillRect/>
                      </a:stretch>
                    </p:blipFill>
                    <p:spPr>
                      <a:xfrm>
                        <a:off x="1979216" y="1770377"/>
                        <a:ext cx="327025" cy="334964"/>
                      </a:xfrm>
                      <a:prstGeom prst="rect">
                        <a:avLst/>
                      </a:prstGeom>
                    </p:spPr>
                  </p:pic>
                </p:oleObj>
              </mc:Fallback>
            </mc:AlternateContent>
          </a:graphicData>
        </a:graphic>
      </p:graphicFrame>
      <p:graphicFrame>
        <p:nvGraphicFramePr>
          <p:cNvPr id="13" name="Obiekt 12">
            <a:extLst>
              <a:ext uri="{FF2B5EF4-FFF2-40B4-BE49-F238E27FC236}">
                <a16:creationId xmlns:a16="http://schemas.microsoft.com/office/drawing/2014/main" id="{CD9AD599-D158-4933-8300-74AA4E552251}"/>
              </a:ext>
            </a:extLst>
          </p:cNvPr>
          <p:cNvGraphicFramePr>
            <a:graphicFrameLocks noChangeAspect="1"/>
          </p:cNvGraphicFramePr>
          <p:nvPr/>
        </p:nvGraphicFramePr>
        <p:xfrm>
          <a:off x="916583" y="1584628"/>
          <a:ext cx="473075" cy="514350"/>
        </p:xfrm>
        <a:graphic>
          <a:graphicData uri="http://schemas.openxmlformats.org/presentationml/2006/ole">
            <mc:AlternateContent xmlns:mc="http://schemas.openxmlformats.org/markup-compatibility/2006">
              <mc:Choice xmlns:v="urn:schemas-microsoft-com:vml" Requires="v">
                <p:oleObj spid="_x0000_s40215" name="CorelDRAW" r:id="rId5" imgW="473687" imgH="514604" progId="CorelDRAW.Graphic.12">
                  <p:embed/>
                </p:oleObj>
              </mc:Choice>
              <mc:Fallback>
                <p:oleObj name="CorelDRAW" r:id="rId5" imgW="473687" imgH="514604" progId="CorelDRAW.Graphic.12">
                  <p:embed/>
                  <p:pic>
                    <p:nvPicPr>
                      <p:cNvPr id="13" name="Obiekt 12">
                        <a:extLst>
                          <a:ext uri="{FF2B5EF4-FFF2-40B4-BE49-F238E27FC236}">
                            <a16:creationId xmlns:a16="http://schemas.microsoft.com/office/drawing/2014/main" id="{CD9AD599-D158-4933-8300-74AA4E552251}"/>
                          </a:ext>
                        </a:extLst>
                      </p:cNvPr>
                      <p:cNvPicPr/>
                      <p:nvPr/>
                    </p:nvPicPr>
                    <p:blipFill>
                      <a:blip r:embed="rId6"/>
                      <a:stretch>
                        <a:fillRect/>
                      </a:stretch>
                    </p:blipFill>
                    <p:spPr>
                      <a:xfrm>
                        <a:off x="916583" y="1584628"/>
                        <a:ext cx="473075" cy="514350"/>
                      </a:xfrm>
                      <a:prstGeom prst="rect">
                        <a:avLst/>
                      </a:prstGeom>
                    </p:spPr>
                  </p:pic>
                </p:oleObj>
              </mc:Fallback>
            </mc:AlternateContent>
          </a:graphicData>
        </a:graphic>
      </p:graphicFrame>
      <p:graphicFrame>
        <p:nvGraphicFramePr>
          <p:cNvPr id="14" name="Obiekt 13">
            <a:extLst>
              <a:ext uri="{FF2B5EF4-FFF2-40B4-BE49-F238E27FC236}">
                <a16:creationId xmlns:a16="http://schemas.microsoft.com/office/drawing/2014/main" id="{FF021E14-6E32-43D1-B3AB-3F0BBFDDFA62}"/>
              </a:ext>
            </a:extLst>
          </p:cNvPr>
          <p:cNvGraphicFramePr>
            <a:graphicFrameLocks noChangeAspect="1"/>
          </p:cNvGraphicFramePr>
          <p:nvPr/>
        </p:nvGraphicFramePr>
        <p:xfrm>
          <a:off x="1334042" y="1754643"/>
          <a:ext cx="284163" cy="334963"/>
        </p:xfrm>
        <a:graphic>
          <a:graphicData uri="http://schemas.openxmlformats.org/presentationml/2006/ole">
            <mc:AlternateContent xmlns:mc="http://schemas.openxmlformats.org/markup-compatibility/2006">
              <mc:Choice xmlns:v="urn:schemas-microsoft-com:vml" Requires="v">
                <p:oleObj spid="_x0000_s40216" name="CorelDRAW" r:id="rId7" imgW="283602" imgH="335280" progId="CorelDRAW.Graphic.12">
                  <p:embed/>
                </p:oleObj>
              </mc:Choice>
              <mc:Fallback>
                <p:oleObj name="CorelDRAW" r:id="rId7" imgW="283602" imgH="335280" progId="CorelDRAW.Graphic.12">
                  <p:embed/>
                  <p:pic>
                    <p:nvPicPr>
                      <p:cNvPr id="14" name="Obiekt 13">
                        <a:extLst>
                          <a:ext uri="{FF2B5EF4-FFF2-40B4-BE49-F238E27FC236}">
                            <a16:creationId xmlns:a16="http://schemas.microsoft.com/office/drawing/2014/main" id="{FF021E14-6E32-43D1-B3AB-3F0BBFDDFA62}"/>
                          </a:ext>
                        </a:extLst>
                      </p:cNvPr>
                      <p:cNvPicPr/>
                      <p:nvPr/>
                    </p:nvPicPr>
                    <p:blipFill>
                      <a:blip r:embed="rId8"/>
                      <a:stretch>
                        <a:fillRect/>
                      </a:stretch>
                    </p:blipFill>
                    <p:spPr>
                      <a:xfrm>
                        <a:off x="1334042" y="1754643"/>
                        <a:ext cx="284163" cy="334963"/>
                      </a:xfrm>
                      <a:prstGeom prst="rect">
                        <a:avLst/>
                      </a:prstGeom>
                    </p:spPr>
                  </p:pic>
                </p:oleObj>
              </mc:Fallback>
            </mc:AlternateContent>
          </a:graphicData>
        </a:graphic>
      </p:graphicFrame>
      <p:graphicFrame>
        <p:nvGraphicFramePr>
          <p:cNvPr id="15" name="Obiekt 14">
            <a:extLst>
              <a:ext uri="{FF2B5EF4-FFF2-40B4-BE49-F238E27FC236}">
                <a16:creationId xmlns:a16="http://schemas.microsoft.com/office/drawing/2014/main" id="{66A5330F-6CFE-4381-B025-7D4650D78BEF}"/>
              </a:ext>
            </a:extLst>
          </p:cNvPr>
          <p:cNvGraphicFramePr>
            <a:graphicFrameLocks noChangeAspect="1"/>
          </p:cNvGraphicFramePr>
          <p:nvPr/>
        </p:nvGraphicFramePr>
        <p:xfrm>
          <a:off x="1579310" y="1490965"/>
          <a:ext cx="455613" cy="608013"/>
        </p:xfrm>
        <a:graphic>
          <a:graphicData uri="http://schemas.openxmlformats.org/presentationml/2006/ole">
            <mc:AlternateContent xmlns:mc="http://schemas.openxmlformats.org/markup-compatibility/2006">
              <mc:Choice xmlns:v="urn:schemas-microsoft-com:vml" Requires="v">
                <p:oleObj spid="_x0000_s40217" name="CorelDRAW" r:id="rId9" imgW="455898" imgH="608584" progId="CorelDRAW.Graphic.12">
                  <p:embed/>
                </p:oleObj>
              </mc:Choice>
              <mc:Fallback>
                <p:oleObj name="CorelDRAW" r:id="rId9" imgW="455898" imgH="608584" progId="CorelDRAW.Graphic.12">
                  <p:embed/>
                  <p:pic>
                    <p:nvPicPr>
                      <p:cNvPr id="15" name="Obiekt 14">
                        <a:extLst>
                          <a:ext uri="{FF2B5EF4-FFF2-40B4-BE49-F238E27FC236}">
                            <a16:creationId xmlns:a16="http://schemas.microsoft.com/office/drawing/2014/main" id="{66A5330F-6CFE-4381-B025-7D4650D78BEF}"/>
                          </a:ext>
                        </a:extLst>
                      </p:cNvPr>
                      <p:cNvPicPr/>
                      <p:nvPr/>
                    </p:nvPicPr>
                    <p:blipFill>
                      <a:blip r:embed="rId10"/>
                      <a:stretch>
                        <a:fillRect/>
                      </a:stretch>
                    </p:blipFill>
                    <p:spPr>
                      <a:xfrm>
                        <a:off x="1579310" y="1490965"/>
                        <a:ext cx="455613" cy="608013"/>
                      </a:xfrm>
                      <a:prstGeom prst="rect">
                        <a:avLst/>
                      </a:prstGeom>
                    </p:spPr>
                  </p:pic>
                </p:oleObj>
              </mc:Fallback>
            </mc:AlternateContent>
          </a:graphicData>
        </a:graphic>
      </p:graphicFrame>
      <p:sp>
        <p:nvSpPr>
          <p:cNvPr id="3" name="Symbol zastępczy numeru slajdu 2">
            <a:extLst>
              <a:ext uri="{FF2B5EF4-FFF2-40B4-BE49-F238E27FC236}">
                <a16:creationId xmlns:a16="http://schemas.microsoft.com/office/drawing/2014/main" id="{582EFE81-42A0-48DE-916E-CECB9690AEEA}"/>
              </a:ext>
            </a:extLst>
          </p:cNvPr>
          <p:cNvSpPr>
            <a:spLocks noGrp="1"/>
          </p:cNvSpPr>
          <p:nvPr>
            <p:ph type="sldNum" sz="quarter" idx="12"/>
          </p:nvPr>
        </p:nvSpPr>
        <p:spPr/>
        <p:txBody>
          <a:bodyPr/>
          <a:lstStyle/>
          <a:p>
            <a:fld id="{765BDCAA-B6B5-4091-956D-4D48ED6D25DF}" type="slidenum">
              <a:rPr lang="en-GB" smtClean="0"/>
              <a:t>15</a:t>
            </a:fld>
            <a:endParaRPr lang="en-GB" dirty="0"/>
          </a:p>
        </p:txBody>
      </p:sp>
      <p:pic>
        <p:nvPicPr>
          <p:cNvPr id="10" name="Obraz 9">
            <a:extLst>
              <a:ext uri="{FF2B5EF4-FFF2-40B4-BE49-F238E27FC236}">
                <a16:creationId xmlns:a16="http://schemas.microsoft.com/office/drawing/2014/main" id="{81AC1287-49E5-476E-B0B8-6C74C9E25B85}"/>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46451" y="6488905"/>
            <a:ext cx="596148" cy="307389"/>
          </a:xfrm>
          <a:prstGeom prst="rect">
            <a:avLst/>
          </a:prstGeom>
        </p:spPr>
      </p:pic>
      <p:sp>
        <p:nvSpPr>
          <p:cNvPr id="11" name="pole tekstowe 10">
            <a:extLst>
              <a:ext uri="{FF2B5EF4-FFF2-40B4-BE49-F238E27FC236}">
                <a16:creationId xmlns:a16="http://schemas.microsoft.com/office/drawing/2014/main" id="{EA69E469-C74E-409A-BAB8-10E4D490D2FE}"/>
              </a:ext>
            </a:extLst>
          </p:cNvPr>
          <p:cNvSpPr txBox="1"/>
          <p:nvPr/>
        </p:nvSpPr>
        <p:spPr>
          <a:xfrm>
            <a:off x="0" y="6488905"/>
            <a:ext cx="12192000" cy="276999"/>
          </a:xfrm>
          <a:prstGeom prst="rect">
            <a:avLst/>
          </a:prstGeom>
          <a:noFill/>
        </p:spPr>
        <p:txBody>
          <a:bodyPr wrap="square">
            <a:spAutoFit/>
          </a:bodyPr>
          <a:lstStyle/>
          <a:p>
            <a:pPr algn="ctr"/>
            <a:r>
              <a:rPr lang="pl-PL" sz="1200" b="1" dirty="0">
                <a:solidFill>
                  <a:srgbClr val="202124"/>
                </a:solidFill>
                <a:effectLst/>
                <a:latin typeface="+mn-lt"/>
                <a:ea typeface="Times New Roman" panose="02020603050405020304" pitchFamily="18" charset="0"/>
                <a:cs typeface="Times New Roman" panose="02020603050405020304" pitchFamily="18" charset="0"/>
              </a:rPr>
              <a:t>11th </a:t>
            </a:r>
            <a:r>
              <a:rPr lang="en-US" sz="1200" b="1" dirty="0">
                <a:solidFill>
                  <a:srgbClr val="202124"/>
                </a:solidFill>
                <a:effectLst/>
                <a:latin typeface="+mn-lt"/>
                <a:ea typeface="Times New Roman" panose="02020603050405020304" pitchFamily="18" charset="0"/>
                <a:cs typeface="Times New Roman" panose="02020603050405020304" pitchFamily="18" charset="0"/>
              </a:rPr>
              <a:t>EBL NBO </a:t>
            </a:r>
            <a:r>
              <a:rPr lang="en-US" sz="1200" dirty="0">
                <a:effectLst/>
                <a:latin typeface="+mn-lt"/>
                <a:ea typeface="Times New Roman" panose="02020603050405020304" pitchFamily="18" charset="0"/>
                <a:cs typeface="Times New Roman" panose="02020603050405020304" pitchFamily="18" charset="0"/>
              </a:rPr>
              <a:t>Officers' Seminar / </a:t>
            </a:r>
            <a:r>
              <a:rPr lang="en-US" sz="1200" dirty="0">
                <a:cs typeface="Times New Roman" panose="02020603050405020304" pitchFamily="18" charset="0"/>
              </a:rPr>
              <a:t>Larnaca 2022 / </a:t>
            </a:r>
            <a:r>
              <a:rPr lang="en-US" sz="1200" b="1" dirty="0">
                <a:cs typeface="Times New Roman" panose="02020603050405020304" pitchFamily="18" charset="0"/>
              </a:rPr>
              <a:t>Beata Madej</a:t>
            </a:r>
            <a:endParaRPr lang="en-US" sz="1200" b="1" dirty="0"/>
          </a:p>
        </p:txBody>
      </p:sp>
    </p:spTree>
    <p:extLst>
      <p:ext uri="{BB962C8B-B14F-4D97-AF65-F5344CB8AC3E}">
        <p14:creationId xmlns:p14="http://schemas.microsoft.com/office/powerpoint/2010/main" val="3067319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588655" y="369095"/>
            <a:ext cx="9959331" cy="674994"/>
          </a:xfrm>
        </p:spPr>
        <p:txBody>
          <a:bodyPr>
            <a:noAutofit/>
          </a:bodyPr>
          <a:lstStyle/>
          <a:p>
            <a:r>
              <a:rPr lang="en-US" sz="3600" b="1" dirty="0"/>
              <a:t>Conclusions</a:t>
            </a:r>
          </a:p>
          <a:p>
            <a:pPr algn="ctr"/>
            <a:r>
              <a:rPr lang="en-US" sz="4400" b="1" dirty="0">
                <a:solidFill>
                  <a:srgbClr val="202124"/>
                </a:solidFill>
                <a:cs typeface="Times New Roman" panose="02020603050405020304" pitchFamily="18" charset="0"/>
              </a:rPr>
              <a:t> </a:t>
            </a:r>
          </a:p>
        </p:txBody>
      </p:sp>
      <p:graphicFrame>
        <p:nvGraphicFramePr>
          <p:cNvPr id="5" name="Obiekt 5">
            <a:extLst>
              <a:ext uri="{FF2B5EF4-FFF2-40B4-BE49-F238E27FC236}">
                <a16:creationId xmlns:a16="http://schemas.microsoft.com/office/drawing/2014/main" id="{90EF34F2-AB29-4870-9F1C-85536A625806}"/>
              </a:ext>
            </a:extLst>
          </p:cNvPr>
          <p:cNvGraphicFramePr>
            <a:graphicFrameLocks noChangeAspect="1"/>
          </p:cNvGraphicFramePr>
          <p:nvPr>
            <p:extLst>
              <p:ext uri="{D42A27DB-BD31-4B8C-83A1-F6EECF244321}">
                <p14:modId xmlns:p14="http://schemas.microsoft.com/office/powerpoint/2010/main" val="3091320504"/>
              </p:ext>
            </p:extLst>
          </p:nvPr>
        </p:nvGraphicFramePr>
        <p:xfrm>
          <a:off x="644525" y="695464"/>
          <a:ext cx="11296650" cy="496887"/>
        </p:xfrm>
        <a:graphic>
          <a:graphicData uri="http://schemas.openxmlformats.org/presentationml/2006/ole">
            <mc:AlternateContent xmlns:mc="http://schemas.openxmlformats.org/markup-compatibility/2006">
              <mc:Choice xmlns:v="urn:schemas-microsoft-com:vml" Requires="v">
                <p:oleObj spid="_x0000_s42055" name="CorelDRAW" r:id="rId3" imgW="15797366" imgH="695452" progId="CorelDRAW.Graphic.12">
                  <p:embed/>
                </p:oleObj>
              </mc:Choice>
              <mc:Fallback>
                <p:oleObj name="CorelDRAW" r:id="rId3" imgW="15797366" imgH="695452" progId="CorelDRAW.Graphic.12">
                  <p:embed/>
                  <p:pic>
                    <p:nvPicPr>
                      <p:cNvPr id="5" name="Obiekt 5">
                        <a:extLst>
                          <a:ext uri="{FF2B5EF4-FFF2-40B4-BE49-F238E27FC236}">
                            <a16:creationId xmlns:a16="http://schemas.microsoft.com/office/drawing/2014/main" id="{90EF34F2-AB29-4870-9F1C-85536A6258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525" y="695464"/>
                        <a:ext cx="11296650" cy="496887"/>
                      </a:xfrm>
                      <a:prstGeom prst="rect">
                        <a:avLst/>
                      </a:prstGeom>
                      <a:noFill/>
                      <a:ln>
                        <a:noFill/>
                      </a:ln>
                    </p:spPr>
                  </p:pic>
                </p:oleObj>
              </mc:Fallback>
            </mc:AlternateContent>
          </a:graphicData>
        </a:graphic>
      </p:graphicFrame>
      <p:sp>
        <p:nvSpPr>
          <p:cNvPr id="7" name="pole tekstowe 6">
            <a:extLst>
              <a:ext uri="{FF2B5EF4-FFF2-40B4-BE49-F238E27FC236}">
                <a16:creationId xmlns:a16="http://schemas.microsoft.com/office/drawing/2014/main" id="{E2010195-080A-4B27-B989-3860770F71B4}"/>
              </a:ext>
            </a:extLst>
          </p:cNvPr>
          <p:cNvSpPr txBox="1"/>
          <p:nvPr/>
        </p:nvSpPr>
        <p:spPr>
          <a:xfrm>
            <a:off x="1134923" y="1264179"/>
            <a:ext cx="10315853" cy="5401479"/>
          </a:xfrm>
          <a:prstGeom prst="rect">
            <a:avLst/>
          </a:prstGeom>
          <a:noFill/>
        </p:spPr>
        <p:txBody>
          <a:bodyPr wrap="square">
            <a:spAutoFit/>
          </a:bodyPr>
          <a:lstStyle/>
          <a:p>
            <a:pPr>
              <a:spcBef>
                <a:spcPts val="1800"/>
              </a:spcBef>
            </a:pPr>
            <a:r>
              <a:rPr lang="en-US" sz="2000" dirty="0">
                <a:solidFill>
                  <a:srgbClr val="202124"/>
                </a:solidFill>
                <a:cs typeface="Times New Roman" panose="02020603050405020304" pitchFamily="18" charset="0"/>
              </a:rPr>
              <a:t>The situation of the Polish Bridge Union has changed during the pandemic similarly as in the case of other sports. Organizational challenges and sanitary restrictions forced a number of changes.</a:t>
            </a:r>
          </a:p>
          <a:p>
            <a:pPr>
              <a:spcBef>
                <a:spcPts val="1800"/>
              </a:spcBef>
            </a:pPr>
            <a:r>
              <a:rPr lang="en-US" sz="2000" dirty="0">
                <a:solidFill>
                  <a:srgbClr val="202124"/>
                </a:solidFill>
                <a:cs typeface="Times New Roman" panose="02020603050405020304" pitchFamily="18" charset="0"/>
              </a:rPr>
              <a:t>Thanks to a strict budget discipline, adaptation of activities to new realities, diversification of income sources (mainly shift from on-site to on-line tournaments), and the lack of liabilities related to bank loans, our financial situation is relatively good and allows for further activities to promote the development of bridge in Poland.</a:t>
            </a:r>
          </a:p>
          <a:p>
            <a:pPr>
              <a:spcBef>
                <a:spcPts val="1800"/>
              </a:spcBef>
            </a:pPr>
            <a:r>
              <a:rPr lang="en-US" sz="2000" dirty="0">
                <a:solidFill>
                  <a:srgbClr val="202124"/>
                </a:solidFill>
                <a:cs typeface="Times New Roman" panose="02020603050405020304" pitchFamily="18" charset="0"/>
              </a:rPr>
              <a:t>We have increased the share of membership fees dedicated to Regional Unions to help them survive in these difficult times and to continue their operations.</a:t>
            </a:r>
          </a:p>
          <a:p>
            <a:pPr>
              <a:spcBef>
                <a:spcPts val="1800"/>
              </a:spcBef>
            </a:pPr>
            <a:r>
              <a:rPr lang="en-US" sz="2000" dirty="0">
                <a:solidFill>
                  <a:srgbClr val="202124"/>
                </a:solidFill>
                <a:cs typeface="Times New Roman" panose="02020603050405020304" pitchFamily="18" charset="0"/>
              </a:rPr>
              <a:t>PBU has imposed very strict sanitary restrictions for on-site tournaments. We require all participants to be vaccinated or to present a valid PCR or anti</a:t>
            </a:r>
            <a:r>
              <a:rPr lang="pl-PL" sz="2000" dirty="0">
                <a:solidFill>
                  <a:srgbClr val="202124"/>
                </a:solidFill>
                <a:cs typeface="Times New Roman" panose="02020603050405020304" pitchFamily="18" charset="0"/>
              </a:rPr>
              <a:t>-</a:t>
            </a:r>
            <a:r>
              <a:rPr lang="en-US" sz="2000" dirty="0">
                <a:solidFill>
                  <a:srgbClr val="202124"/>
                </a:solidFill>
                <a:cs typeface="Times New Roman" panose="02020603050405020304" pitchFamily="18" charset="0"/>
              </a:rPr>
              <a:t>gene test before the tournament. Despite some criticism, this measure has been accepted by the majority of participants.</a:t>
            </a:r>
          </a:p>
          <a:p>
            <a:pPr>
              <a:spcBef>
                <a:spcPts val="1800"/>
              </a:spcBef>
            </a:pPr>
            <a:r>
              <a:rPr lang="en-US" sz="2000" dirty="0">
                <a:solidFill>
                  <a:srgbClr val="202124"/>
                </a:solidFill>
                <a:cs typeface="Times New Roman" panose="02020603050405020304" pitchFamily="18" charset="0"/>
              </a:rPr>
              <a:t>We still face the problem of a lower number of members and we want to dedicate resources to encourage new or former members to join us.</a:t>
            </a:r>
          </a:p>
          <a:p>
            <a:pPr>
              <a:spcBef>
                <a:spcPts val="600"/>
              </a:spcBef>
            </a:pPr>
            <a:endParaRPr lang="en-US" sz="2000" dirty="0">
              <a:solidFill>
                <a:srgbClr val="202124"/>
              </a:solidFill>
              <a:cs typeface="Times New Roman" panose="02020603050405020304" pitchFamily="18" charset="0"/>
            </a:endParaRPr>
          </a:p>
        </p:txBody>
      </p:sp>
      <p:sp>
        <p:nvSpPr>
          <p:cNvPr id="4" name="Symbol zastępczy numeru slajdu 3">
            <a:extLst>
              <a:ext uri="{FF2B5EF4-FFF2-40B4-BE49-F238E27FC236}">
                <a16:creationId xmlns:a16="http://schemas.microsoft.com/office/drawing/2014/main" id="{DB8AA47E-FDA4-4CD2-B318-81A217AC31C5}"/>
              </a:ext>
            </a:extLst>
          </p:cNvPr>
          <p:cNvSpPr>
            <a:spLocks noGrp="1"/>
          </p:cNvSpPr>
          <p:nvPr>
            <p:ph type="sldNum" sz="quarter" idx="12"/>
          </p:nvPr>
        </p:nvSpPr>
        <p:spPr/>
        <p:txBody>
          <a:bodyPr/>
          <a:lstStyle/>
          <a:p>
            <a:fld id="{765BDCAA-B6B5-4091-956D-4D48ED6D25DF}" type="slidenum">
              <a:rPr lang="en-GB" smtClean="0"/>
              <a:t>16</a:t>
            </a:fld>
            <a:endParaRPr lang="en-GB" dirty="0"/>
          </a:p>
        </p:txBody>
      </p:sp>
      <p:pic>
        <p:nvPicPr>
          <p:cNvPr id="8" name="Obraz 7">
            <a:extLst>
              <a:ext uri="{FF2B5EF4-FFF2-40B4-BE49-F238E27FC236}">
                <a16:creationId xmlns:a16="http://schemas.microsoft.com/office/drawing/2014/main" id="{C9C0F20F-6264-46C9-9A2E-3D4E7421A1E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6451" y="6488905"/>
            <a:ext cx="596148" cy="307389"/>
          </a:xfrm>
          <a:prstGeom prst="rect">
            <a:avLst/>
          </a:prstGeom>
        </p:spPr>
      </p:pic>
      <p:sp>
        <p:nvSpPr>
          <p:cNvPr id="9" name="pole tekstowe 8">
            <a:extLst>
              <a:ext uri="{FF2B5EF4-FFF2-40B4-BE49-F238E27FC236}">
                <a16:creationId xmlns:a16="http://schemas.microsoft.com/office/drawing/2014/main" id="{380ADA4F-7B92-4214-8DF3-F62A9BAAAFE4}"/>
              </a:ext>
            </a:extLst>
          </p:cNvPr>
          <p:cNvSpPr txBox="1"/>
          <p:nvPr/>
        </p:nvSpPr>
        <p:spPr>
          <a:xfrm>
            <a:off x="0" y="6488905"/>
            <a:ext cx="12192000" cy="276999"/>
          </a:xfrm>
          <a:prstGeom prst="rect">
            <a:avLst/>
          </a:prstGeom>
          <a:noFill/>
        </p:spPr>
        <p:txBody>
          <a:bodyPr wrap="square">
            <a:spAutoFit/>
          </a:bodyPr>
          <a:lstStyle/>
          <a:p>
            <a:pPr algn="ctr"/>
            <a:r>
              <a:rPr lang="pl-PL" sz="1200" b="1" dirty="0">
                <a:solidFill>
                  <a:srgbClr val="202124"/>
                </a:solidFill>
                <a:effectLst/>
                <a:latin typeface="+mn-lt"/>
                <a:ea typeface="Times New Roman" panose="02020603050405020304" pitchFamily="18" charset="0"/>
                <a:cs typeface="Times New Roman" panose="02020603050405020304" pitchFamily="18" charset="0"/>
              </a:rPr>
              <a:t>11th </a:t>
            </a:r>
            <a:r>
              <a:rPr lang="en-US" sz="1200" b="1" dirty="0">
                <a:solidFill>
                  <a:srgbClr val="202124"/>
                </a:solidFill>
                <a:effectLst/>
                <a:latin typeface="+mn-lt"/>
                <a:ea typeface="Times New Roman" panose="02020603050405020304" pitchFamily="18" charset="0"/>
                <a:cs typeface="Times New Roman" panose="02020603050405020304" pitchFamily="18" charset="0"/>
              </a:rPr>
              <a:t>EBL NBO </a:t>
            </a:r>
            <a:r>
              <a:rPr lang="en-US" sz="1200" dirty="0">
                <a:effectLst/>
                <a:latin typeface="+mn-lt"/>
                <a:ea typeface="Times New Roman" panose="02020603050405020304" pitchFamily="18" charset="0"/>
                <a:cs typeface="Times New Roman" panose="02020603050405020304" pitchFamily="18" charset="0"/>
              </a:rPr>
              <a:t>Officers' Seminar / </a:t>
            </a:r>
            <a:r>
              <a:rPr lang="en-US" sz="1200" dirty="0">
                <a:cs typeface="Times New Roman" panose="02020603050405020304" pitchFamily="18" charset="0"/>
              </a:rPr>
              <a:t>Larnaca 2022 / </a:t>
            </a:r>
            <a:r>
              <a:rPr lang="en-US" sz="1200" b="1" dirty="0">
                <a:cs typeface="Times New Roman" panose="02020603050405020304" pitchFamily="18" charset="0"/>
              </a:rPr>
              <a:t>Beata Madej</a:t>
            </a:r>
            <a:endParaRPr lang="en-US" sz="1200" b="1" dirty="0"/>
          </a:p>
        </p:txBody>
      </p:sp>
    </p:spTree>
    <p:extLst>
      <p:ext uri="{BB962C8B-B14F-4D97-AF65-F5344CB8AC3E}">
        <p14:creationId xmlns:p14="http://schemas.microsoft.com/office/powerpoint/2010/main" val="165298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dtytuł 6">
            <a:extLst>
              <a:ext uri="{FF2B5EF4-FFF2-40B4-BE49-F238E27FC236}">
                <a16:creationId xmlns:a16="http://schemas.microsoft.com/office/drawing/2014/main" id="{79BADBD1-EA00-4639-B864-C4F86B944341}"/>
              </a:ext>
            </a:extLst>
          </p:cNvPr>
          <p:cNvSpPr>
            <a:spLocks noGrp="1"/>
          </p:cNvSpPr>
          <p:nvPr>
            <p:ph type="subTitle" idx="1"/>
          </p:nvPr>
        </p:nvSpPr>
        <p:spPr>
          <a:xfrm>
            <a:off x="0" y="2502581"/>
            <a:ext cx="12192000" cy="1655762"/>
          </a:xfrm>
        </p:spPr>
        <p:txBody>
          <a:bodyPr>
            <a:normAutofit/>
          </a:bodyPr>
          <a:lstStyle/>
          <a:p>
            <a:r>
              <a:rPr lang="pl-PL" sz="4400" b="1" dirty="0"/>
              <a:t>THANK YOU</a:t>
            </a:r>
          </a:p>
        </p:txBody>
      </p:sp>
      <p:graphicFrame>
        <p:nvGraphicFramePr>
          <p:cNvPr id="8" name="Obiekt 1">
            <a:extLst>
              <a:ext uri="{FF2B5EF4-FFF2-40B4-BE49-F238E27FC236}">
                <a16:creationId xmlns:a16="http://schemas.microsoft.com/office/drawing/2014/main" id="{27134035-8925-4652-B3F7-74279815E2FE}"/>
              </a:ext>
            </a:extLst>
          </p:cNvPr>
          <p:cNvGraphicFramePr>
            <a:graphicFrameLocks noChangeAspect="1"/>
          </p:cNvGraphicFramePr>
          <p:nvPr/>
        </p:nvGraphicFramePr>
        <p:xfrm>
          <a:off x="2743200" y="3243263"/>
          <a:ext cx="6773863" cy="576262"/>
        </p:xfrm>
        <a:graphic>
          <a:graphicData uri="http://schemas.openxmlformats.org/presentationml/2006/ole">
            <mc:AlternateContent xmlns:mc="http://schemas.openxmlformats.org/markup-compatibility/2006">
              <mc:Choice xmlns:v="urn:schemas-microsoft-com:vml" Requires="v">
                <p:oleObj spid="_x0000_s10359" name="CorelDRAW" r:id="rId3" imgW="8154332" imgH="693928" progId="CorelDRAW.Graphic.12">
                  <p:embed/>
                </p:oleObj>
              </mc:Choice>
              <mc:Fallback>
                <p:oleObj name="CorelDRAW" r:id="rId3" imgW="8154332" imgH="693928" progId="CorelDRAW.Graphic.12">
                  <p:embed/>
                  <p:pic>
                    <p:nvPicPr>
                      <p:cNvPr id="3074" name="Obiekt 1">
                        <a:extLst>
                          <a:ext uri="{FF2B5EF4-FFF2-40B4-BE49-F238E27FC236}">
                            <a16:creationId xmlns:a16="http://schemas.microsoft.com/office/drawing/2014/main" id="{2CCBFE96-2D92-4E43-A83F-278C5AEB34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243263"/>
                        <a:ext cx="67738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pole tekstowe 9">
            <a:extLst>
              <a:ext uri="{FF2B5EF4-FFF2-40B4-BE49-F238E27FC236}">
                <a16:creationId xmlns:a16="http://schemas.microsoft.com/office/drawing/2014/main" id="{1F8FDF64-F6F2-4F91-8991-8762DAAE3EA7}"/>
              </a:ext>
            </a:extLst>
          </p:cNvPr>
          <p:cNvSpPr txBox="1"/>
          <p:nvPr/>
        </p:nvSpPr>
        <p:spPr>
          <a:xfrm>
            <a:off x="0" y="4899025"/>
            <a:ext cx="12192000" cy="892552"/>
          </a:xfrm>
          <a:prstGeom prst="rect">
            <a:avLst/>
          </a:prstGeom>
          <a:noFill/>
        </p:spPr>
        <p:txBody>
          <a:bodyPr wrap="square">
            <a:spAutoFit/>
          </a:bodyPr>
          <a:lstStyle/>
          <a:p>
            <a:pPr algn="ctr"/>
            <a:r>
              <a:rPr lang="pl-PL" sz="2400" b="1" dirty="0"/>
              <a:t>Beata Madej</a:t>
            </a:r>
          </a:p>
          <a:p>
            <a:pPr algn="ctr"/>
            <a:endParaRPr lang="pl-PL" sz="1000" b="1" dirty="0"/>
          </a:p>
          <a:p>
            <a:pPr algn="ctr"/>
            <a:r>
              <a:rPr lang="pl-PL" b="0" i="0" u="sng" dirty="0">
                <a:solidFill>
                  <a:srgbClr val="00991A"/>
                </a:solidFill>
                <a:effectLst/>
                <a:latin typeface="Open Sans" panose="020B0606030504020204" pitchFamily="34" charset="0"/>
                <a:hlinkClick r:id="rId5"/>
              </a:rPr>
              <a:t>madej@pzbs.pl</a:t>
            </a:r>
            <a:endParaRPr lang="pl-PL" sz="1800" b="1" dirty="0"/>
          </a:p>
        </p:txBody>
      </p:sp>
      <p:sp>
        <p:nvSpPr>
          <p:cNvPr id="3" name="Symbol zastępczy numeru slajdu 2">
            <a:extLst>
              <a:ext uri="{FF2B5EF4-FFF2-40B4-BE49-F238E27FC236}">
                <a16:creationId xmlns:a16="http://schemas.microsoft.com/office/drawing/2014/main" id="{EAD38C8D-A973-4345-AA2E-D7945C4737DF}"/>
              </a:ext>
            </a:extLst>
          </p:cNvPr>
          <p:cNvSpPr>
            <a:spLocks noGrp="1"/>
          </p:cNvSpPr>
          <p:nvPr>
            <p:ph type="sldNum" sz="quarter" idx="12"/>
          </p:nvPr>
        </p:nvSpPr>
        <p:spPr/>
        <p:txBody>
          <a:bodyPr/>
          <a:lstStyle/>
          <a:p>
            <a:fld id="{765BDCAA-B6B5-4091-956D-4D48ED6D25DF}" type="slidenum">
              <a:rPr lang="en-GB" smtClean="0"/>
              <a:t>17</a:t>
            </a:fld>
            <a:endParaRPr lang="en-GB" dirty="0"/>
          </a:p>
        </p:txBody>
      </p:sp>
    </p:spTree>
    <p:extLst>
      <p:ext uri="{BB962C8B-B14F-4D97-AF65-F5344CB8AC3E}">
        <p14:creationId xmlns:p14="http://schemas.microsoft.com/office/powerpoint/2010/main" val="2778371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016000" y="369095"/>
            <a:ext cx="10531986" cy="674994"/>
          </a:xfrm>
        </p:spPr>
        <p:txBody>
          <a:bodyPr>
            <a:noAutofit/>
          </a:bodyPr>
          <a:lstStyle/>
          <a:p>
            <a:r>
              <a:rPr lang="en-US" sz="3600" b="1" dirty="0"/>
              <a:t>Contents </a:t>
            </a:r>
          </a:p>
        </p:txBody>
      </p:sp>
      <p:graphicFrame>
        <p:nvGraphicFramePr>
          <p:cNvPr id="5" name="Obiekt 5">
            <a:extLst>
              <a:ext uri="{FF2B5EF4-FFF2-40B4-BE49-F238E27FC236}">
                <a16:creationId xmlns:a16="http://schemas.microsoft.com/office/drawing/2014/main" id="{90EF34F2-AB29-4870-9F1C-85536A625806}"/>
              </a:ext>
            </a:extLst>
          </p:cNvPr>
          <p:cNvGraphicFramePr>
            <a:graphicFrameLocks noChangeAspect="1"/>
          </p:cNvGraphicFramePr>
          <p:nvPr/>
        </p:nvGraphicFramePr>
        <p:xfrm>
          <a:off x="644525" y="695464"/>
          <a:ext cx="11296650" cy="496887"/>
        </p:xfrm>
        <a:graphic>
          <a:graphicData uri="http://schemas.openxmlformats.org/presentationml/2006/ole">
            <mc:AlternateContent xmlns:mc="http://schemas.openxmlformats.org/markup-compatibility/2006">
              <mc:Choice xmlns:v="urn:schemas-microsoft-com:vml" Requires="v">
                <p:oleObj spid="_x0000_s12406" name="CorelDRAW" r:id="rId3" imgW="15797366" imgH="695452" progId="CorelDRAW.Graphic.12">
                  <p:embed/>
                </p:oleObj>
              </mc:Choice>
              <mc:Fallback>
                <p:oleObj name="CorelDRAW" r:id="rId3" imgW="15797366" imgH="695452" progId="CorelDRAW.Graphic.12">
                  <p:embed/>
                  <p:pic>
                    <p:nvPicPr>
                      <p:cNvPr id="5" name="Obiekt 5">
                        <a:extLst>
                          <a:ext uri="{FF2B5EF4-FFF2-40B4-BE49-F238E27FC236}">
                            <a16:creationId xmlns:a16="http://schemas.microsoft.com/office/drawing/2014/main" id="{90EF34F2-AB29-4870-9F1C-85536A6258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525" y="695464"/>
                        <a:ext cx="1129665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pole tekstowe 6">
            <a:extLst>
              <a:ext uri="{FF2B5EF4-FFF2-40B4-BE49-F238E27FC236}">
                <a16:creationId xmlns:a16="http://schemas.microsoft.com/office/drawing/2014/main" id="{E2010195-080A-4B27-B989-3860770F71B4}"/>
              </a:ext>
            </a:extLst>
          </p:cNvPr>
          <p:cNvSpPr txBox="1"/>
          <p:nvPr/>
        </p:nvSpPr>
        <p:spPr>
          <a:xfrm>
            <a:off x="2480734" y="1731060"/>
            <a:ext cx="9711266" cy="3922612"/>
          </a:xfrm>
          <a:prstGeom prst="rect">
            <a:avLst/>
          </a:prstGeom>
          <a:noFill/>
        </p:spPr>
        <p:txBody>
          <a:bodyPr wrap="square">
            <a:spAutoFit/>
          </a:bodyPr>
          <a:lstStyle/>
          <a:p>
            <a:pPr>
              <a:lnSpc>
                <a:spcPct val="150000"/>
              </a:lnSpc>
            </a:pPr>
            <a:r>
              <a:rPr lang="en-US" sz="2000" b="1" dirty="0">
                <a:solidFill>
                  <a:srgbClr val="202124"/>
                </a:solidFill>
                <a:cs typeface="Times New Roman" panose="02020603050405020304" pitchFamily="18" charset="0"/>
              </a:rPr>
              <a:t>Presentation Plan:</a:t>
            </a:r>
          </a:p>
          <a:p>
            <a:pPr>
              <a:lnSpc>
                <a:spcPct val="150000"/>
              </a:lnSpc>
            </a:pPr>
            <a:endParaRPr lang="en-US" sz="800" dirty="0">
              <a:solidFill>
                <a:srgbClr val="202124"/>
              </a:solidFill>
              <a:cs typeface="Times New Roman" panose="02020603050405020304" pitchFamily="18" charset="0"/>
            </a:endParaRPr>
          </a:p>
          <a:p>
            <a:pPr marL="1257300" lvl="2" indent="-342900">
              <a:lnSpc>
                <a:spcPct val="150000"/>
              </a:lnSpc>
              <a:buFont typeface="Arial" panose="020B0604020202020204" pitchFamily="34" charset="0"/>
              <a:buChar char="•"/>
            </a:pPr>
            <a:r>
              <a:rPr lang="en-US" sz="2000" dirty="0">
                <a:solidFill>
                  <a:srgbClr val="202124"/>
                </a:solidFill>
                <a:cs typeface="Times New Roman" panose="02020603050405020304" pitchFamily="18" charset="0"/>
              </a:rPr>
              <a:t>Present structure of the Polish Bridge Union (PBU)</a:t>
            </a:r>
          </a:p>
          <a:p>
            <a:pPr marL="1257300" lvl="2" indent="-342900">
              <a:lnSpc>
                <a:spcPct val="150000"/>
              </a:lnSpc>
              <a:buFont typeface="Arial" panose="020B0604020202020204" pitchFamily="34" charset="0"/>
              <a:buChar char="•"/>
            </a:pPr>
            <a:r>
              <a:rPr lang="en-US" sz="2000" dirty="0">
                <a:solidFill>
                  <a:srgbClr val="202124"/>
                </a:solidFill>
                <a:cs typeface="Times New Roman" panose="02020603050405020304" pitchFamily="18" charset="0"/>
              </a:rPr>
              <a:t>Financial management in PBU</a:t>
            </a:r>
          </a:p>
          <a:p>
            <a:pPr marL="1257300" lvl="2" indent="-342900">
              <a:lnSpc>
                <a:spcPct val="150000"/>
              </a:lnSpc>
              <a:buFont typeface="Arial" panose="020B0604020202020204" pitchFamily="34" charset="0"/>
              <a:buChar char="•"/>
            </a:pPr>
            <a:r>
              <a:rPr lang="en-US" sz="2000" dirty="0">
                <a:solidFill>
                  <a:srgbClr val="202124"/>
                </a:solidFill>
                <a:cs typeface="Times New Roman" panose="02020603050405020304" pitchFamily="18" charset="0"/>
              </a:rPr>
              <a:t>Diversified sources of PBU’s revenues</a:t>
            </a:r>
          </a:p>
          <a:p>
            <a:pPr marL="1257300" lvl="2" indent="-342900">
              <a:lnSpc>
                <a:spcPct val="150000"/>
              </a:lnSpc>
              <a:buFont typeface="Arial" panose="020B0604020202020204" pitchFamily="34" charset="0"/>
              <a:buChar char="•"/>
            </a:pPr>
            <a:r>
              <a:rPr lang="en-US" sz="2000" dirty="0">
                <a:solidFill>
                  <a:srgbClr val="202124"/>
                </a:solidFill>
                <a:cs typeface="Times New Roman" panose="02020603050405020304" pitchFamily="18" charset="0"/>
              </a:rPr>
              <a:t>PBU’s sources of funding</a:t>
            </a:r>
          </a:p>
          <a:p>
            <a:pPr marL="1257300" lvl="2" indent="-342900">
              <a:lnSpc>
                <a:spcPct val="150000"/>
              </a:lnSpc>
              <a:buFont typeface="Arial" panose="020B0604020202020204" pitchFamily="34" charset="0"/>
              <a:buChar char="•"/>
            </a:pPr>
            <a:r>
              <a:rPr lang="en-US" sz="2000" dirty="0">
                <a:solidFill>
                  <a:srgbClr val="202124"/>
                </a:solidFill>
                <a:cs typeface="Times New Roman" panose="02020603050405020304" pitchFamily="18" charset="0"/>
              </a:rPr>
              <a:t>What has the COVID pandemic changed</a:t>
            </a:r>
            <a:endParaRPr lang="en-US" sz="2000" dirty="0">
              <a:solidFill>
                <a:srgbClr val="FF0000"/>
              </a:solidFill>
              <a:cs typeface="Times New Roman" panose="02020603050405020304" pitchFamily="18" charset="0"/>
            </a:endParaRPr>
          </a:p>
          <a:p>
            <a:pPr marL="1257300" lvl="2" indent="-342900">
              <a:lnSpc>
                <a:spcPct val="150000"/>
              </a:lnSpc>
              <a:buFont typeface="Arial" panose="020B0604020202020204" pitchFamily="34" charset="0"/>
              <a:buChar char="•"/>
            </a:pPr>
            <a:r>
              <a:rPr lang="en-US" sz="2000" dirty="0">
                <a:solidFill>
                  <a:srgbClr val="202124"/>
                </a:solidFill>
                <a:cs typeface="Times New Roman" panose="02020603050405020304" pitchFamily="18" charset="0"/>
              </a:rPr>
              <a:t>Conclusions</a:t>
            </a:r>
          </a:p>
          <a:p>
            <a:pPr>
              <a:lnSpc>
                <a:spcPct val="150000"/>
              </a:lnSpc>
            </a:pPr>
            <a:endParaRPr lang="en-US" sz="2000" dirty="0"/>
          </a:p>
        </p:txBody>
      </p:sp>
      <p:sp>
        <p:nvSpPr>
          <p:cNvPr id="9" name="pole tekstowe 8">
            <a:extLst>
              <a:ext uri="{FF2B5EF4-FFF2-40B4-BE49-F238E27FC236}">
                <a16:creationId xmlns:a16="http://schemas.microsoft.com/office/drawing/2014/main" id="{35F88BEB-79A6-4AD5-95A7-AE4BEB0F6DA8}"/>
              </a:ext>
            </a:extLst>
          </p:cNvPr>
          <p:cNvSpPr txBox="1"/>
          <p:nvPr/>
        </p:nvSpPr>
        <p:spPr>
          <a:xfrm>
            <a:off x="0" y="6488905"/>
            <a:ext cx="12192000" cy="276999"/>
          </a:xfrm>
          <a:prstGeom prst="rect">
            <a:avLst/>
          </a:prstGeom>
          <a:noFill/>
        </p:spPr>
        <p:txBody>
          <a:bodyPr wrap="square">
            <a:spAutoFit/>
          </a:bodyPr>
          <a:lstStyle/>
          <a:p>
            <a:pPr algn="ctr"/>
            <a:r>
              <a:rPr lang="pl-PL" sz="1200" b="1" dirty="0">
                <a:solidFill>
                  <a:srgbClr val="202124"/>
                </a:solidFill>
                <a:effectLst/>
                <a:latin typeface="+mn-lt"/>
                <a:ea typeface="Times New Roman" panose="02020603050405020304" pitchFamily="18" charset="0"/>
                <a:cs typeface="Times New Roman" panose="02020603050405020304" pitchFamily="18" charset="0"/>
              </a:rPr>
              <a:t>11th </a:t>
            </a:r>
            <a:r>
              <a:rPr lang="en-US" sz="1200" b="1" dirty="0">
                <a:solidFill>
                  <a:srgbClr val="202124"/>
                </a:solidFill>
                <a:effectLst/>
                <a:latin typeface="+mn-lt"/>
                <a:ea typeface="Times New Roman" panose="02020603050405020304" pitchFamily="18" charset="0"/>
                <a:cs typeface="Times New Roman" panose="02020603050405020304" pitchFamily="18" charset="0"/>
              </a:rPr>
              <a:t>EBL NBO </a:t>
            </a:r>
            <a:r>
              <a:rPr lang="en-US" sz="1200" dirty="0">
                <a:effectLst/>
                <a:latin typeface="+mn-lt"/>
                <a:ea typeface="Times New Roman" panose="02020603050405020304" pitchFamily="18" charset="0"/>
                <a:cs typeface="Times New Roman" panose="02020603050405020304" pitchFamily="18" charset="0"/>
              </a:rPr>
              <a:t>Officers' Seminar / </a:t>
            </a:r>
            <a:r>
              <a:rPr lang="en-US" sz="1200" dirty="0">
                <a:cs typeface="Times New Roman" panose="02020603050405020304" pitchFamily="18" charset="0"/>
              </a:rPr>
              <a:t>Larnaca 2022 / </a:t>
            </a:r>
            <a:r>
              <a:rPr lang="en-US" sz="1200" b="1" dirty="0">
                <a:cs typeface="Times New Roman" panose="02020603050405020304" pitchFamily="18" charset="0"/>
              </a:rPr>
              <a:t>Beata Madej</a:t>
            </a:r>
            <a:endParaRPr lang="en-US" sz="1200" b="1" dirty="0"/>
          </a:p>
        </p:txBody>
      </p:sp>
      <p:sp>
        <p:nvSpPr>
          <p:cNvPr id="4" name="Symbol zastępczy numeru slajdu 3">
            <a:extLst>
              <a:ext uri="{FF2B5EF4-FFF2-40B4-BE49-F238E27FC236}">
                <a16:creationId xmlns:a16="http://schemas.microsoft.com/office/drawing/2014/main" id="{6BF555F7-9D1A-4E9C-BA19-155BAB80A45F}"/>
              </a:ext>
            </a:extLst>
          </p:cNvPr>
          <p:cNvSpPr>
            <a:spLocks noGrp="1"/>
          </p:cNvSpPr>
          <p:nvPr>
            <p:ph type="sldNum" sz="quarter" idx="12"/>
          </p:nvPr>
        </p:nvSpPr>
        <p:spPr/>
        <p:txBody>
          <a:bodyPr/>
          <a:lstStyle/>
          <a:p>
            <a:fld id="{765BDCAA-B6B5-4091-956D-4D48ED6D25DF}" type="slidenum">
              <a:rPr lang="en-GB" smtClean="0"/>
              <a:t>2</a:t>
            </a:fld>
            <a:endParaRPr lang="en-GB" dirty="0"/>
          </a:p>
        </p:txBody>
      </p:sp>
      <p:pic>
        <p:nvPicPr>
          <p:cNvPr id="6" name="Obraz 5">
            <a:extLst>
              <a:ext uri="{FF2B5EF4-FFF2-40B4-BE49-F238E27FC236}">
                <a16:creationId xmlns:a16="http://schemas.microsoft.com/office/drawing/2014/main" id="{6380FC1D-48F7-4E28-993A-C3C655141F7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6451" y="6488905"/>
            <a:ext cx="596148" cy="307389"/>
          </a:xfrm>
          <a:prstGeom prst="rect">
            <a:avLst/>
          </a:prstGeom>
        </p:spPr>
      </p:pic>
    </p:spTree>
    <p:extLst>
      <p:ext uri="{BB962C8B-B14F-4D97-AF65-F5344CB8AC3E}">
        <p14:creationId xmlns:p14="http://schemas.microsoft.com/office/powerpoint/2010/main" val="1259718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149165" y="404373"/>
            <a:ext cx="11176000" cy="674994"/>
          </a:xfrm>
        </p:spPr>
        <p:txBody>
          <a:bodyPr>
            <a:noAutofit/>
          </a:bodyPr>
          <a:lstStyle/>
          <a:p>
            <a:r>
              <a:rPr lang="en-US" sz="3600" b="1" dirty="0"/>
              <a:t>Present Structure of the Polish Bridge Union (PBU)</a:t>
            </a:r>
          </a:p>
          <a:p>
            <a:endParaRPr lang="en-US" sz="3600" b="1" dirty="0"/>
          </a:p>
        </p:txBody>
      </p:sp>
      <p:graphicFrame>
        <p:nvGraphicFramePr>
          <p:cNvPr id="5" name="Obiekt 5">
            <a:extLst>
              <a:ext uri="{FF2B5EF4-FFF2-40B4-BE49-F238E27FC236}">
                <a16:creationId xmlns:a16="http://schemas.microsoft.com/office/drawing/2014/main" id="{90EF34F2-AB29-4870-9F1C-85536A625806}"/>
              </a:ext>
            </a:extLst>
          </p:cNvPr>
          <p:cNvGraphicFramePr>
            <a:graphicFrameLocks noChangeAspect="1"/>
          </p:cNvGraphicFramePr>
          <p:nvPr>
            <p:extLst>
              <p:ext uri="{D42A27DB-BD31-4B8C-83A1-F6EECF244321}">
                <p14:modId xmlns:p14="http://schemas.microsoft.com/office/powerpoint/2010/main" val="379415396"/>
              </p:ext>
            </p:extLst>
          </p:nvPr>
        </p:nvGraphicFramePr>
        <p:xfrm>
          <a:off x="644525" y="695325"/>
          <a:ext cx="11296650" cy="496888"/>
        </p:xfrm>
        <a:graphic>
          <a:graphicData uri="http://schemas.openxmlformats.org/presentationml/2006/ole">
            <mc:AlternateContent xmlns:mc="http://schemas.openxmlformats.org/markup-compatibility/2006">
              <mc:Choice xmlns:v="urn:schemas-microsoft-com:vml" Requires="v">
                <p:oleObj spid="_x0000_s19552" name="CorelDRAW" r:id="rId3" imgW="15797366" imgH="695452" progId="CorelDRAW.Graphic.12">
                  <p:embed/>
                </p:oleObj>
              </mc:Choice>
              <mc:Fallback>
                <p:oleObj name="CorelDRAW" r:id="rId3" imgW="15797366" imgH="695452" progId="CorelDRAW.Graphic.12">
                  <p:embed/>
                  <p:pic>
                    <p:nvPicPr>
                      <p:cNvPr id="5" name="Obiekt 5">
                        <a:extLst>
                          <a:ext uri="{FF2B5EF4-FFF2-40B4-BE49-F238E27FC236}">
                            <a16:creationId xmlns:a16="http://schemas.microsoft.com/office/drawing/2014/main" id="{90EF34F2-AB29-4870-9F1C-85536A6258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525" y="695325"/>
                        <a:ext cx="1129665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pole tekstowe 6">
            <a:extLst>
              <a:ext uri="{FF2B5EF4-FFF2-40B4-BE49-F238E27FC236}">
                <a16:creationId xmlns:a16="http://schemas.microsoft.com/office/drawing/2014/main" id="{E2010195-080A-4B27-B989-3860770F71B4}"/>
              </a:ext>
            </a:extLst>
          </p:cNvPr>
          <p:cNvSpPr txBox="1"/>
          <p:nvPr/>
        </p:nvSpPr>
        <p:spPr>
          <a:xfrm>
            <a:off x="1016000" y="1641514"/>
            <a:ext cx="10531986" cy="5307607"/>
          </a:xfrm>
          <a:prstGeom prst="rect">
            <a:avLst/>
          </a:prstGeom>
          <a:noFill/>
        </p:spPr>
        <p:txBody>
          <a:bodyPr wrap="square">
            <a:spAutoFit/>
          </a:bodyPr>
          <a:lstStyle/>
          <a:p>
            <a:pPr>
              <a:lnSpc>
                <a:spcPct val="150000"/>
              </a:lnSpc>
            </a:pPr>
            <a:endParaRPr lang="en-US" sz="800" dirty="0">
              <a:solidFill>
                <a:srgbClr val="202124"/>
              </a:solidFill>
              <a:cs typeface="Times New Roman" panose="02020603050405020304" pitchFamily="18" charset="0"/>
            </a:endParaRPr>
          </a:p>
          <a:p>
            <a:pPr marL="1257300" lvl="2" indent="-342900">
              <a:lnSpc>
                <a:spcPct val="150000"/>
              </a:lnSpc>
              <a:buFont typeface="Arial" panose="020B0604020202020204" pitchFamily="34" charset="0"/>
              <a:buChar char="•"/>
            </a:pPr>
            <a:r>
              <a:rPr lang="en-US" sz="2000" dirty="0">
                <a:solidFill>
                  <a:srgbClr val="202124"/>
                </a:solidFill>
                <a:cs typeface="Times New Roman" panose="02020603050405020304" pitchFamily="18" charset="0"/>
              </a:rPr>
              <a:t>PBU’s Management Board 	          </a:t>
            </a:r>
            <a:r>
              <a:rPr lang="en-US" sz="2000" b="1" dirty="0">
                <a:solidFill>
                  <a:srgbClr val="202124"/>
                </a:solidFill>
                <a:cs typeface="Times New Roman" panose="02020603050405020304" pitchFamily="18" charset="0"/>
              </a:rPr>
              <a:t>9</a:t>
            </a:r>
            <a:r>
              <a:rPr lang="en-US" sz="2000" dirty="0">
                <a:solidFill>
                  <a:srgbClr val="202124"/>
                </a:solidFill>
                <a:cs typeface="Times New Roman" panose="02020603050405020304" pitchFamily="18" charset="0"/>
              </a:rPr>
              <a:t>	Persons</a:t>
            </a:r>
          </a:p>
          <a:p>
            <a:pPr marL="1257300" lvl="2" indent="-342900">
              <a:lnSpc>
                <a:spcPct val="150000"/>
              </a:lnSpc>
              <a:buFont typeface="Arial" panose="020B0604020202020204" pitchFamily="34" charset="0"/>
              <a:buChar char="•"/>
            </a:pPr>
            <a:endParaRPr lang="en-US" sz="800" dirty="0">
              <a:solidFill>
                <a:srgbClr val="202124"/>
              </a:solidFill>
              <a:cs typeface="Times New Roman" panose="02020603050405020304" pitchFamily="18" charset="0"/>
            </a:endParaRPr>
          </a:p>
          <a:p>
            <a:pPr marL="1257300" lvl="2" indent="-342900">
              <a:lnSpc>
                <a:spcPct val="150000"/>
              </a:lnSpc>
              <a:buFont typeface="Arial" panose="020B0604020202020204" pitchFamily="34" charset="0"/>
              <a:buChar char="•"/>
            </a:pPr>
            <a:r>
              <a:rPr lang="en-US" sz="2000" dirty="0">
                <a:solidFill>
                  <a:srgbClr val="202124"/>
                </a:solidFill>
                <a:cs typeface="Times New Roman" panose="02020603050405020304" pitchFamily="18" charset="0"/>
              </a:rPr>
              <a:t>PBU</a:t>
            </a:r>
            <a:r>
              <a:rPr lang="pl-PL" sz="2000" dirty="0">
                <a:solidFill>
                  <a:srgbClr val="202124"/>
                </a:solidFill>
                <a:cs typeface="Times New Roman" panose="02020603050405020304" pitchFamily="18" charset="0"/>
              </a:rPr>
              <a:t>’s</a:t>
            </a:r>
            <a:r>
              <a:rPr lang="en-US" sz="2000" dirty="0">
                <a:solidFill>
                  <a:srgbClr val="202124"/>
                </a:solidFill>
                <a:cs typeface="Times New Roman" panose="02020603050405020304" pitchFamily="18" charset="0"/>
              </a:rPr>
              <a:t> Office			          </a:t>
            </a:r>
            <a:r>
              <a:rPr lang="en-US" sz="2000" b="1" dirty="0">
                <a:solidFill>
                  <a:srgbClr val="202124"/>
                </a:solidFill>
                <a:cs typeface="Times New Roman" panose="02020603050405020304" pitchFamily="18" charset="0"/>
              </a:rPr>
              <a:t>4 </a:t>
            </a:r>
            <a:r>
              <a:rPr lang="en-US" sz="2000" dirty="0">
                <a:solidFill>
                  <a:srgbClr val="202124"/>
                </a:solidFill>
                <a:cs typeface="Times New Roman" panose="02020603050405020304" pitchFamily="18" charset="0"/>
              </a:rPr>
              <a:t>	Persons</a:t>
            </a:r>
          </a:p>
          <a:p>
            <a:pPr marL="1257300" lvl="2" indent="-342900">
              <a:lnSpc>
                <a:spcPct val="150000"/>
              </a:lnSpc>
              <a:buFont typeface="Arial" panose="020B0604020202020204" pitchFamily="34" charset="0"/>
              <a:buChar char="•"/>
            </a:pPr>
            <a:endParaRPr lang="en-US" sz="800" dirty="0">
              <a:solidFill>
                <a:srgbClr val="202124"/>
              </a:solidFill>
              <a:cs typeface="Times New Roman" panose="02020603050405020304" pitchFamily="18" charset="0"/>
            </a:endParaRPr>
          </a:p>
          <a:p>
            <a:pPr marL="1257300" lvl="2" indent="-342900">
              <a:lnSpc>
                <a:spcPct val="150000"/>
              </a:lnSpc>
              <a:buFont typeface="Arial" panose="020B0604020202020204" pitchFamily="34" charset="0"/>
              <a:buChar char="•"/>
            </a:pPr>
            <a:r>
              <a:rPr lang="en-US" sz="2000" dirty="0">
                <a:solidFill>
                  <a:srgbClr val="202124"/>
                </a:solidFill>
                <a:cs typeface="Times New Roman" panose="02020603050405020304" pitchFamily="18" charset="0"/>
              </a:rPr>
              <a:t>Regional Bridge Unions		        </a:t>
            </a:r>
            <a:r>
              <a:rPr lang="en-US" sz="2000" b="1" dirty="0">
                <a:solidFill>
                  <a:srgbClr val="202124"/>
                </a:solidFill>
                <a:cs typeface="Times New Roman" panose="02020603050405020304" pitchFamily="18" charset="0"/>
              </a:rPr>
              <a:t>16</a:t>
            </a:r>
            <a:r>
              <a:rPr lang="en-US" sz="2000" dirty="0">
                <a:solidFill>
                  <a:srgbClr val="202124"/>
                </a:solidFill>
                <a:cs typeface="Times New Roman" panose="02020603050405020304" pitchFamily="18" charset="0"/>
              </a:rPr>
              <a:t>	Unions</a:t>
            </a:r>
          </a:p>
          <a:p>
            <a:pPr lvl="2">
              <a:lnSpc>
                <a:spcPct val="150000"/>
              </a:lnSpc>
            </a:pPr>
            <a:endParaRPr lang="en-US" sz="800" dirty="0">
              <a:solidFill>
                <a:srgbClr val="202124"/>
              </a:solidFill>
              <a:cs typeface="Times New Roman" panose="02020603050405020304" pitchFamily="18" charset="0"/>
            </a:endParaRPr>
          </a:p>
          <a:p>
            <a:pPr marL="1257300" lvl="2" indent="-342900">
              <a:lnSpc>
                <a:spcPct val="150000"/>
              </a:lnSpc>
              <a:buFont typeface="Arial" panose="020B0604020202020204" pitchFamily="34" charset="0"/>
              <a:buChar char="•"/>
            </a:pPr>
            <a:r>
              <a:rPr lang="en-US" sz="2000" dirty="0">
                <a:solidFill>
                  <a:srgbClr val="202124"/>
                </a:solidFill>
                <a:cs typeface="Times New Roman" panose="02020603050405020304" pitchFamily="18" charset="0"/>
              </a:rPr>
              <a:t>Bridge Clubs			      </a:t>
            </a:r>
            <a:r>
              <a:rPr lang="en-US" sz="2000" b="1" dirty="0">
                <a:solidFill>
                  <a:srgbClr val="202124"/>
                </a:solidFill>
                <a:cs typeface="Times New Roman" panose="02020603050405020304" pitchFamily="18" charset="0"/>
              </a:rPr>
              <a:t>181</a:t>
            </a:r>
            <a:r>
              <a:rPr lang="en-US" sz="2000" dirty="0">
                <a:solidFill>
                  <a:srgbClr val="202124"/>
                </a:solidFill>
                <a:cs typeface="Times New Roman" panose="02020603050405020304" pitchFamily="18" charset="0"/>
              </a:rPr>
              <a:t> 	Clubs	</a:t>
            </a:r>
          </a:p>
          <a:p>
            <a:pPr marL="1257300" lvl="2" indent="-342900">
              <a:lnSpc>
                <a:spcPct val="150000"/>
              </a:lnSpc>
              <a:buFont typeface="Arial" panose="020B0604020202020204" pitchFamily="34" charset="0"/>
              <a:buChar char="•"/>
            </a:pPr>
            <a:endParaRPr lang="en-US" sz="800" dirty="0">
              <a:solidFill>
                <a:srgbClr val="202124"/>
              </a:solidFill>
              <a:cs typeface="Times New Roman" panose="02020603050405020304" pitchFamily="18" charset="0"/>
            </a:endParaRPr>
          </a:p>
          <a:p>
            <a:pPr marL="1257300" lvl="2" indent="-342900">
              <a:lnSpc>
                <a:spcPct val="150000"/>
              </a:lnSpc>
              <a:buFont typeface="Arial" panose="020B0604020202020204" pitchFamily="34" charset="0"/>
              <a:buChar char="•"/>
            </a:pPr>
            <a:r>
              <a:rPr lang="en-US" sz="2000" dirty="0">
                <a:solidFill>
                  <a:srgbClr val="202124"/>
                </a:solidFill>
                <a:cs typeface="Times New Roman" panose="02020603050405020304" pitchFamily="18" charset="0"/>
              </a:rPr>
              <a:t>Bridge Teams			      </a:t>
            </a:r>
            <a:r>
              <a:rPr lang="en-US" sz="2000" b="1" dirty="0">
                <a:solidFill>
                  <a:srgbClr val="202124"/>
                </a:solidFill>
                <a:cs typeface="Times New Roman" panose="02020603050405020304" pitchFamily="18" charset="0"/>
              </a:rPr>
              <a:t>202</a:t>
            </a:r>
            <a:r>
              <a:rPr lang="en-US" sz="2000" dirty="0">
                <a:solidFill>
                  <a:srgbClr val="202124"/>
                </a:solidFill>
                <a:cs typeface="Times New Roman" panose="02020603050405020304" pitchFamily="18" charset="0"/>
              </a:rPr>
              <a:t> 	Teams</a:t>
            </a:r>
          </a:p>
          <a:p>
            <a:pPr marL="1257300" lvl="2" indent="-342900">
              <a:lnSpc>
                <a:spcPct val="150000"/>
              </a:lnSpc>
              <a:buFont typeface="Arial" panose="020B0604020202020204" pitchFamily="34" charset="0"/>
              <a:buChar char="•"/>
            </a:pPr>
            <a:endParaRPr lang="en-US" sz="800" dirty="0">
              <a:solidFill>
                <a:srgbClr val="202124"/>
              </a:solidFill>
              <a:cs typeface="Times New Roman" panose="02020603050405020304" pitchFamily="18" charset="0"/>
            </a:endParaRPr>
          </a:p>
          <a:p>
            <a:pPr marL="1257300" lvl="2" indent="-342900">
              <a:lnSpc>
                <a:spcPct val="150000"/>
              </a:lnSpc>
              <a:buFont typeface="Arial" panose="020B0604020202020204" pitchFamily="34" charset="0"/>
              <a:buChar char="•"/>
            </a:pPr>
            <a:r>
              <a:rPr lang="en-US" sz="2000" dirty="0">
                <a:solidFill>
                  <a:srgbClr val="202124"/>
                </a:solidFill>
                <a:cs typeface="Times New Roman" panose="02020603050405020304" pitchFamily="18" charset="0"/>
              </a:rPr>
              <a:t>Competitors (Official Members)	   </a:t>
            </a:r>
            <a:r>
              <a:rPr lang="en-US" sz="2000" b="1" dirty="0">
                <a:solidFill>
                  <a:srgbClr val="202124"/>
                </a:solidFill>
                <a:cs typeface="Times New Roman" panose="02020603050405020304" pitchFamily="18" charset="0"/>
              </a:rPr>
              <a:t>5 197</a:t>
            </a:r>
            <a:r>
              <a:rPr lang="en-US" sz="2000" dirty="0">
                <a:solidFill>
                  <a:srgbClr val="202124"/>
                </a:solidFill>
                <a:cs typeface="Times New Roman" panose="02020603050405020304" pitchFamily="18" charset="0"/>
              </a:rPr>
              <a:t> 	Persons     (Women - </a:t>
            </a:r>
            <a:r>
              <a:rPr lang="en-US" sz="2000" b="1" dirty="0">
                <a:solidFill>
                  <a:srgbClr val="202124"/>
                </a:solidFill>
                <a:cs typeface="Times New Roman" panose="02020603050405020304" pitchFamily="18" charset="0"/>
              </a:rPr>
              <a:t>883</a:t>
            </a:r>
            <a:r>
              <a:rPr lang="en-US" sz="2000" dirty="0">
                <a:solidFill>
                  <a:srgbClr val="202124"/>
                </a:solidFill>
                <a:cs typeface="Times New Roman" panose="02020603050405020304" pitchFamily="18" charset="0"/>
              </a:rPr>
              <a:t> / Men - </a:t>
            </a:r>
            <a:r>
              <a:rPr lang="en-US" sz="2000" b="1" dirty="0">
                <a:solidFill>
                  <a:srgbClr val="202124"/>
                </a:solidFill>
                <a:cs typeface="Times New Roman" panose="02020603050405020304" pitchFamily="18" charset="0"/>
              </a:rPr>
              <a:t>4 314</a:t>
            </a:r>
            <a:r>
              <a:rPr lang="en-US" sz="2000" dirty="0">
                <a:solidFill>
                  <a:srgbClr val="202124"/>
                </a:solidFill>
                <a:cs typeface="Times New Roman" panose="02020603050405020304" pitchFamily="18" charset="0"/>
              </a:rPr>
              <a:t>)</a:t>
            </a:r>
          </a:p>
          <a:p>
            <a:pPr marL="1257300" lvl="2" indent="-342900">
              <a:lnSpc>
                <a:spcPct val="150000"/>
              </a:lnSpc>
              <a:buFont typeface="Arial" panose="020B0604020202020204" pitchFamily="34" charset="0"/>
              <a:buChar char="•"/>
            </a:pPr>
            <a:endParaRPr lang="en-US" sz="800" dirty="0">
              <a:solidFill>
                <a:srgbClr val="202124"/>
              </a:solidFill>
              <a:cs typeface="Times New Roman" panose="02020603050405020304" pitchFamily="18" charset="0"/>
            </a:endParaRPr>
          </a:p>
          <a:p>
            <a:pPr lvl="2" algn="r">
              <a:lnSpc>
                <a:spcPct val="150000"/>
              </a:lnSpc>
            </a:pPr>
            <a:r>
              <a:rPr lang="en-US" sz="1200" i="1" dirty="0">
                <a:solidFill>
                  <a:srgbClr val="202124"/>
                </a:solidFill>
                <a:cs typeface="Times New Roman" panose="02020603050405020304" pitchFamily="18" charset="0"/>
              </a:rPr>
              <a:t>Status as of 30.11.2021    </a:t>
            </a:r>
          </a:p>
          <a:p>
            <a:pPr>
              <a:lnSpc>
                <a:spcPct val="150000"/>
              </a:lnSpc>
            </a:pPr>
            <a:endParaRPr lang="en-US" sz="2000" dirty="0">
              <a:solidFill>
                <a:srgbClr val="202124"/>
              </a:solidFill>
              <a:cs typeface="Times New Roman" panose="02020603050405020304" pitchFamily="18" charset="0"/>
            </a:endParaRPr>
          </a:p>
          <a:p>
            <a:pPr>
              <a:lnSpc>
                <a:spcPct val="150000"/>
              </a:lnSpc>
            </a:pPr>
            <a:endParaRPr lang="en-US" sz="2000" dirty="0"/>
          </a:p>
        </p:txBody>
      </p:sp>
      <p:sp>
        <p:nvSpPr>
          <p:cNvPr id="4" name="Symbol zastępczy numeru slajdu 3">
            <a:extLst>
              <a:ext uri="{FF2B5EF4-FFF2-40B4-BE49-F238E27FC236}">
                <a16:creationId xmlns:a16="http://schemas.microsoft.com/office/drawing/2014/main" id="{FEDE9709-814A-4675-98F9-7C90B2148BEA}"/>
              </a:ext>
            </a:extLst>
          </p:cNvPr>
          <p:cNvSpPr>
            <a:spLocks noGrp="1"/>
          </p:cNvSpPr>
          <p:nvPr>
            <p:ph type="sldNum" sz="quarter" idx="12"/>
          </p:nvPr>
        </p:nvSpPr>
        <p:spPr/>
        <p:txBody>
          <a:bodyPr/>
          <a:lstStyle/>
          <a:p>
            <a:fld id="{765BDCAA-B6B5-4091-956D-4D48ED6D25DF}" type="slidenum">
              <a:rPr lang="en-GB" smtClean="0"/>
              <a:t>3</a:t>
            </a:fld>
            <a:endParaRPr lang="en-GB" dirty="0"/>
          </a:p>
        </p:txBody>
      </p:sp>
      <p:pic>
        <p:nvPicPr>
          <p:cNvPr id="8" name="Obraz 7">
            <a:extLst>
              <a:ext uri="{FF2B5EF4-FFF2-40B4-BE49-F238E27FC236}">
                <a16:creationId xmlns:a16="http://schemas.microsoft.com/office/drawing/2014/main" id="{AEA109DF-0FCF-4A3E-9B6F-2DB4544B413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6451" y="6488905"/>
            <a:ext cx="596148" cy="307389"/>
          </a:xfrm>
          <a:prstGeom prst="rect">
            <a:avLst/>
          </a:prstGeom>
        </p:spPr>
      </p:pic>
      <p:sp>
        <p:nvSpPr>
          <p:cNvPr id="10" name="pole tekstowe 9">
            <a:extLst>
              <a:ext uri="{FF2B5EF4-FFF2-40B4-BE49-F238E27FC236}">
                <a16:creationId xmlns:a16="http://schemas.microsoft.com/office/drawing/2014/main" id="{592F9C72-5864-4FCD-A064-73C2FA22DE76}"/>
              </a:ext>
            </a:extLst>
          </p:cNvPr>
          <p:cNvSpPr txBox="1"/>
          <p:nvPr/>
        </p:nvSpPr>
        <p:spPr>
          <a:xfrm>
            <a:off x="0" y="6488905"/>
            <a:ext cx="12192000" cy="276999"/>
          </a:xfrm>
          <a:prstGeom prst="rect">
            <a:avLst/>
          </a:prstGeom>
          <a:noFill/>
        </p:spPr>
        <p:txBody>
          <a:bodyPr wrap="square">
            <a:spAutoFit/>
          </a:bodyPr>
          <a:lstStyle/>
          <a:p>
            <a:pPr algn="ctr"/>
            <a:r>
              <a:rPr lang="pl-PL" sz="1200" b="1" dirty="0">
                <a:solidFill>
                  <a:srgbClr val="202124"/>
                </a:solidFill>
                <a:effectLst/>
                <a:latin typeface="+mn-lt"/>
                <a:ea typeface="Times New Roman" panose="02020603050405020304" pitchFamily="18" charset="0"/>
                <a:cs typeface="Times New Roman" panose="02020603050405020304" pitchFamily="18" charset="0"/>
              </a:rPr>
              <a:t>11th </a:t>
            </a:r>
            <a:r>
              <a:rPr lang="en-US" sz="1200" b="1" dirty="0">
                <a:solidFill>
                  <a:srgbClr val="202124"/>
                </a:solidFill>
                <a:effectLst/>
                <a:latin typeface="+mn-lt"/>
                <a:ea typeface="Times New Roman" panose="02020603050405020304" pitchFamily="18" charset="0"/>
                <a:cs typeface="Times New Roman" panose="02020603050405020304" pitchFamily="18" charset="0"/>
              </a:rPr>
              <a:t>EBL NBO </a:t>
            </a:r>
            <a:r>
              <a:rPr lang="en-US" sz="1200" dirty="0">
                <a:effectLst/>
                <a:latin typeface="+mn-lt"/>
                <a:ea typeface="Times New Roman" panose="02020603050405020304" pitchFamily="18" charset="0"/>
                <a:cs typeface="Times New Roman" panose="02020603050405020304" pitchFamily="18" charset="0"/>
              </a:rPr>
              <a:t>Officers' Seminar / </a:t>
            </a:r>
            <a:r>
              <a:rPr lang="en-US" sz="1200" dirty="0">
                <a:cs typeface="Times New Roman" panose="02020603050405020304" pitchFamily="18" charset="0"/>
              </a:rPr>
              <a:t>Larnaca 2022 / </a:t>
            </a:r>
            <a:r>
              <a:rPr lang="en-US" sz="1200" b="1" dirty="0">
                <a:cs typeface="Times New Roman" panose="02020603050405020304" pitchFamily="18" charset="0"/>
              </a:rPr>
              <a:t>Beata Madej</a:t>
            </a:r>
            <a:endParaRPr lang="en-US" sz="1200" b="1" dirty="0"/>
          </a:p>
        </p:txBody>
      </p:sp>
    </p:spTree>
    <p:extLst>
      <p:ext uri="{BB962C8B-B14F-4D97-AF65-F5344CB8AC3E}">
        <p14:creationId xmlns:p14="http://schemas.microsoft.com/office/powerpoint/2010/main" val="3178563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016000" y="369095"/>
            <a:ext cx="10531986" cy="674994"/>
          </a:xfrm>
        </p:spPr>
        <p:txBody>
          <a:bodyPr>
            <a:noAutofit/>
          </a:bodyPr>
          <a:lstStyle/>
          <a:p>
            <a:r>
              <a:rPr lang="en-US" sz="3600" b="1" dirty="0"/>
              <a:t>Financial Management in PBU</a:t>
            </a:r>
          </a:p>
        </p:txBody>
      </p:sp>
      <p:graphicFrame>
        <p:nvGraphicFramePr>
          <p:cNvPr id="5" name="Obiekt 5">
            <a:extLst>
              <a:ext uri="{FF2B5EF4-FFF2-40B4-BE49-F238E27FC236}">
                <a16:creationId xmlns:a16="http://schemas.microsoft.com/office/drawing/2014/main" id="{90EF34F2-AB29-4870-9F1C-85536A625806}"/>
              </a:ext>
            </a:extLst>
          </p:cNvPr>
          <p:cNvGraphicFramePr>
            <a:graphicFrameLocks noChangeAspect="1"/>
          </p:cNvGraphicFramePr>
          <p:nvPr/>
        </p:nvGraphicFramePr>
        <p:xfrm>
          <a:off x="644525" y="695464"/>
          <a:ext cx="11296650" cy="496887"/>
        </p:xfrm>
        <a:graphic>
          <a:graphicData uri="http://schemas.openxmlformats.org/presentationml/2006/ole">
            <mc:AlternateContent xmlns:mc="http://schemas.openxmlformats.org/markup-compatibility/2006">
              <mc:Choice xmlns:v="urn:schemas-microsoft-com:vml" Requires="v">
                <p:oleObj spid="_x0000_s20573" name="CorelDRAW" r:id="rId3" imgW="15797366" imgH="695452" progId="CorelDRAW.Graphic.12">
                  <p:embed/>
                </p:oleObj>
              </mc:Choice>
              <mc:Fallback>
                <p:oleObj name="CorelDRAW" r:id="rId3" imgW="15797366" imgH="695452" progId="CorelDRAW.Graphic.12">
                  <p:embed/>
                  <p:pic>
                    <p:nvPicPr>
                      <p:cNvPr id="5" name="Obiekt 5">
                        <a:extLst>
                          <a:ext uri="{FF2B5EF4-FFF2-40B4-BE49-F238E27FC236}">
                            <a16:creationId xmlns:a16="http://schemas.microsoft.com/office/drawing/2014/main" id="{90EF34F2-AB29-4870-9F1C-85536A6258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525" y="695464"/>
                        <a:ext cx="1129665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pole tekstowe 6">
            <a:extLst>
              <a:ext uri="{FF2B5EF4-FFF2-40B4-BE49-F238E27FC236}">
                <a16:creationId xmlns:a16="http://schemas.microsoft.com/office/drawing/2014/main" id="{E2010195-080A-4B27-B989-3860770F71B4}"/>
              </a:ext>
            </a:extLst>
          </p:cNvPr>
          <p:cNvSpPr txBox="1"/>
          <p:nvPr/>
        </p:nvSpPr>
        <p:spPr>
          <a:xfrm>
            <a:off x="1456267" y="1613113"/>
            <a:ext cx="9067800" cy="4476610"/>
          </a:xfrm>
          <a:prstGeom prst="rect">
            <a:avLst/>
          </a:prstGeom>
          <a:noFill/>
        </p:spPr>
        <p:txBody>
          <a:bodyPr wrap="square">
            <a:spAutoFit/>
          </a:bodyPr>
          <a:lstStyle/>
          <a:p>
            <a:pPr>
              <a:lnSpc>
                <a:spcPct val="150000"/>
              </a:lnSpc>
            </a:pPr>
            <a:r>
              <a:rPr lang="en-US" sz="2000" b="1" dirty="0">
                <a:solidFill>
                  <a:srgbClr val="202124"/>
                </a:solidFill>
                <a:cs typeface="Times New Roman" panose="02020603050405020304" pitchFamily="18" charset="0"/>
              </a:rPr>
              <a:t>Principles of Financial Management</a:t>
            </a:r>
            <a:r>
              <a:rPr lang="pl-PL" sz="2000" b="1" dirty="0">
                <a:solidFill>
                  <a:srgbClr val="202124"/>
                </a:solidFill>
                <a:cs typeface="Times New Roman" panose="02020603050405020304" pitchFamily="18" charset="0"/>
              </a:rPr>
              <a:t> in PBU</a:t>
            </a:r>
            <a:r>
              <a:rPr lang="en-US" sz="2000" b="1" dirty="0">
                <a:solidFill>
                  <a:srgbClr val="202124"/>
                </a:solidFill>
                <a:cs typeface="Times New Roman" panose="02020603050405020304" pitchFamily="18" charset="0"/>
              </a:rPr>
              <a:t>:</a:t>
            </a:r>
          </a:p>
          <a:p>
            <a:pPr>
              <a:lnSpc>
                <a:spcPct val="150000"/>
              </a:lnSpc>
            </a:pPr>
            <a:endParaRPr lang="en-US" sz="800" b="1" dirty="0">
              <a:solidFill>
                <a:srgbClr val="202124"/>
              </a:solidFill>
              <a:cs typeface="Times New Roman" panose="02020603050405020304" pitchFamily="18" charset="0"/>
            </a:endParaRPr>
          </a:p>
          <a:p>
            <a:pPr>
              <a:lnSpc>
                <a:spcPct val="150000"/>
              </a:lnSpc>
            </a:pPr>
            <a:endParaRPr lang="en-US" sz="800" dirty="0">
              <a:solidFill>
                <a:srgbClr val="202124"/>
              </a:solidFill>
              <a:cs typeface="Times New Roman" panose="02020603050405020304" pitchFamily="18" charset="0"/>
            </a:endParaRPr>
          </a:p>
          <a:p>
            <a:pPr marL="1257300" lvl="2" indent="-342900">
              <a:lnSpc>
                <a:spcPct val="150000"/>
              </a:lnSpc>
              <a:buFont typeface="Arial" panose="020B0604020202020204" pitchFamily="34" charset="0"/>
              <a:buChar char="•"/>
            </a:pPr>
            <a:r>
              <a:rPr lang="en-US" sz="2000" b="1" dirty="0">
                <a:solidFill>
                  <a:srgbClr val="202124"/>
                </a:solidFill>
                <a:cs typeface="Times New Roman" panose="02020603050405020304" pitchFamily="18" charset="0"/>
              </a:rPr>
              <a:t>Budgetary discipline. </a:t>
            </a:r>
            <a:r>
              <a:rPr lang="en-US" sz="2000" dirty="0">
                <a:solidFill>
                  <a:srgbClr val="202124"/>
                </a:solidFill>
                <a:cs typeface="Times New Roman" panose="02020603050405020304" pitchFamily="18" charset="0"/>
              </a:rPr>
              <a:t>Annual accurate budgeting of revenues and expenses based on conservative estimates. Systematic monthly monitoring of revenues and expenditures</a:t>
            </a:r>
          </a:p>
          <a:p>
            <a:pPr marL="1257300" lvl="2" indent="-342900">
              <a:lnSpc>
                <a:spcPct val="150000"/>
              </a:lnSpc>
              <a:buFont typeface="Arial" panose="020B0604020202020204" pitchFamily="34" charset="0"/>
              <a:buChar char="•"/>
            </a:pPr>
            <a:endParaRPr lang="en-US" sz="800" dirty="0">
              <a:solidFill>
                <a:srgbClr val="202124"/>
              </a:solidFill>
              <a:cs typeface="Times New Roman" panose="02020603050405020304" pitchFamily="18" charset="0"/>
            </a:endParaRPr>
          </a:p>
          <a:p>
            <a:pPr marL="1257300" lvl="2" indent="-342900">
              <a:lnSpc>
                <a:spcPct val="150000"/>
              </a:lnSpc>
              <a:buFont typeface="Arial" panose="020B0604020202020204" pitchFamily="34" charset="0"/>
              <a:buChar char="•"/>
            </a:pPr>
            <a:r>
              <a:rPr lang="en-US" sz="2000" b="1" dirty="0">
                <a:solidFill>
                  <a:srgbClr val="202124"/>
                </a:solidFill>
                <a:cs typeface="Times New Roman" panose="02020603050405020304" pitchFamily="18" charset="0"/>
              </a:rPr>
              <a:t>Diversification of revenues</a:t>
            </a:r>
          </a:p>
          <a:p>
            <a:pPr marL="1257300" lvl="2" indent="-342900">
              <a:lnSpc>
                <a:spcPct val="150000"/>
              </a:lnSpc>
              <a:buFont typeface="Arial" panose="020B0604020202020204" pitchFamily="34" charset="0"/>
              <a:buChar char="•"/>
            </a:pPr>
            <a:endParaRPr lang="en-US" sz="800" dirty="0">
              <a:solidFill>
                <a:srgbClr val="202124"/>
              </a:solidFill>
              <a:cs typeface="Times New Roman" panose="02020603050405020304" pitchFamily="18" charset="0"/>
            </a:endParaRPr>
          </a:p>
          <a:p>
            <a:pPr marL="1257300" lvl="2" indent="-342900">
              <a:lnSpc>
                <a:spcPct val="150000"/>
              </a:lnSpc>
              <a:buFont typeface="Arial" panose="020B0604020202020204" pitchFamily="34" charset="0"/>
              <a:buChar char="•"/>
            </a:pPr>
            <a:r>
              <a:rPr lang="en-US" sz="2000" b="1" dirty="0">
                <a:solidFill>
                  <a:srgbClr val="202124"/>
                </a:solidFill>
                <a:cs typeface="Times New Roman" panose="02020603050405020304" pitchFamily="18" charset="0"/>
              </a:rPr>
              <a:t>No credit/loan obligations</a:t>
            </a:r>
          </a:p>
          <a:p>
            <a:pPr>
              <a:lnSpc>
                <a:spcPct val="150000"/>
              </a:lnSpc>
            </a:pPr>
            <a:endParaRPr lang="en-US" sz="2000" dirty="0">
              <a:solidFill>
                <a:srgbClr val="202124"/>
              </a:solidFill>
              <a:cs typeface="Times New Roman" panose="02020603050405020304" pitchFamily="18" charset="0"/>
            </a:endParaRPr>
          </a:p>
          <a:p>
            <a:pPr>
              <a:lnSpc>
                <a:spcPct val="150000"/>
              </a:lnSpc>
            </a:pPr>
            <a:endParaRPr lang="en-US" sz="2000" dirty="0"/>
          </a:p>
        </p:txBody>
      </p:sp>
      <p:sp>
        <p:nvSpPr>
          <p:cNvPr id="4" name="Symbol zastępczy numeru slajdu 3">
            <a:extLst>
              <a:ext uri="{FF2B5EF4-FFF2-40B4-BE49-F238E27FC236}">
                <a16:creationId xmlns:a16="http://schemas.microsoft.com/office/drawing/2014/main" id="{7D5B09FA-44AE-41B6-88AB-CEC7E1C3B399}"/>
              </a:ext>
            </a:extLst>
          </p:cNvPr>
          <p:cNvSpPr>
            <a:spLocks noGrp="1"/>
          </p:cNvSpPr>
          <p:nvPr>
            <p:ph type="sldNum" sz="quarter" idx="12"/>
          </p:nvPr>
        </p:nvSpPr>
        <p:spPr/>
        <p:txBody>
          <a:bodyPr/>
          <a:lstStyle/>
          <a:p>
            <a:fld id="{765BDCAA-B6B5-4091-956D-4D48ED6D25DF}" type="slidenum">
              <a:rPr lang="en-GB" smtClean="0"/>
              <a:t>4</a:t>
            </a:fld>
            <a:endParaRPr lang="en-GB" dirty="0"/>
          </a:p>
        </p:txBody>
      </p:sp>
      <p:pic>
        <p:nvPicPr>
          <p:cNvPr id="8" name="Obraz 7">
            <a:extLst>
              <a:ext uri="{FF2B5EF4-FFF2-40B4-BE49-F238E27FC236}">
                <a16:creationId xmlns:a16="http://schemas.microsoft.com/office/drawing/2014/main" id="{1D5D011D-79BC-46B9-8FA6-C66E8FD175C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6451" y="6488905"/>
            <a:ext cx="596148" cy="307389"/>
          </a:xfrm>
          <a:prstGeom prst="rect">
            <a:avLst/>
          </a:prstGeom>
        </p:spPr>
      </p:pic>
      <p:sp>
        <p:nvSpPr>
          <p:cNvPr id="10" name="pole tekstowe 9">
            <a:extLst>
              <a:ext uri="{FF2B5EF4-FFF2-40B4-BE49-F238E27FC236}">
                <a16:creationId xmlns:a16="http://schemas.microsoft.com/office/drawing/2014/main" id="{7E9901FC-17EF-4030-8A48-DAF529DC7A70}"/>
              </a:ext>
            </a:extLst>
          </p:cNvPr>
          <p:cNvSpPr txBox="1"/>
          <p:nvPr/>
        </p:nvSpPr>
        <p:spPr>
          <a:xfrm>
            <a:off x="0" y="6488905"/>
            <a:ext cx="12192000" cy="276999"/>
          </a:xfrm>
          <a:prstGeom prst="rect">
            <a:avLst/>
          </a:prstGeom>
          <a:noFill/>
        </p:spPr>
        <p:txBody>
          <a:bodyPr wrap="square">
            <a:spAutoFit/>
          </a:bodyPr>
          <a:lstStyle/>
          <a:p>
            <a:pPr algn="ctr"/>
            <a:r>
              <a:rPr lang="pl-PL" sz="1200" b="1" dirty="0">
                <a:solidFill>
                  <a:srgbClr val="202124"/>
                </a:solidFill>
                <a:effectLst/>
                <a:latin typeface="+mn-lt"/>
                <a:ea typeface="Times New Roman" panose="02020603050405020304" pitchFamily="18" charset="0"/>
                <a:cs typeface="Times New Roman" panose="02020603050405020304" pitchFamily="18" charset="0"/>
              </a:rPr>
              <a:t>11th </a:t>
            </a:r>
            <a:r>
              <a:rPr lang="en-US" sz="1200" b="1" dirty="0">
                <a:solidFill>
                  <a:srgbClr val="202124"/>
                </a:solidFill>
                <a:effectLst/>
                <a:latin typeface="+mn-lt"/>
                <a:ea typeface="Times New Roman" panose="02020603050405020304" pitchFamily="18" charset="0"/>
                <a:cs typeface="Times New Roman" panose="02020603050405020304" pitchFamily="18" charset="0"/>
              </a:rPr>
              <a:t>EBL NBO </a:t>
            </a:r>
            <a:r>
              <a:rPr lang="en-US" sz="1200" dirty="0">
                <a:effectLst/>
                <a:latin typeface="+mn-lt"/>
                <a:ea typeface="Times New Roman" panose="02020603050405020304" pitchFamily="18" charset="0"/>
                <a:cs typeface="Times New Roman" panose="02020603050405020304" pitchFamily="18" charset="0"/>
              </a:rPr>
              <a:t>Officers' Seminar / </a:t>
            </a:r>
            <a:r>
              <a:rPr lang="en-US" sz="1200" dirty="0">
                <a:cs typeface="Times New Roman" panose="02020603050405020304" pitchFamily="18" charset="0"/>
              </a:rPr>
              <a:t>Larnaca 2022 / </a:t>
            </a:r>
            <a:r>
              <a:rPr lang="en-US" sz="1200" b="1" dirty="0">
                <a:cs typeface="Times New Roman" panose="02020603050405020304" pitchFamily="18" charset="0"/>
              </a:rPr>
              <a:t>Beata Madej</a:t>
            </a:r>
            <a:endParaRPr lang="en-US" sz="1200" b="1" dirty="0"/>
          </a:p>
        </p:txBody>
      </p:sp>
    </p:spTree>
    <p:extLst>
      <p:ext uri="{BB962C8B-B14F-4D97-AF65-F5344CB8AC3E}">
        <p14:creationId xmlns:p14="http://schemas.microsoft.com/office/powerpoint/2010/main" val="721760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C3FF311A-F45F-45A7-8EC8-1BC4A6FE57D3}"/>
              </a:ext>
            </a:extLst>
          </p:cNvPr>
          <p:cNvSpPr>
            <a:spLocks noGrp="1"/>
          </p:cNvSpPr>
          <p:nvPr>
            <p:ph type="sldNum" sz="quarter" idx="12"/>
          </p:nvPr>
        </p:nvSpPr>
        <p:spPr/>
        <p:txBody>
          <a:bodyPr/>
          <a:lstStyle/>
          <a:p>
            <a:fld id="{765BDCAA-B6B5-4091-956D-4D48ED6D25DF}" type="slidenum">
              <a:rPr lang="en-GB" smtClean="0"/>
              <a:t>5</a:t>
            </a:fld>
            <a:endParaRPr lang="en-GB" dirty="0"/>
          </a:p>
        </p:txBody>
      </p:sp>
      <p:sp>
        <p:nvSpPr>
          <p:cNvPr id="5" name="Podtytuł 2">
            <a:extLst>
              <a:ext uri="{FF2B5EF4-FFF2-40B4-BE49-F238E27FC236}">
                <a16:creationId xmlns:a16="http://schemas.microsoft.com/office/drawing/2014/main" id="{8765FBAC-B8CF-4B85-B471-E01E6A4A4562}"/>
              </a:ext>
            </a:extLst>
          </p:cNvPr>
          <p:cNvSpPr>
            <a:spLocks noGrp="1"/>
          </p:cNvSpPr>
          <p:nvPr/>
        </p:nvSpPr>
        <p:spPr>
          <a:xfrm>
            <a:off x="1016000" y="215401"/>
            <a:ext cx="10531986" cy="67499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3600" b="1" dirty="0"/>
              <a:t>Financial Management in PBU</a:t>
            </a:r>
            <a:r>
              <a:rPr lang="pl-PL" sz="3600" b="1" dirty="0"/>
              <a:t> – Costs</a:t>
            </a:r>
            <a:endParaRPr lang="en-GB" sz="3600" b="1" dirty="0"/>
          </a:p>
        </p:txBody>
      </p:sp>
      <p:pic>
        <p:nvPicPr>
          <p:cNvPr id="6" name="Obraz 5">
            <a:extLst>
              <a:ext uri="{FF2B5EF4-FFF2-40B4-BE49-F238E27FC236}">
                <a16:creationId xmlns:a16="http://schemas.microsoft.com/office/drawing/2014/main" id="{27CCD505-C51E-4AE0-831B-8E96CF5A96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525" y="541770"/>
            <a:ext cx="1129665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az 7">
            <a:extLst>
              <a:ext uri="{FF2B5EF4-FFF2-40B4-BE49-F238E27FC236}">
                <a16:creationId xmlns:a16="http://schemas.microsoft.com/office/drawing/2014/main" id="{698C44C1-0115-4B90-B065-B4CF2D6CDE1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6451" y="6335211"/>
            <a:ext cx="596148" cy="307389"/>
          </a:xfrm>
          <a:prstGeom prst="rect">
            <a:avLst/>
          </a:prstGeom>
        </p:spPr>
      </p:pic>
      <p:sp>
        <p:nvSpPr>
          <p:cNvPr id="9" name="pole tekstowe 9">
            <a:extLst>
              <a:ext uri="{FF2B5EF4-FFF2-40B4-BE49-F238E27FC236}">
                <a16:creationId xmlns:a16="http://schemas.microsoft.com/office/drawing/2014/main" id="{425E2BB9-89FC-47A5-9603-32F36E598683}"/>
              </a:ext>
            </a:extLst>
          </p:cNvPr>
          <p:cNvSpPr txBox="1"/>
          <p:nvPr/>
        </p:nvSpPr>
        <p:spPr>
          <a:xfrm>
            <a:off x="0" y="6356350"/>
            <a:ext cx="12192000"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pl-PL" sz="1200" b="1" dirty="0">
                <a:solidFill>
                  <a:srgbClr val="202124"/>
                </a:solidFill>
                <a:effectLst/>
                <a:latin typeface="+mn-lt"/>
                <a:ea typeface="Times New Roman" panose="02020603050405020304" pitchFamily="18" charset="0"/>
                <a:cs typeface="Times New Roman" panose="02020603050405020304" pitchFamily="18" charset="0"/>
              </a:rPr>
              <a:t>11th EBL NBO </a:t>
            </a:r>
            <a:r>
              <a:rPr lang="pl-PL" sz="1200" dirty="0">
                <a:effectLst/>
                <a:latin typeface="+mn-lt"/>
                <a:ea typeface="Times New Roman" panose="02020603050405020304" pitchFamily="18" charset="0"/>
                <a:cs typeface="Times New Roman" panose="02020603050405020304" pitchFamily="18" charset="0"/>
              </a:rPr>
              <a:t>Officers' Seminar / </a:t>
            </a:r>
            <a:r>
              <a:rPr lang="pl-PL" sz="1200" dirty="0">
                <a:cs typeface="Times New Roman" panose="02020603050405020304" pitchFamily="18" charset="0"/>
              </a:rPr>
              <a:t>Larnaca 2022 / </a:t>
            </a:r>
            <a:r>
              <a:rPr lang="pl-PL" sz="1200" b="1" dirty="0">
                <a:cs typeface="Times New Roman" panose="02020603050405020304" pitchFamily="18" charset="0"/>
              </a:rPr>
              <a:t>Beata Madej</a:t>
            </a:r>
            <a:endParaRPr lang="pl-PL" sz="1200" b="1" dirty="0"/>
          </a:p>
        </p:txBody>
      </p:sp>
      <p:graphicFrame>
        <p:nvGraphicFramePr>
          <p:cNvPr id="10" name="Wykres 9">
            <a:extLst>
              <a:ext uri="{FF2B5EF4-FFF2-40B4-BE49-F238E27FC236}">
                <a16:creationId xmlns:a16="http://schemas.microsoft.com/office/drawing/2014/main" id="{001D677C-7CF3-4387-B468-2FE66A09A8D3}"/>
              </a:ext>
            </a:extLst>
          </p:cNvPr>
          <p:cNvGraphicFramePr>
            <a:graphicFrameLocks/>
          </p:cNvGraphicFramePr>
          <p:nvPr>
            <p:extLst>
              <p:ext uri="{D42A27DB-BD31-4B8C-83A1-F6EECF244321}">
                <p14:modId xmlns:p14="http://schemas.microsoft.com/office/powerpoint/2010/main" val="2151895816"/>
              </p:ext>
            </p:extLst>
          </p:nvPr>
        </p:nvGraphicFramePr>
        <p:xfrm>
          <a:off x="1917577" y="1524187"/>
          <a:ext cx="7608163" cy="432342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90436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016000" y="369095"/>
            <a:ext cx="10531986" cy="674994"/>
          </a:xfrm>
        </p:spPr>
        <p:txBody>
          <a:bodyPr vert="horz" lIns="91440" tIns="45720" rIns="91440" bIns="45720" rtlCol="0">
            <a:noAutofit/>
          </a:bodyPr>
          <a:lstStyle/>
          <a:p>
            <a:r>
              <a:rPr lang="en-US" sz="3600" b="1" dirty="0"/>
              <a:t>Diversified Sources of PBU’s Revenues</a:t>
            </a:r>
          </a:p>
        </p:txBody>
      </p:sp>
      <p:graphicFrame>
        <p:nvGraphicFramePr>
          <p:cNvPr id="5" name="Obiekt 5">
            <a:extLst>
              <a:ext uri="{FF2B5EF4-FFF2-40B4-BE49-F238E27FC236}">
                <a16:creationId xmlns:a16="http://schemas.microsoft.com/office/drawing/2014/main" id="{90EF34F2-AB29-4870-9F1C-85536A625806}"/>
              </a:ext>
            </a:extLst>
          </p:cNvPr>
          <p:cNvGraphicFramePr>
            <a:graphicFrameLocks noChangeAspect="1"/>
          </p:cNvGraphicFramePr>
          <p:nvPr/>
        </p:nvGraphicFramePr>
        <p:xfrm>
          <a:off x="644525" y="695464"/>
          <a:ext cx="11296650" cy="496887"/>
        </p:xfrm>
        <a:graphic>
          <a:graphicData uri="http://schemas.openxmlformats.org/presentationml/2006/ole">
            <mc:AlternateContent xmlns:mc="http://schemas.openxmlformats.org/markup-compatibility/2006">
              <mc:Choice xmlns:v="urn:schemas-microsoft-com:vml" Requires="v">
                <p:oleObj spid="_x0000_s27738" name="CorelDRAW" r:id="rId3" imgW="15797366" imgH="695452" progId="CorelDRAW.Graphic.12">
                  <p:embed/>
                </p:oleObj>
              </mc:Choice>
              <mc:Fallback>
                <p:oleObj name="CorelDRAW" r:id="rId3" imgW="15797366" imgH="695452" progId="CorelDRAW.Graphic.12">
                  <p:embed/>
                  <p:pic>
                    <p:nvPicPr>
                      <p:cNvPr id="5" name="Obiekt 5">
                        <a:extLst>
                          <a:ext uri="{FF2B5EF4-FFF2-40B4-BE49-F238E27FC236}">
                            <a16:creationId xmlns:a16="http://schemas.microsoft.com/office/drawing/2014/main" id="{90EF34F2-AB29-4870-9F1C-85536A6258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525" y="695464"/>
                        <a:ext cx="1129665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pole tekstowe 6">
            <a:extLst>
              <a:ext uri="{FF2B5EF4-FFF2-40B4-BE49-F238E27FC236}">
                <a16:creationId xmlns:a16="http://schemas.microsoft.com/office/drawing/2014/main" id="{E2010195-080A-4B27-B989-3860770F71B4}"/>
              </a:ext>
            </a:extLst>
          </p:cNvPr>
          <p:cNvSpPr txBox="1"/>
          <p:nvPr/>
        </p:nvSpPr>
        <p:spPr>
          <a:xfrm>
            <a:off x="1482725" y="1491394"/>
            <a:ext cx="10320867" cy="1460400"/>
          </a:xfrm>
          <a:prstGeom prst="rect">
            <a:avLst/>
          </a:prstGeom>
          <a:noFill/>
        </p:spPr>
        <p:txBody>
          <a:bodyPr wrap="square">
            <a:spAutoFit/>
          </a:bodyPr>
          <a:lstStyle/>
          <a:p>
            <a:r>
              <a:rPr lang="en-US" sz="2000" dirty="0">
                <a:solidFill>
                  <a:srgbClr val="202124"/>
                </a:solidFill>
                <a:cs typeface="Times New Roman" panose="02020603050405020304" pitchFamily="18" charset="0"/>
              </a:rPr>
              <a:t>PBU’s revenues are divided into 9 main items.</a:t>
            </a:r>
          </a:p>
          <a:p>
            <a:pPr>
              <a:lnSpc>
                <a:spcPct val="150000"/>
              </a:lnSpc>
            </a:pPr>
            <a:endParaRPr lang="en-US" sz="800" dirty="0">
              <a:solidFill>
                <a:srgbClr val="202124"/>
              </a:solidFill>
              <a:cs typeface="Times New Roman" panose="02020603050405020304" pitchFamily="18" charset="0"/>
            </a:endParaRPr>
          </a:p>
          <a:p>
            <a:pPr>
              <a:lnSpc>
                <a:spcPct val="150000"/>
              </a:lnSpc>
            </a:pPr>
            <a:endParaRPr lang="en-US" sz="2000" dirty="0">
              <a:solidFill>
                <a:srgbClr val="202124"/>
              </a:solidFill>
              <a:cs typeface="Times New Roman" panose="02020603050405020304" pitchFamily="18" charset="0"/>
            </a:endParaRPr>
          </a:p>
          <a:p>
            <a:pPr>
              <a:lnSpc>
                <a:spcPct val="150000"/>
              </a:lnSpc>
            </a:pPr>
            <a:endParaRPr lang="en-US" sz="2000" dirty="0"/>
          </a:p>
        </p:txBody>
      </p:sp>
      <p:sp>
        <p:nvSpPr>
          <p:cNvPr id="6" name="Symbol zastępczy numeru slajdu 5">
            <a:extLst>
              <a:ext uri="{FF2B5EF4-FFF2-40B4-BE49-F238E27FC236}">
                <a16:creationId xmlns:a16="http://schemas.microsoft.com/office/drawing/2014/main" id="{910678AB-7FEC-4FFA-B2E9-28677377E956}"/>
              </a:ext>
            </a:extLst>
          </p:cNvPr>
          <p:cNvSpPr>
            <a:spLocks noGrp="1"/>
          </p:cNvSpPr>
          <p:nvPr>
            <p:ph type="sldNum" sz="quarter" idx="12"/>
          </p:nvPr>
        </p:nvSpPr>
        <p:spPr/>
        <p:txBody>
          <a:bodyPr/>
          <a:lstStyle/>
          <a:p>
            <a:fld id="{765BDCAA-B6B5-4091-956D-4D48ED6D25DF}" type="slidenum">
              <a:rPr lang="en-GB" smtClean="0"/>
              <a:t>6</a:t>
            </a:fld>
            <a:endParaRPr lang="en-GB" dirty="0"/>
          </a:p>
        </p:txBody>
      </p:sp>
      <p:graphicFrame>
        <p:nvGraphicFramePr>
          <p:cNvPr id="2" name="Tabela 1">
            <a:extLst>
              <a:ext uri="{FF2B5EF4-FFF2-40B4-BE49-F238E27FC236}">
                <a16:creationId xmlns:a16="http://schemas.microsoft.com/office/drawing/2014/main" id="{DE9F3B51-10A5-42D2-BA6F-CEF8E1A1B4A6}"/>
              </a:ext>
            </a:extLst>
          </p:cNvPr>
          <p:cNvGraphicFramePr>
            <a:graphicFrameLocks noGrp="1"/>
          </p:cNvGraphicFramePr>
          <p:nvPr>
            <p:extLst>
              <p:ext uri="{D42A27DB-BD31-4B8C-83A1-F6EECF244321}">
                <p14:modId xmlns:p14="http://schemas.microsoft.com/office/powerpoint/2010/main" val="3469942243"/>
              </p:ext>
            </p:extLst>
          </p:nvPr>
        </p:nvGraphicFramePr>
        <p:xfrm>
          <a:off x="2769381" y="2508800"/>
          <a:ext cx="5980723" cy="3048000"/>
        </p:xfrm>
        <a:graphic>
          <a:graphicData uri="http://schemas.openxmlformats.org/drawingml/2006/table">
            <a:tbl>
              <a:tblPr/>
              <a:tblGrid>
                <a:gridCol w="619605">
                  <a:extLst>
                    <a:ext uri="{9D8B030D-6E8A-4147-A177-3AD203B41FA5}">
                      <a16:colId xmlns:a16="http://schemas.microsoft.com/office/drawing/2014/main" val="49776384"/>
                    </a:ext>
                  </a:extLst>
                </a:gridCol>
                <a:gridCol w="5361118">
                  <a:extLst>
                    <a:ext uri="{9D8B030D-6E8A-4147-A177-3AD203B41FA5}">
                      <a16:colId xmlns:a16="http://schemas.microsoft.com/office/drawing/2014/main" val="4177280076"/>
                    </a:ext>
                  </a:extLst>
                </a:gridCol>
              </a:tblGrid>
              <a:tr h="200025">
                <a:tc>
                  <a:txBody>
                    <a:bodyPr/>
                    <a:lstStyle/>
                    <a:p>
                      <a:pPr algn="ctr" fontAlgn="ctr"/>
                      <a:r>
                        <a:rPr lang="en-US" sz="2000" b="1" i="0" u="none" strike="noStrike" noProof="0" dirty="0">
                          <a:solidFill>
                            <a:srgbClr val="000000"/>
                          </a:solidFill>
                          <a:effectLst/>
                          <a:latin typeface="Calibri" panose="020F0502020204030204" pitchFamily="34" charset="0"/>
                        </a:rPr>
                        <a:t>Item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2000" b="1" i="0" u="none" strike="noStrike" noProof="0" dirty="0">
                          <a:solidFill>
                            <a:srgbClr val="000000"/>
                          </a:solidFill>
                          <a:effectLst/>
                          <a:latin typeface="Calibri" panose="020F0502020204030204" pitchFamily="34" charset="0"/>
                        </a:rPr>
                        <a:t>Description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1588971419"/>
                  </a:ext>
                </a:extLst>
              </a:tr>
              <a:tr h="200025">
                <a:tc>
                  <a:txBody>
                    <a:bodyPr/>
                    <a:lstStyle/>
                    <a:p>
                      <a:pPr algn="ctr" fontAlgn="ctr"/>
                      <a:r>
                        <a:rPr lang="en-US" sz="2000" b="0" i="0" u="none" strike="noStrike" noProof="0"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ctr"/>
                      <a:r>
                        <a:rPr lang="en-US" sz="2000" b="0" i="0" u="none" strike="noStrike" noProof="0" dirty="0">
                          <a:solidFill>
                            <a:srgbClr val="000000"/>
                          </a:solidFill>
                          <a:effectLst/>
                          <a:latin typeface="Calibri" panose="020F0502020204030204" pitchFamily="34" charset="0"/>
                        </a:rPr>
                        <a:t>Ministry of Sport and Tourism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978319087"/>
                  </a:ext>
                </a:extLst>
              </a:tr>
              <a:tr h="200025">
                <a:tc>
                  <a:txBody>
                    <a:bodyPr/>
                    <a:lstStyle/>
                    <a:p>
                      <a:pPr algn="ctr" fontAlgn="ctr"/>
                      <a:r>
                        <a:rPr lang="en-US" sz="2000" b="0" i="0" u="none" strike="noStrike" noProof="0" dirty="0">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2000" b="0" i="0" u="none" strike="noStrike" noProof="0" dirty="0">
                          <a:solidFill>
                            <a:srgbClr val="000000"/>
                          </a:solidFill>
                          <a:effectLst/>
                          <a:latin typeface="Calibri" panose="020F0502020204030204" pitchFamily="34" charset="0"/>
                        </a:rPr>
                        <a:t>Ministry of Family and Social Policy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4609442"/>
                  </a:ext>
                </a:extLst>
              </a:tr>
              <a:tr h="200025">
                <a:tc>
                  <a:txBody>
                    <a:bodyPr/>
                    <a:lstStyle/>
                    <a:p>
                      <a:pPr algn="ctr" fontAlgn="ctr"/>
                      <a:r>
                        <a:rPr lang="en-US" sz="2000" b="0" i="0" u="none" strike="noStrike" noProof="0" dirty="0">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ctr"/>
                      <a:r>
                        <a:rPr lang="en-US" sz="2000" b="0" i="0" u="none" strike="noStrike" noProof="0" dirty="0">
                          <a:solidFill>
                            <a:srgbClr val="000000"/>
                          </a:solidFill>
                          <a:effectLst/>
                          <a:latin typeface="Calibri" panose="020F0502020204030204" pitchFamily="34" charset="0"/>
                        </a:rPr>
                        <a:t>Private sponsors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475676669"/>
                  </a:ext>
                </a:extLst>
              </a:tr>
              <a:tr h="200025">
                <a:tc>
                  <a:txBody>
                    <a:bodyPr/>
                    <a:lstStyle/>
                    <a:p>
                      <a:pPr algn="ctr" fontAlgn="ctr"/>
                      <a:r>
                        <a:rPr lang="en-US" sz="2000" b="0" i="0" u="none" strike="noStrike" noProof="0" dirty="0">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2000" b="0" i="0" u="none" strike="noStrike" noProof="0" dirty="0">
                          <a:solidFill>
                            <a:srgbClr val="000000"/>
                          </a:solidFill>
                          <a:effectLst/>
                          <a:latin typeface="Calibri" panose="020F0502020204030204" pitchFamily="34" charset="0"/>
                        </a:rPr>
                        <a:t>Membership fees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7484930"/>
                  </a:ext>
                </a:extLst>
              </a:tr>
              <a:tr h="200025">
                <a:tc>
                  <a:txBody>
                    <a:bodyPr/>
                    <a:lstStyle/>
                    <a:p>
                      <a:pPr algn="ctr" fontAlgn="ctr"/>
                      <a:r>
                        <a:rPr lang="en-US" sz="2000" b="0" i="0" u="none" strike="noStrike" noProof="0" dirty="0">
                          <a:solidFill>
                            <a:srgbClr val="000000"/>
                          </a:solidFill>
                          <a:effectLst/>
                          <a:latin typeface="Calibri" panose="020F0502020204030204" pitchFamily="34"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ctr"/>
                      <a:r>
                        <a:rPr lang="en-US" sz="2000" b="0" i="0" u="none" strike="noStrike" noProof="0" dirty="0">
                          <a:solidFill>
                            <a:srgbClr val="000000"/>
                          </a:solidFill>
                          <a:effectLst/>
                          <a:latin typeface="Calibri" panose="020F0502020204030204" pitchFamily="34" charset="0"/>
                        </a:rPr>
                        <a:t>Entry fees – Leagues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806462581"/>
                  </a:ext>
                </a:extLst>
              </a:tr>
              <a:tr h="200025">
                <a:tc>
                  <a:txBody>
                    <a:bodyPr/>
                    <a:lstStyle/>
                    <a:p>
                      <a:pPr algn="ctr" fontAlgn="ctr"/>
                      <a:r>
                        <a:rPr lang="en-US" sz="2000" b="0" i="0" u="none" strike="noStrike" noProof="0" dirty="0">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2000" b="0" i="0" u="none" strike="noStrike" noProof="0" dirty="0">
                          <a:solidFill>
                            <a:srgbClr val="000000"/>
                          </a:solidFill>
                          <a:effectLst/>
                          <a:latin typeface="Calibri" panose="020F0502020204030204" pitchFamily="34" charset="0"/>
                        </a:rPr>
                        <a:t>Entry fees – On-site tournaments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2697156"/>
                  </a:ext>
                </a:extLst>
              </a:tr>
              <a:tr h="200025">
                <a:tc>
                  <a:txBody>
                    <a:bodyPr/>
                    <a:lstStyle/>
                    <a:p>
                      <a:pPr algn="ctr" fontAlgn="ctr"/>
                      <a:r>
                        <a:rPr lang="en-US" sz="2000" b="0" i="0" u="none" strike="noStrike" noProof="0" dirty="0">
                          <a:solidFill>
                            <a:srgbClr val="000000"/>
                          </a:solidFill>
                          <a:effectLst/>
                          <a:latin typeface="Calibri" panose="020F0502020204030204" pitchFamily="34" charset="0"/>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ctr"/>
                      <a:r>
                        <a:rPr lang="en-US" sz="2000" b="0" i="0" u="none" strike="noStrike" noProof="0" dirty="0">
                          <a:solidFill>
                            <a:srgbClr val="000000"/>
                          </a:solidFill>
                          <a:effectLst/>
                          <a:latin typeface="Calibri" panose="020F0502020204030204" pitchFamily="34" charset="0"/>
                        </a:rPr>
                        <a:t>Entry fees – On-line tournaments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700315370"/>
                  </a:ext>
                </a:extLst>
              </a:tr>
              <a:tr h="200025">
                <a:tc>
                  <a:txBody>
                    <a:bodyPr/>
                    <a:lstStyle/>
                    <a:p>
                      <a:pPr algn="ctr" fontAlgn="ctr"/>
                      <a:r>
                        <a:rPr lang="en-US" sz="2000" b="0" i="0" u="none" strike="noStrike" noProof="0" dirty="0">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2000" b="0" i="0" u="none" strike="noStrike" noProof="0" dirty="0">
                          <a:solidFill>
                            <a:srgbClr val="000000"/>
                          </a:solidFill>
                          <a:effectLst/>
                          <a:latin typeface="Calibri" panose="020F0502020204030204" pitchFamily="34" charset="0"/>
                        </a:rPr>
                        <a:t>Intellectual Sports Center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6095274"/>
                  </a:ext>
                </a:extLst>
              </a:tr>
              <a:tr h="200025">
                <a:tc>
                  <a:txBody>
                    <a:bodyPr/>
                    <a:lstStyle/>
                    <a:p>
                      <a:pPr algn="ctr" fontAlgn="ctr"/>
                      <a:r>
                        <a:rPr lang="en-US" sz="2000" b="0" i="0" u="none" strike="noStrike" noProof="0" dirty="0">
                          <a:solidFill>
                            <a:srgbClr val="000000"/>
                          </a:solidFill>
                          <a:effectLst/>
                          <a:latin typeface="Calibri" panose="020F0502020204030204" pitchFamily="34" charset="0"/>
                        </a:rPr>
                        <a:t>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ctr"/>
                      <a:r>
                        <a:rPr lang="en-US" sz="2000" b="0" i="0" u="none" strike="noStrike" noProof="0" dirty="0">
                          <a:solidFill>
                            <a:srgbClr val="000000"/>
                          </a:solidFill>
                          <a:effectLst/>
                          <a:latin typeface="Calibri" panose="020F0502020204030204" pitchFamily="34" charset="0"/>
                        </a:rPr>
                        <a:t>Other revenues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609256917"/>
                  </a:ext>
                </a:extLst>
              </a:tr>
            </a:tbl>
          </a:graphicData>
        </a:graphic>
      </p:graphicFrame>
      <p:pic>
        <p:nvPicPr>
          <p:cNvPr id="8" name="Obraz 7">
            <a:extLst>
              <a:ext uri="{FF2B5EF4-FFF2-40B4-BE49-F238E27FC236}">
                <a16:creationId xmlns:a16="http://schemas.microsoft.com/office/drawing/2014/main" id="{1CCD6F17-FB84-4DE7-B514-6C74C3E4056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6451" y="6488905"/>
            <a:ext cx="596148" cy="307389"/>
          </a:xfrm>
          <a:prstGeom prst="rect">
            <a:avLst/>
          </a:prstGeom>
        </p:spPr>
      </p:pic>
      <p:sp>
        <p:nvSpPr>
          <p:cNvPr id="10" name="pole tekstowe 9">
            <a:extLst>
              <a:ext uri="{FF2B5EF4-FFF2-40B4-BE49-F238E27FC236}">
                <a16:creationId xmlns:a16="http://schemas.microsoft.com/office/drawing/2014/main" id="{B2C093DD-213E-4FCF-934B-261332130775}"/>
              </a:ext>
            </a:extLst>
          </p:cNvPr>
          <p:cNvSpPr txBox="1"/>
          <p:nvPr/>
        </p:nvSpPr>
        <p:spPr>
          <a:xfrm>
            <a:off x="0" y="6488905"/>
            <a:ext cx="12192000" cy="276999"/>
          </a:xfrm>
          <a:prstGeom prst="rect">
            <a:avLst/>
          </a:prstGeom>
          <a:noFill/>
        </p:spPr>
        <p:txBody>
          <a:bodyPr wrap="square">
            <a:spAutoFit/>
          </a:bodyPr>
          <a:lstStyle/>
          <a:p>
            <a:pPr algn="ctr"/>
            <a:r>
              <a:rPr lang="pl-PL" sz="1200" b="1" dirty="0">
                <a:solidFill>
                  <a:srgbClr val="202124"/>
                </a:solidFill>
                <a:effectLst/>
                <a:latin typeface="+mn-lt"/>
                <a:ea typeface="Times New Roman" panose="02020603050405020304" pitchFamily="18" charset="0"/>
                <a:cs typeface="Times New Roman" panose="02020603050405020304" pitchFamily="18" charset="0"/>
              </a:rPr>
              <a:t>11th EBL NBO </a:t>
            </a:r>
            <a:r>
              <a:rPr lang="pl-PL" sz="1200" dirty="0">
                <a:effectLst/>
                <a:latin typeface="+mn-lt"/>
                <a:ea typeface="Times New Roman" panose="02020603050405020304" pitchFamily="18" charset="0"/>
                <a:cs typeface="Times New Roman" panose="02020603050405020304" pitchFamily="18" charset="0"/>
              </a:rPr>
              <a:t>Officers' Seminar / </a:t>
            </a:r>
            <a:r>
              <a:rPr lang="pl-PL" sz="1200" dirty="0">
                <a:cs typeface="Times New Roman" panose="02020603050405020304" pitchFamily="18" charset="0"/>
              </a:rPr>
              <a:t>Larnaca 2022 / </a:t>
            </a:r>
            <a:r>
              <a:rPr lang="pl-PL" sz="1200" b="1" dirty="0">
                <a:cs typeface="Times New Roman" panose="02020603050405020304" pitchFamily="18" charset="0"/>
              </a:rPr>
              <a:t>Beata Madej</a:t>
            </a:r>
            <a:endParaRPr lang="pl-PL" sz="1200" b="1" dirty="0"/>
          </a:p>
        </p:txBody>
      </p:sp>
    </p:spTree>
    <p:extLst>
      <p:ext uri="{BB962C8B-B14F-4D97-AF65-F5344CB8AC3E}">
        <p14:creationId xmlns:p14="http://schemas.microsoft.com/office/powerpoint/2010/main" val="3392190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588655" y="369095"/>
            <a:ext cx="9959331" cy="674994"/>
          </a:xfrm>
        </p:spPr>
        <p:txBody>
          <a:bodyPr>
            <a:noAutofit/>
          </a:bodyPr>
          <a:lstStyle/>
          <a:p>
            <a:r>
              <a:rPr lang="en-US" sz="3600" b="1" dirty="0"/>
              <a:t>PBU’s Sources of Funding – Public Sponsorship</a:t>
            </a:r>
          </a:p>
        </p:txBody>
      </p:sp>
      <p:graphicFrame>
        <p:nvGraphicFramePr>
          <p:cNvPr id="5" name="Obiekt 5">
            <a:extLst>
              <a:ext uri="{FF2B5EF4-FFF2-40B4-BE49-F238E27FC236}">
                <a16:creationId xmlns:a16="http://schemas.microsoft.com/office/drawing/2014/main" id="{90EF34F2-AB29-4870-9F1C-85536A625806}"/>
              </a:ext>
            </a:extLst>
          </p:cNvPr>
          <p:cNvGraphicFramePr>
            <a:graphicFrameLocks noChangeAspect="1"/>
          </p:cNvGraphicFramePr>
          <p:nvPr/>
        </p:nvGraphicFramePr>
        <p:xfrm>
          <a:off x="644525" y="695464"/>
          <a:ext cx="11296650" cy="496887"/>
        </p:xfrm>
        <a:graphic>
          <a:graphicData uri="http://schemas.openxmlformats.org/presentationml/2006/ole">
            <mc:AlternateContent xmlns:mc="http://schemas.openxmlformats.org/markup-compatibility/2006">
              <mc:Choice xmlns:v="urn:schemas-microsoft-com:vml" Requires="v">
                <p:oleObj spid="_x0000_s36939" name="CorelDRAW" r:id="rId3" imgW="15797366" imgH="695452" progId="CorelDRAW.Graphic.12">
                  <p:embed/>
                </p:oleObj>
              </mc:Choice>
              <mc:Fallback>
                <p:oleObj name="CorelDRAW" r:id="rId3" imgW="15797366" imgH="695452" progId="CorelDRAW.Graphic.12">
                  <p:embed/>
                  <p:pic>
                    <p:nvPicPr>
                      <p:cNvPr id="5" name="Obiekt 5">
                        <a:extLst>
                          <a:ext uri="{FF2B5EF4-FFF2-40B4-BE49-F238E27FC236}">
                            <a16:creationId xmlns:a16="http://schemas.microsoft.com/office/drawing/2014/main" id="{90EF34F2-AB29-4870-9F1C-85536A6258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525" y="695464"/>
                        <a:ext cx="11296650" cy="496887"/>
                      </a:xfrm>
                      <a:prstGeom prst="rect">
                        <a:avLst/>
                      </a:prstGeom>
                      <a:noFill/>
                      <a:ln>
                        <a:noFill/>
                      </a:ln>
                    </p:spPr>
                  </p:pic>
                </p:oleObj>
              </mc:Fallback>
            </mc:AlternateContent>
          </a:graphicData>
        </a:graphic>
      </p:graphicFrame>
      <p:sp>
        <p:nvSpPr>
          <p:cNvPr id="7" name="pole tekstowe 6">
            <a:extLst>
              <a:ext uri="{FF2B5EF4-FFF2-40B4-BE49-F238E27FC236}">
                <a16:creationId xmlns:a16="http://schemas.microsoft.com/office/drawing/2014/main" id="{E2010195-080A-4B27-B989-3860770F71B4}"/>
              </a:ext>
            </a:extLst>
          </p:cNvPr>
          <p:cNvSpPr txBox="1"/>
          <p:nvPr/>
        </p:nvSpPr>
        <p:spPr>
          <a:xfrm>
            <a:off x="885826" y="1518720"/>
            <a:ext cx="10810874" cy="2350259"/>
          </a:xfrm>
          <a:prstGeom prst="rect">
            <a:avLst/>
          </a:prstGeom>
          <a:noFill/>
        </p:spPr>
        <p:txBody>
          <a:bodyPr wrap="square">
            <a:spAutoFit/>
          </a:bodyPr>
          <a:lstStyle/>
          <a:p>
            <a:pPr>
              <a:spcBef>
                <a:spcPts val="1200"/>
              </a:spcBef>
            </a:pPr>
            <a:r>
              <a:rPr lang="en-US" sz="2000" dirty="0">
                <a:solidFill>
                  <a:srgbClr val="202124"/>
                </a:solidFill>
                <a:cs typeface="Times New Roman" panose="02020603050405020304" pitchFamily="18" charset="0"/>
              </a:rPr>
              <a:t>PBU receives part of its funding for statutory activities from state subsidies. The Ministry of Sport and Tourism provides financial support for the development of the Competition Sports and the Youth Sports Development Programs. </a:t>
            </a:r>
          </a:p>
          <a:p>
            <a:pPr>
              <a:spcBef>
                <a:spcPts val="1200"/>
              </a:spcBef>
            </a:pPr>
            <a:r>
              <a:rPr lang="en-US" sz="2000" dirty="0">
                <a:solidFill>
                  <a:srgbClr val="202124"/>
                </a:solidFill>
                <a:cs typeface="Times New Roman" panose="02020603050405020304" pitchFamily="18" charset="0"/>
              </a:rPr>
              <a:t>In 2018-2020, we also received grants from the Ministry of Family and Social Policy for the program Bridge 60+.</a:t>
            </a:r>
          </a:p>
          <a:p>
            <a:pPr>
              <a:spcBef>
                <a:spcPts val="1200"/>
              </a:spcBef>
            </a:pPr>
            <a:r>
              <a:rPr lang="en-US" sz="2000" dirty="0">
                <a:solidFill>
                  <a:srgbClr val="202124"/>
                </a:solidFill>
                <a:cs typeface="Times New Roman" panose="02020603050405020304" pitchFamily="18" charset="0"/>
              </a:rPr>
              <a:t>The shares of public sponsorship in PBU’s total revenues in 2018-2021 are presented below.</a:t>
            </a:r>
          </a:p>
          <a:p>
            <a:pPr marL="1257300" lvl="2" indent="-342900">
              <a:lnSpc>
                <a:spcPct val="150000"/>
              </a:lnSpc>
              <a:buFont typeface="Arial" panose="020B0604020202020204" pitchFamily="34" charset="0"/>
              <a:buChar char="•"/>
            </a:pPr>
            <a:endParaRPr lang="en-US" sz="500" dirty="0">
              <a:solidFill>
                <a:srgbClr val="202124"/>
              </a:solidFill>
              <a:cs typeface="Times New Roman" panose="02020603050405020304" pitchFamily="18" charset="0"/>
            </a:endParaRPr>
          </a:p>
        </p:txBody>
      </p:sp>
      <p:sp>
        <p:nvSpPr>
          <p:cNvPr id="8" name="Symbol zastępczy numeru slajdu 7">
            <a:extLst>
              <a:ext uri="{FF2B5EF4-FFF2-40B4-BE49-F238E27FC236}">
                <a16:creationId xmlns:a16="http://schemas.microsoft.com/office/drawing/2014/main" id="{98F79BE6-F63C-407B-B308-3725C9ADC3BE}"/>
              </a:ext>
            </a:extLst>
          </p:cNvPr>
          <p:cNvSpPr>
            <a:spLocks noGrp="1"/>
          </p:cNvSpPr>
          <p:nvPr>
            <p:ph type="sldNum" sz="quarter" idx="12"/>
          </p:nvPr>
        </p:nvSpPr>
        <p:spPr/>
        <p:txBody>
          <a:bodyPr/>
          <a:lstStyle/>
          <a:p>
            <a:fld id="{765BDCAA-B6B5-4091-956D-4D48ED6D25DF}" type="slidenum">
              <a:rPr lang="en-GB" smtClean="0"/>
              <a:t>7</a:t>
            </a:fld>
            <a:endParaRPr lang="en-GB" dirty="0"/>
          </a:p>
        </p:txBody>
      </p:sp>
      <p:pic>
        <p:nvPicPr>
          <p:cNvPr id="9" name="Obraz 8">
            <a:extLst>
              <a:ext uri="{FF2B5EF4-FFF2-40B4-BE49-F238E27FC236}">
                <a16:creationId xmlns:a16="http://schemas.microsoft.com/office/drawing/2014/main" id="{290B603B-795D-4958-A2FF-F39E3543B16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6451" y="6488905"/>
            <a:ext cx="596148" cy="307389"/>
          </a:xfrm>
          <a:prstGeom prst="rect">
            <a:avLst/>
          </a:prstGeom>
        </p:spPr>
      </p:pic>
      <p:sp>
        <p:nvSpPr>
          <p:cNvPr id="10" name="pole tekstowe 9">
            <a:extLst>
              <a:ext uri="{FF2B5EF4-FFF2-40B4-BE49-F238E27FC236}">
                <a16:creationId xmlns:a16="http://schemas.microsoft.com/office/drawing/2014/main" id="{C609F82B-51E4-4473-83B7-668CE33E58BD}"/>
              </a:ext>
            </a:extLst>
          </p:cNvPr>
          <p:cNvSpPr txBox="1"/>
          <p:nvPr/>
        </p:nvSpPr>
        <p:spPr>
          <a:xfrm>
            <a:off x="0" y="6488905"/>
            <a:ext cx="12192000" cy="276999"/>
          </a:xfrm>
          <a:prstGeom prst="rect">
            <a:avLst/>
          </a:prstGeom>
          <a:noFill/>
        </p:spPr>
        <p:txBody>
          <a:bodyPr wrap="square">
            <a:spAutoFit/>
          </a:bodyPr>
          <a:lstStyle/>
          <a:p>
            <a:pPr algn="ctr"/>
            <a:r>
              <a:rPr lang="pl-PL" sz="1200" b="1" dirty="0">
                <a:solidFill>
                  <a:srgbClr val="202124"/>
                </a:solidFill>
                <a:effectLst/>
                <a:latin typeface="+mn-lt"/>
                <a:ea typeface="Times New Roman" panose="02020603050405020304" pitchFamily="18" charset="0"/>
                <a:cs typeface="Times New Roman" panose="02020603050405020304" pitchFamily="18" charset="0"/>
              </a:rPr>
              <a:t>11th </a:t>
            </a:r>
            <a:r>
              <a:rPr lang="en-US" sz="1200" b="1" dirty="0">
                <a:solidFill>
                  <a:srgbClr val="202124"/>
                </a:solidFill>
                <a:effectLst/>
                <a:latin typeface="+mn-lt"/>
                <a:ea typeface="Times New Roman" panose="02020603050405020304" pitchFamily="18" charset="0"/>
                <a:cs typeface="Times New Roman" panose="02020603050405020304" pitchFamily="18" charset="0"/>
              </a:rPr>
              <a:t>EBL NBO </a:t>
            </a:r>
            <a:r>
              <a:rPr lang="en-US" sz="1200" dirty="0">
                <a:effectLst/>
                <a:latin typeface="+mn-lt"/>
                <a:ea typeface="Times New Roman" panose="02020603050405020304" pitchFamily="18" charset="0"/>
                <a:cs typeface="Times New Roman" panose="02020603050405020304" pitchFamily="18" charset="0"/>
              </a:rPr>
              <a:t>Officers' Seminar / </a:t>
            </a:r>
            <a:r>
              <a:rPr lang="en-US" sz="1200" dirty="0">
                <a:cs typeface="Times New Roman" panose="02020603050405020304" pitchFamily="18" charset="0"/>
              </a:rPr>
              <a:t>Larnaca 2022 / </a:t>
            </a:r>
            <a:r>
              <a:rPr lang="en-US" sz="1200" b="1" dirty="0">
                <a:cs typeface="Times New Roman" panose="02020603050405020304" pitchFamily="18" charset="0"/>
              </a:rPr>
              <a:t>Beata Madej</a:t>
            </a:r>
            <a:endParaRPr lang="en-US" sz="1200" b="1" dirty="0"/>
          </a:p>
        </p:txBody>
      </p:sp>
      <p:graphicFrame>
        <p:nvGraphicFramePr>
          <p:cNvPr id="2" name="Tabela 1">
            <a:extLst>
              <a:ext uri="{FF2B5EF4-FFF2-40B4-BE49-F238E27FC236}">
                <a16:creationId xmlns:a16="http://schemas.microsoft.com/office/drawing/2014/main" id="{1B5627B5-AA97-4193-915C-F01BA2A30AFC}"/>
              </a:ext>
            </a:extLst>
          </p:cNvPr>
          <p:cNvGraphicFramePr>
            <a:graphicFrameLocks noGrp="1"/>
          </p:cNvGraphicFramePr>
          <p:nvPr>
            <p:extLst>
              <p:ext uri="{D42A27DB-BD31-4B8C-83A1-F6EECF244321}">
                <p14:modId xmlns:p14="http://schemas.microsoft.com/office/powerpoint/2010/main" val="519698296"/>
              </p:ext>
            </p:extLst>
          </p:nvPr>
        </p:nvGraphicFramePr>
        <p:xfrm>
          <a:off x="1420427" y="4195348"/>
          <a:ext cx="9081856" cy="1620084"/>
        </p:xfrm>
        <a:graphic>
          <a:graphicData uri="http://schemas.openxmlformats.org/drawingml/2006/table">
            <a:tbl>
              <a:tblPr/>
              <a:tblGrid>
                <a:gridCol w="1926455">
                  <a:extLst>
                    <a:ext uri="{9D8B030D-6E8A-4147-A177-3AD203B41FA5}">
                      <a16:colId xmlns:a16="http://schemas.microsoft.com/office/drawing/2014/main" val="1089486747"/>
                    </a:ext>
                  </a:extLst>
                </a:gridCol>
                <a:gridCol w="1748693">
                  <a:extLst>
                    <a:ext uri="{9D8B030D-6E8A-4147-A177-3AD203B41FA5}">
                      <a16:colId xmlns:a16="http://schemas.microsoft.com/office/drawing/2014/main" val="966399348"/>
                    </a:ext>
                  </a:extLst>
                </a:gridCol>
                <a:gridCol w="1802236">
                  <a:extLst>
                    <a:ext uri="{9D8B030D-6E8A-4147-A177-3AD203B41FA5}">
                      <a16:colId xmlns:a16="http://schemas.microsoft.com/office/drawing/2014/main" val="3933910546"/>
                    </a:ext>
                  </a:extLst>
                </a:gridCol>
                <a:gridCol w="1802236">
                  <a:extLst>
                    <a:ext uri="{9D8B030D-6E8A-4147-A177-3AD203B41FA5}">
                      <a16:colId xmlns:a16="http://schemas.microsoft.com/office/drawing/2014/main" val="1538633409"/>
                    </a:ext>
                  </a:extLst>
                </a:gridCol>
                <a:gridCol w="1802236">
                  <a:extLst>
                    <a:ext uri="{9D8B030D-6E8A-4147-A177-3AD203B41FA5}">
                      <a16:colId xmlns:a16="http://schemas.microsoft.com/office/drawing/2014/main" val="2876410694"/>
                    </a:ext>
                  </a:extLst>
                </a:gridCol>
              </a:tblGrid>
              <a:tr h="599339">
                <a:tc gridSpan="5">
                  <a:txBody>
                    <a:bodyPr/>
                    <a:lstStyle/>
                    <a:p>
                      <a:pPr algn="ctr" fontAlgn="ctr"/>
                      <a:r>
                        <a:rPr lang="en-US" sz="1600" b="1" i="0" u="none" strike="noStrike" dirty="0">
                          <a:solidFill>
                            <a:srgbClr val="000000"/>
                          </a:solidFill>
                          <a:effectLst/>
                          <a:latin typeface="Calibri" panose="020F0502020204030204" pitchFamily="34" charset="0"/>
                        </a:rPr>
                        <a:t>PUBLIC SPONSORSHIP</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9657132"/>
                  </a:ext>
                </a:extLst>
              </a:tr>
              <a:tr h="496323">
                <a:tc>
                  <a:txBody>
                    <a:bodyPr/>
                    <a:lstStyle/>
                    <a:p>
                      <a:pPr algn="ctr" fontAlgn="ctr"/>
                      <a:r>
                        <a:rPr lang="en-US" sz="1600" b="1" i="0" u="none" strike="noStrike" dirty="0">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2018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2019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600" b="1" i="0" u="none" strike="noStrike" dirty="0">
                          <a:solidFill>
                            <a:srgbClr val="000000"/>
                          </a:solidFill>
                          <a:effectLst/>
                          <a:latin typeface="Calibri" panose="020F0502020204030204" pitchFamily="34" charset="0"/>
                        </a:rPr>
                        <a:t>2020</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ctr" fontAlgn="ctr"/>
                      <a:r>
                        <a:rPr lang="en-US" sz="1600" b="1" i="0" u="none" strike="noStrike" dirty="0">
                          <a:solidFill>
                            <a:srgbClr val="000000"/>
                          </a:solidFill>
                          <a:effectLst/>
                          <a:latin typeface="Calibri" panose="020F0502020204030204" pitchFamily="34" charset="0"/>
                        </a:rPr>
                        <a:t>2021                              </a:t>
                      </a:r>
                      <a:r>
                        <a:rPr lang="en-US" sz="1400" b="1" i="0" u="none" strike="noStrike" dirty="0">
                          <a:solidFill>
                            <a:srgbClr val="FF0000"/>
                          </a:solidFill>
                          <a:effectLst/>
                          <a:latin typeface="Calibri" panose="020F0502020204030204" pitchFamily="34" charset="0"/>
                        </a:rPr>
                        <a:t>update 2021_11_30</a:t>
                      </a:r>
                      <a:endParaRPr lang="en-US" sz="1400" b="1"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976902088"/>
                  </a:ext>
                </a:extLst>
              </a:tr>
              <a:tr h="524422">
                <a:tc>
                  <a:txBody>
                    <a:bodyPr/>
                    <a:lstStyle/>
                    <a:p>
                      <a:pPr algn="ctr" fontAlgn="ctr"/>
                      <a:r>
                        <a:rPr lang="en-US" sz="1600" b="1" i="0" u="none" strike="noStrike" dirty="0">
                          <a:solidFill>
                            <a:srgbClr val="000000"/>
                          </a:solidFill>
                          <a:effectLst/>
                          <a:latin typeface="Calibri" panose="020F0502020204030204" pitchFamily="34" charset="0"/>
                        </a:rPr>
                        <a:t>Percentage share in yearly income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0000"/>
                          </a:solidFill>
                          <a:effectLst/>
                          <a:latin typeface="Calibri" panose="020F0502020204030204" pitchFamily="34" charset="0"/>
                        </a:rPr>
                        <a:t>34.5%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0000"/>
                          </a:solidFill>
                          <a:effectLst/>
                          <a:latin typeface="Calibri" panose="020F0502020204030204" pitchFamily="34" charset="0"/>
                        </a:rPr>
                        <a:t>34.3%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0000"/>
                          </a:solidFill>
                          <a:effectLst/>
                          <a:latin typeface="Calibri" panose="020F0502020204030204" pitchFamily="34" charset="0"/>
                        </a:rPr>
                        <a:t>30.3%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0000"/>
                          </a:solidFill>
                          <a:effectLst/>
                          <a:latin typeface="Calibri" panose="020F0502020204030204" pitchFamily="34" charset="0"/>
                        </a:rPr>
                        <a:t>31.2%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42336185"/>
                  </a:ext>
                </a:extLst>
              </a:tr>
            </a:tbl>
          </a:graphicData>
        </a:graphic>
      </p:graphicFrame>
    </p:spTree>
    <p:extLst>
      <p:ext uri="{BB962C8B-B14F-4D97-AF65-F5344CB8AC3E}">
        <p14:creationId xmlns:p14="http://schemas.microsoft.com/office/powerpoint/2010/main" val="2037518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588655" y="369095"/>
            <a:ext cx="9959331" cy="674994"/>
          </a:xfrm>
        </p:spPr>
        <p:txBody>
          <a:bodyPr vert="horz" lIns="91440" tIns="45720" rIns="91440" bIns="45720" rtlCol="0">
            <a:noAutofit/>
          </a:bodyPr>
          <a:lstStyle/>
          <a:p>
            <a:r>
              <a:rPr lang="en-US" sz="3600" b="1" dirty="0"/>
              <a:t>PBU’s Sources of Funding – Private Sponsorship</a:t>
            </a:r>
          </a:p>
        </p:txBody>
      </p:sp>
      <p:graphicFrame>
        <p:nvGraphicFramePr>
          <p:cNvPr id="5" name="Obiekt 5">
            <a:extLst>
              <a:ext uri="{FF2B5EF4-FFF2-40B4-BE49-F238E27FC236}">
                <a16:creationId xmlns:a16="http://schemas.microsoft.com/office/drawing/2014/main" id="{90EF34F2-AB29-4870-9F1C-85536A625806}"/>
              </a:ext>
            </a:extLst>
          </p:cNvPr>
          <p:cNvGraphicFramePr>
            <a:graphicFrameLocks noChangeAspect="1"/>
          </p:cNvGraphicFramePr>
          <p:nvPr/>
        </p:nvGraphicFramePr>
        <p:xfrm>
          <a:off x="644525" y="695464"/>
          <a:ext cx="11296650" cy="496887"/>
        </p:xfrm>
        <a:graphic>
          <a:graphicData uri="http://schemas.openxmlformats.org/presentationml/2006/ole">
            <mc:AlternateContent xmlns:mc="http://schemas.openxmlformats.org/markup-compatibility/2006">
              <mc:Choice xmlns:v="urn:schemas-microsoft-com:vml" Requires="v">
                <p:oleObj spid="_x0000_s38985" name="CorelDRAW" r:id="rId3" imgW="15797366" imgH="695452" progId="CorelDRAW.Graphic.12">
                  <p:embed/>
                </p:oleObj>
              </mc:Choice>
              <mc:Fallback>
                <p:oleObj name="CorelDRAW" r:id="rId3" imgW="15797366" imgH="695452" progId="CorelDRAW.Graphic.12">
                  <p:embed/>
                  <p:pic>
                    <p:nvPicPr>
                      <p:cNvPr id="5" name="Obiekt 5">
                        <a:extLst>
                          <a:ext uri="{FF2B5EF4-FFF2-40B4-BE49-F238E27FC236}">
                            <a16:creationId xmlns:a16="http://schemas.microsoft.com/office/drawing/2014/main" id="{90EF34F2-AB29-4870-9F1C-85536A6258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525" y="695464"/>
                        <a:ext cx="11296650" cy="496887"/>
                      </a:xfrm>
                      <a:prstGeom prst="rect">
                        <a:avLst/>
                      </a:prstGeom>
                      <a:noFill/>
                      <a:ln>
                        <a:noFill/>
                      </a:ln>
                    </p:spPr>
                  </p:pic>
                </p:oleObj>
              </mc:Fallback>
            </mc:AlternateContent>
          </a:graphicData>
        </a:graphic>
      </p:graphicFrame>
      <p:sp>
        <p:nvSpPr>
          <p:cNvPr id="7" name="pole tekstowe 6">
            <a:extLst>
              <a:ext uri="{FF2B5EF4-FFF2-40B4-BE49-F238E27FC236}">
                <a16:creationId xmlns:a16="http://schemas.microsoft.com/office/drawing/2014/main" id="{E2010195-080A-4B27-B989-3860770F71B4}"/>
              </a:ext>
            </a:extLst>
          </p:cNvPr>
          <p:cNvSpPr txBox="1"/>
          <p:nvPr/>
        </p:nvSpPr>
        <p:spPr>
          <a:xfrm>
            <a:off x="885826" y="1518720"/>
            <a:ext cx="10810874" cy="1631216"/>
          </a:xfrm>
          <a:prstGeom prst="rect">
            <a:avLst/>
          </a:prstGeom>
          <a:noFill/>
        </p:spPr>
        <p:txBody>
          <a:bodyPr wrap="square">
            <a:spAutoFit/>
          </a:bodyPr>
          <a:lstStyle/>
          <a:p>
            <a:pPr>
              <a:spcBef>
                <a:spcPts val="1200"/>
              </a:spcBef>
            </a:pPr>
            <a:r>
              <a:rPr lang="en-US" sz="2000" dirty="0">
                <a:solidFill>
                  <a:srgbClr val="202124"/>
                </a:solidFill>
                <a:cs typeface="Times New Roman" panose="02020603050405020304" pitchFamily="18" charset="0"/>
              </a:rPr>
              <a:t>We are cooperating with organizations, companies and private persons who support our activities in the form of sponsorship.</a:t>
            </a:r>
          </a:p>
          <a:p>
            <a:pPr>
              <a:spcBef>
                <a:spcPts val="1200"/>
              </a:spcBef>
            </a:pPr>
            <a:r>
              <a:rPr lang="en-US" sz="2000" dirty="0">
                <a:solidFill>
                  <a:srgbClr val="202124"/>
                </a:solidFill>
                <a:cs typeface="Times New Roman" panose="02020603050405020304" pitchFamily="18" charset="0"/>
              </a:rPr>
              <a:t>Most often we use these funds to organize bridge competitions and support the national teams.</a:t>
            </a:r>
          </a:p>
          <a:p>
            <a:pPr>
              <a:spcBef>
                <a:spcPts val="1200"/>
              </a:spcBef>
            </a:pPr>
            <a:r>
              <a:rPr lang="en-US" sz="2000" dirty="0">
                <a:solidFill>
                  <a:srgbClr val="202124"/>
                </a:solidFill>
                <a:cs typeface="Times New Roman" panose="02020603050405020304" pitchFamily="18" charset="0"/>
              </a:rPr>
              <a:t>The shares of private sponsorship in PBU’s total revenues in 2018-2021 are presented below.</a:t>
            </a:r>
          </a:p>
        </p:txBody>
      </p:sp>
      <p:sp>
        <p:nvSpPr>
          <p:cNvPr id="4" name="Symbol zastępczy numeru slajdu 3">
            <a:extLst>
              <a:ext uri="{FF2B5EF4-FFF2-40B4-BE49-F238E27FC236}">
                <a16:creationId xmlns:a16="http://schemas.microsoft.com/office/drawing/2014/main" id="{8C9AF438-3202-4ECC-A84E-20C5C188FB78}"/>
              </a:ext>
            </a:extLst>
          </p:cNvPr>
          <p:cNvSpPr>
            <a:spLocks noGrp="1"/>
          </p:cNvSpPr>
          <p:nvPr>
            <p:ph type="sldNum" sz="quarter" idx="12"/>
          </p:nvPr>
        </p:nvSpPr>
        <p:spPr/>
        <p:txBody>
          <a:bodyPr/>
          <a:lstStyle/>
          <a:p>
            <a:fld id="{765BDCAA-B6B5-4091-956D-4D48ED6D25DF}" type="slidenum">
              <a:rPr lang="en-GB" smtClean="0"/>
              <a:t>8</a:t>
            </a:fld>
            <a:endParaRPr lang="en-GB" dirty="0"/>
          </a:p>
        </p:txBody>
      </p:sp>
      <p:pic>
        <p:nvPicPr>
          <p:cNvPr id="8" name="Obraz 7">
            <a:extLst>
              <a:ext uri="{FF2B5EF4-FFF2-40B4-BE49-F238E27FC236}">
                <a16:creationId xmlns:a16="http://schemas.microsoft.com/office/drawing/2014/main" id="{C2353332-9D87-4626-A177-50F6C1BEDA4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6451" y="6488905"/>
            <a:ext cx="596148" cy="307389"/>
          </a:xfrm>
          <a:prstGeom prst="rect">
            <a:avLst/>
          </a:prstGeom>
        </p:spPr>
      </p:pic>
      <p:sp>
        <p:nvSpPr>
          <p:cNvPr id="10" name="pole tekstowe 9">
            <a:extLst>
              <a:ext uri="{FF2B5EF4-FFF2-40B4-BE49-F238E27FC236}">
                <a16:creationId xmlns:a16="http://schemas.microsoft.com/office/drawing/2014/main" id="{9DFB0D82-B292-4F57-B7D9-EAB12D0BED90}"/>
              </a:ext>
            </a:extLst>
          </p:cNvPr>
          <p:cNvSpPr txBox="1"/>
          <p:nvPr/>
        </p:nvSpPr>
        <p:spPr>
          <a:xfrm>
            <a:off x="0" y="6488905"/>
            <a:ext cx="12192000" cy="276999"/>
          </a:xfrm>
          <a:prstGeom prst="rect">
            <a:avLst/>
          </a:prstGeom>
          <a:noFill/>
        </p:spPr>
        <p:txBody>
          <a:bodyPr wrap="square">
            <a:spAutoFit/>
          </a:bodyPr>
          <a:lstStyle/>
          <a:p>
            <a:pPr algn="ctr"/>
            <a:r>
              <a:rPr lang="pl-PL" sz="1200" b="1" dirty="0">
                <a:solidFill>
                  <a:srgbClr val="202124"/>
                </a:solidFill>
                <a:effectLst/>
                <a:latin typeface="+mn-lt"/>
                <a:ea typeface="Times New Roman" panose="02020603050405020304" pitchFamily="18" charset="0"/>
                <a:cs typeface="Times New Roman" panose="02020603050405020304" pitchFamily="18" charset="0"/>
              </a:rPr>
              <a:t>11th </a:t>
            </a:r>
            <a:r>
              <a:rPr lang="en-US" sz="1200" b="1" dirty="0">
                <a:solidFill>
                  <a:srgbClr val="202124"/>
                </a:solidFill>
                <a:effectLst/>
                <a:latin typeface="+mn-lt"/>
                <a:ea typeface="Times New Roman" panose="02020603050405020304" pitchFamily="18" charset="0"/>
                <a:cs typeface="Times New Roman" panose="02020603050405020304" pitchFamily="18" charset="0"/>
              </a:rPr>
              <a:t>EBL NBO </a:t>
            </a:r>
            <a:r>
              <a:rPr lang="en-US" sz="1200" dirty="0">
                <a:effectLst/>
                <a:latin typeface="+mn-lt"/>
                <a:ea typeface="Times New Roman" panose="02020603050405020304" pitchFamily="18" charset="0"/>
                <a:cs typeface="Times New Roman" panose="02020603050405020304" pitchFamily="18" charset="0"/>
              </a:rPr>
              <a:t>Officers' Seminar / </a:t>
            </a:r>
            <a:r>
              <a:rPr lang="en-US" sz="1200" dirty="0">
                <a:cs typeface="Times New Roman" panose="02020603050405020304" pitchFamily="18" charset="0"/>
              </a:rPr>
              <a:t>Larnaca 2022 / </a:t>
            </a:r>
            <a:r>
              <a:rPr lang="en-US" sz="1200" b="1" dirty="0">
                <a:cs typeface="Times New Roman" panose="02020603050405020304" pitchFamily="18" charset="0"/>
              </a:rPr>
              <a:t>Beata Madej</a:t>
            </a:r>
            <a:endParaRPr lang="en-US" sz="1200" b="1" dirty="0"/>
          </a:p>
        </p:txBody>
      </p:sp>
      <p:graphicFrame>
        <p:nvGraphicFramePr>
          <p:cNvPr id="11" name="Tabela 10">
            <a:extLst>
              <a:ext uri="{FF2B5EF4-FFF2-40B4-BE49-F238E27FC236}">
                <a16:creationId xmlns:a16="http://schemas.microsoft.com/office/drawing/2014/main" id="{860A5A9C-D240-4AA0-9451-C2ED9EE9FE56}"/>
              </a:ext>
            </a:extLst>
          </p:cNvPr>
          <p:cNvGraphicFramePr>
            <a:graphicFrameLocks noGrp="1"/>
          </p:cNvGraphicFramePr>
          <p:nvPr>
            <p:extLst>
              <p:ext uri="{D42A27DB-BD31-4B8C-83A1-F6EECF244321}">
                <p14:modId xmlns:p14="http://schemas.microsoft.com/office/powerpoint/2010/main" val="59860147"/>
              </p:ext>
            </p:extLst>
          </p:nvPr>
        </p:nvGraphicFramePr>
        <p:xfrm>
          <a:off x="1420427" y="4195348"/>
          <a:ext cx="9081856" cy="1620084"/>
        </p:xfrm>
        <a:graphic>
          <a:graphicData uri="http://schemas.openxmlformats.org/drawingml/2006/table">
            <a:tbl>
              <a:tblPr/>
              <a:tblGrid>
                <a:gridCol w="1926455">
                  <a:extLst>
                    <a:ext uri="{9D8B030D-6E8A-4147-A177-3AD203B41FA5}">
                      <a16:colId xmlns:a16="http://schemas.microsoft.com/office/drawing/2014/main" val="1089486747"/>
                    </a:ext>
                  </a:extLst>
                </a:gridCol>
                <a:gridCol w="1748693">
                  <a:extLst>
                    <a:ext uri="{9D8B030D-6E8A-4147-A177-3AD203B41FA5}">
                      <a16:colId xmlns:a16="http://schemas.microsoft.com/office/drawing/2014/main" val="966399348"/>
                    </a:ext>
                  </a:extLst>
                </a:gridCol>
                <a:gridCol w="1802236">
                  <a:extLst>
                    <a:ext uri="{9D8B030D-6E8A-4147-A177-3AD203B41FA5}">
                      <a16:colId xmlns:a16="http://schemas.microsoft.com/office/drawing/2014/main" val="3933910546"/>
                    </a:ext>
                  </a:extLst>
                </a:gridCol>
                <a:gridCol w="1802236">
                  <a:extLst>
                    <a:ext uri="{9D8B030D-6E8A-4147-A177-3AD203B41FA5}">
                      <a16:colId xmlns:a16="http://schemas.microsoft.com/office/drawing/2014/main" val="1538633409"/>
                    </a:ext>
                  </a:extLst>
                </a:gridCol>
                <a:gridCol w="1802236">
                  <a:extLst>
                    <a:ext uri="{9D8B030D-6E8A-4147-A177-3AD203B41FA5}">
                      <a16:colId xmlns:a16="http://schemas.microsoft.com/office/drawing/2014/main" val="2876410694"/>
                    </a:ext>
                  </a:extLst>
                </a:gridCol>
              </a:tblGrid>
              <a:tr h="599339">
                <a:tc gridSpan="5">
                  <a:txBody>
                    <a:bodyPr/>
                    <a:lstStyle/>
                    <a:p>
                      <a:pPr algn="ctr" fontAlgn="ctr"/>
                      <a:r>
                        <a:rPr lang="en-US" sz="1600" b="1" i="0" u="none" strike="noStrike" dirty="0">
                          <a:solidFill>
                            <a:srgbClr val="000000"/>
                          </a:solidFill>
                          <a:effectLst/>
                          <a:latin typeface="Calibri" panose="020F0502020204030204" pitchFamily="34" charset="0"/>
                        </a:rPr>
                        <a:t>P</a:t>
                      </a:r>
                      <a:r>
                        <a:rPr lang="pl-PL" sz="1600" b="1" i="0" u="none" strike="noStrike" dirty="0">
                          <a:solidFill>
                            <a:srgbClr val="000000"/>
                          </a:solidFill>
                          <a:effectLst/>
                          <a:latin typeface="Calibri" panose="020F0502020204030204" pitchFamily="34" charset="0"/>
                        </a:rPr>
                        <a:t>RIVATE</a:t>
                      </a:r>
                      <a:r>
                        <a:rPr lang="en-US" sz="1600" b="1" i="0" u="none" strike="noStrike" dirty="0">
                          <a:solidFill>
                            <a:srgbClr val="000000"/>
                          </a:solidFill>
                          <a:effectLst/>
                          <a:latin typeface="Calibri" panose="020F0502020204030204" pitchFamily="34" charset="0"/>
                        </a:rPr>
                        <a:t> SPONSORSHIP</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9657132"/>
                  </a:ext>
                </a:extLst>
              </a:tr>
              <a:tr h="496323">
                <a:tc>
                  <a:txBody>
                    <a:bodyPr/>
                    <a:lstStyle/>
                    <a:p>
                      <a:pPr algn="ctr" fontAlgn="ctr"/>
                      <a:r>
                        <a:rPr lang="en-US" sz="1600" b="1" i="0" u="none" strike="noStrike" dirty="0">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2018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2019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600" b="1" i="0" u="none" strike="noStrike" dirty="0">
                          <a:solidFill>
                            <a:srgbClr val="000000"/>
                          </a:solidFill>
                          <a:effectLst/>
                          <a:latin typeface="Calibri" panose="020F0502020204030204" pitchFamily="34" charset="0"/>
                        </a:rPr>
                        <a:t>2020</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ctr" fontAlgn="ctr"/>
                      <a:r>
                        <a:rPr lang="en-US" sz="1600" b="1" i="0" u="none" strike="noStrike" dirty="0">
                          <a:solidFill>
                            <a:srgbClr val="000000"/>
                          </a:solidFill>
                          <a:effectLst/>
                          <a:latin typeface="Calibri" panose="020F0502020204030204" pitchFamily="34" charset="0"/>
                        </a:rPr>
                        <a:t>2021                              </a:t>
                      </a:r>
                      <a:r>
                        <a:rPr lang="en-US" sz="1400" b="1" i="0" u="none" strike="noStrike" dirty="0">
                          <a:solidFill>
                            <a:srgbClr val="FF0000"/>
                          </a:solidFill>
                          <a:effectLst/>
                          <a:latin typeface="Calibri" panose="020F0502020204030204" pitchFamily="34" charset="0"/>
                        </a:rPr>
                        <a:t>update 2021_11_30</a:t>
                      </a:r>
                      <a:endParaRPr lang="en-US" sz="1400" b="1"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976902088"/>
                  </a:ext>
                </a:extLst>
              </a:tr>
              <a:tr h="524422">
                <a:tc>
                  <a:txBody>
                    <a:bodyPr/>
                    <a:lstStyle/>
                    <a:p>
                      <a:pPr algn="ctr" fontAlgn="ctr"/>
                      <a:r>
                        <a:rPr lang="en-US" sz="1600" b="1" i="0" u="none" strike="noStrike" dirty="0">
                          <a:solidFill>
                            <a:srgbClr val="000000"/>
                          </a:solidFill>
                          <a:effectLst/>
                          <a:latin typeface="Calibri" panose="020F0502020204030204" pitchFamily="34" charset="0"/>
                        </a:rPr>
                        <a:t>Percentage share in yearly income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l-PL" sz="1600" b="1" i="0" u="none" strike="noStrike" dirty="0">
                          <a:solidFill>
                            <a:srgbClr val="000000"/>
                          </a:solidFill>
                          <a:effectLst/>
                          <a:latin typeface="Calibri" panose="020F0502020204030204" pitchFamily="34" charset="0"/>
                        </a:rPr>
                        <a:t>12.2</a:t>
                      </a:r>
                      <a:r>
                        <a:rPr lang="en-US" sz="1600" b="1" i="0" u="none" strike="noStrike" dirty="0">
                          <a:solidFill>
                            <a:srgbClr val="000000"/>
                          </a:solidFill>
                          <a:effectLst/>
                          <a:latin typeface="Calibri" panose="020F050202020403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l-PL" sz="1600" b="1" i="0" u="none" strike="noStrike" dirty="0">
                          <a:solidFill>
                            <a:srgbClr val="000000"/>
                          </a:solidFill>
                          <a:effectLst/>
                          <a:latin typeface="Calibri" panose="020F0502020204030204" pitchFamily="34" charset="0"/>
                        </a:rPr>
                        <a:t>12.0</a:t>
                      </a:r>
                      <a:r>
                        <a:rPr lang="en-US" sz="1600" b="1" i="0" u="none" strike="noStrike" dirty="0">
                          <a:solidFill>
                            <a:srgbClr val="000000"/>
                          </a:solidFill>
                          <a:effectLst/>
                          <a:latin typeface="Calibri" panose="020F050202020403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l-PL" sz="1600" b="1" i="0" u="none" strike="noStrike" dirty="0">
                          <a:solidFill>
                            <a:srgbClr val="000000"/>
                          </a:solidFill>
                          <a:effectLst/>
                          <a:latin typeface="Calibri" panose="020F0502020204030204" pitchFamily="34" charset="0"/>
                        </a:rPr>
                        <a:t>1</a:t>
                      </a:r>
                      <a:r>
                        <a:rPr lang="en-US" sz="1600" b="1" i="0" u="none" strike="noStrike" dirty="0">
                          <a:solidFill>
                            <a:srgbClr val="000000"/>
                          </a:solidFill>
                          <a:effectLst/>
                          <a:latin typeface="Calibri" panose="020F0502020204030204" pitchFamily="34" charset="0"/>
                        </a:rPr>
                        <a:t>3</a:t>
                      </a:r>
                      <a:r>
                        <a:rPr lang="pl-PL" sz="1600" b="1" i="0" u="none" strike="noStrike" dirty="0">
                          <a:solidFill>
                            <a:srgbClr val="000000"/>
                          </a:solidFill>
                          <a:effectLst/>
                          <a:latin typeface="Calibri" panose="020F0502020204030204" pitchFamily="34" charset="0"/>
                        </a:rPr>
                        <a:t>.0</a:t>
                      </a:r>
                      <a:r>
                        <a:rPr lang="en-US" sz="1600" b="1" i="0" u="none" strike="noStrike" dirty="0">
                          <a:solidFill>
                            <a:srgbClr val="000000"/>
                          </a:solidFill>
                          <a:effectLst/>
                          <a:latin typeface="Calibri" panose="020F0502020204030204" pitchFamily="34"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pl-PL" sz="1600" b="1" i="0" u="none" strike="noStrike" dirty="0">
                          <a:solidFill>
                            <a:srgbClr val="000000"/>
                          </a:solidFill>
                          <a:effectLst/>
                          <a:latin typeface="Calibri" panose="020F0502020204030204" pitchFamily="34" charset="0"/>
                        </a:rPr>
                        <a:t>15</a:t>
                      </a:r>
                      <a:r>
                        <a:rPr lang="en-US" sz="1600" b="1" i="0" u="none" strike="noStrike" dirty="0">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42336185"/>
                  </a:ext>
                </a:extLst>
              </a:tr>
            </a:tbl>
          </a:graphicData>
        </a:graphic>
      </p:graphicFrame>
    </p:spTree>
    <p:extLst>
      <p:ext uri="{BB962C8B-B14F-4D97-AF65-F5344CB8AC3E}">
        <p14:creationId xmlns:p14="http://schemas.microsoft.com/office/powerpoint/2010/main" val="3342546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588655" y="369095"/>
            <a:ext cx="9959331" cy="674994"/>
          </a:xfrm>
        </p:spPr>
        <p:txBody>
          <a:bodyPr>
            <a:noAutofit/>
          </a:bodyPr>
          <a:lstStyle/>
          <a:p>
            <a:r>
              <a:rPr lang="en-US" sz="3600" b="1" dirty="0"/>
              <a:t>PBU’s Sources of Funding – Membership Fees</a:t>
            </a:r>
          </a:p>
        </p:txBody>
      </p:sp>
      <p:graphicFrame>
        <p:nvGraphicFramePr>
          <p:cNvPr id="5" name="Obiekt 5">
            <a:extLst>
              <a:ext uri="{FF2B5EF4-FFF2-40B4-BE49-F238E27FC236}">
                <a16:creationId xmlns:a16="http://schemas.microsoft.com/office/drawing/2014/main" id="{90EF34F2-AB29-4870-9F1C-85536A625806}"/>
              </a:ext>
            </a:extLst>
          </p:cNvPr>
          <p:cNvGraphicFramePr>
            <a:graphicFrameLocks noChangeAspect="1"/>
          </p:cNvGraphicFramePr>
          <p:nvPr>
            <p:extLst>
              <p:ext uri="{D42A27DB-BD31-4B8C-83A1-F6EECF244321}">
                <p14:modId xmlns:p14="http://schemas.microsoft.com/office/powerpoint/2010/main" val="822638759"/>
              </p:ext>
            </p:extLst>
          </p:nvPr>
        </p:nvGraphicFramePr>
        <p:xfrm>
          <a:off x="644014" y="666908"/>
          <a:ext cx="11296650" cy="496887"/>
        </p:xfrm>
        <a:graphic>
          <a:graphicData uri="http://schemas.openxmlformats.org/presentationml/2006/ole">
            <mc:AlternateContent xmlns:mc="http://schemas.openxmlformats.org/markup-compatibility/2006">
              <mc:Choice xmlns:v="urn:schemas-microsoft-com:vml" Requires="v">
                <p:oleObj spid="_x0000_s34898" name="CorelDRAW" r:id="rId3" imgW="15797366" imgH="695452" progId="CorelDRAW.Graphic.12">
                  <p:embed/>
                </p:oleObj>
              </mc:Choice>
              <mc:Fallback>
                <p:oleObj name="CorelDRAW" r:id="rId3" imgW="15797366" imgH="695452" progId="CorelDRAW.Graphic.12">
                  <p:embed/>
                  <p:pic>
                    <p:nvPicPr>
                      <p:cNvPr id="5" name="Obiekt 5">
                        <a:extLst>
                          <a:ext uri="{FF2B5EF4-FFF2-40B4-BE49-F238E27FC236}">
                            <a16:creationId xmlns:a16="http://schemas.microsoft.com/office/drawing/2014/main" id="{90EF34F2-AB29-4870-9F1C-85536A6258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014" y="666908"/>
                        <a:ext cx="11296650" cy="496887"/>
                      </a:xfrm>
                      <a:prstGeom prst="rect">
                        <a:avLst/>
                      </a:prstGeom>
                      <a:noFill/>
                      <a:ln>
                        <a:noFill/>
                      </a:ln>
                    </p:spPr>
                  </p:pic>
                </p:oleObj>
              </mc:Fallback>
            </mc:AlternateContent>
          </a:graphicData>
        </a:graphic>
      </p:graphicFrame>
      <p:sp>
        <p:nvSpPr>
          <p:cNvPr id="7" name="pole tekstowe 6">
            <a:extLst>
              <a:ext uri="{FF2B5EF4-FFF2-40B4-BE49-F238E27FC236}">
                <a16:creationId xmlns:a16="http://schemas.microsoft.com/office/drawing/2014/main" id="{E2010195-080A-4B27-B989-3860770F71B4}"/>
              </a:ext>
            </a:extLst>
          </p:cNvPr>
          <p:cNvSpPr txBox="1"/>
          <p:nvPr/>
        </p:nvSpPr>
        <p:spPr>
          <a:xfrm>
            <a:off x="887413" y="1170433"/>
            <a:ext cx="10810874" cy="926792"/>
          </a:xfrm>
          <a:prstGeom prst="rect">
            <a:avLst/>
          </a:prstGeom>
          <a:noFill/>
        </p:spPr>
        <p:txBody>
          <a:bodyPr wrap="square">
            <a:spAutoFit/>
          </a:bodyPr>
          <a:lstStyle/>
          <a:p>
            <a:r>
              <a:rPr lang="en-US" sz="2000" dirty="0">
                <a:solidFill>
                  <a:srgbClr val="202124"/>
                </a:solidFill>
                <a:cs typeface="Times New Roman" panose="02020603050405020304" pitchFamily="18" charset="0"/>
              </a:rPr>
              <a:t>Membership fees are collected from players, clubs and teams. Each of the Regional Bridge Unions collects these fees from members in their respective areas and transfers their parts to PBU.</a:t>
            </a:r>
          </a:p>
          <a:p>
            <a:pPr>
              <a:lnSpc>
                <a:spcPct val="150000"/>
              </a:lnSpc>
            </a:pPr>
            <a:endParaRPr lang="en-US" sz="500" b="1" dirty="0">
              <a:solidFill>
                <a:srgbClr val="202124"/>
              </a:solidFill>
              <a:cs typeface="Times New Roman" panose="02020603050405020304" pitchFamily="18" charset="0"/>
            </a:endParaRPr>
          </a:p>
          <a:p>
            <a:pPr marL="1257300" lvl="2" indent="-342900">
              <a:lnSpc>
                <a:spcPct val="150000"/>
              </a:lnSpc>
              <a:buFont typeface="Arial" panose="020B0604020202020204" pitchFamily="34" charset="0"/>
              <a:buChar char="•"/>
            </a:pPr>
            <a:endParaRPr lang="en-US" sz="500" dirty="0">
              <a:solidFill>
                <a:srgbClr val="202124"/>
              </a:solidFill>
              <a:cs typeface="Times New Roman" panose="02020603050405020304" pitchFamily="18" charset="0"/>
            </a:endParaRPr>
          </a:p>
        </p:txBody>
      </p:sp>
      <p:graphicFrame>
        <p:nvGraphicFramePr>
          <p:cNvPr id="8" name="Wykres 7">
            <a:extLst>
              <a:ext uri="{FF2B5EF4-FFF2-40B4-BE49-F238E27FC236}">
                <a16:creationId xmlns:a16="http://schemas.microsoft.com/office/drawing/2014/main" id="{6432E405-DFDD-4F98-8552-5861D502401B}"/>
              </a:ext>
            </a:extLst>
          </p:cNvPr>
          <p:cNvGraphicFramePr>
            <a:graphicFrameLocks/>
          </p:cNvGraphicFramePr>
          <p:nvPr>
            <p:extLst>
              <p:ext uri="{D42A27DB-BD31-4B8C-83A1-F6EECF244321}">
                <p14:modId xmlns:p14="http://schemas.microsoft.com/office/powerpoint/2010/main" val="3004435636"/>
              </p:ext>
            </p:extLst>
          </p:nvPr>
        </p:nvGraphicFramePr>
        <p:xfrm>
          <a:off x="2695575" y="2195431"/>
          <a:ext cx="6800850" cy="2598789"/>
        </p:xfrm>
        <a:graphic>
          <a:graphicData uri="http://schemas.openxmlformats.org/drawingml/2006/chart">
            <c:chart xmlns:c="http://schemas.openxmlformats.org/drawingml/2006/chart" xmlns:r="http://schemas.openxmlformats.org/officeDocument/2006/relationships" r:id="rId5"/>
          </a:graphicData>
        </a:graphic>
      </p:graphicFrame>
      <p:sp>
        <p:nvSpPr>
          <p:cNvPr id="4" name="Symbol zastępczy numeru slajdu 3">
            <a:extLst>
              <a:ext uri="{FF2B5EF4-FFF2-40B4-BE49-F238E27FC236}">
                <a16:creationId xmlns:a16="http://schemas.microsoft.com/office/drawing/2014/main" id="{9DAB321F-7BC9-40CC-B69E-EBEB7446D29E}"/>
              </a:ext>
            </a:extLst>
          </p:cNvPr>
          <p:cNvSpPr>
            <a:spLocks noGrp="1"/>
          </p:cNvSpPr>
          <p:nvPr>
            <p:ph type="sldNum" sz="quarter" idx="12"/>
          </p:nvPr>
        </p:nvSpPr>
        <p:spPr/>
        <p:txBody>
          <a:bodyPr/>
          <a:lstStyle/>
          <a:p>
            <a:fld id="{765BDCAA-B6B5-4091-956D-4D48ED6D25DF}" type="slidenum">
              <a:rPr lang="en-GB" smtClean="0"/>
              <a:t>9</a:t>
            </a:fld>
            <a:endParaRPr lang="en-GB" dirty="0"/>
          </a:p>
        </p:txBody>
      </p:sp>
      <p:pic>
        <p:nvPicPr>
          <p:cNvPr id="9" name="Obraz 8">
            <a:extLst>
              <a:ext uri="{FF2B5EF4-FFF2-40B4-BE49-F238E27FC236}">
                <a16:creationId xmlns:a16="http://schemas.microsoft.com/office/drawing/2014/main" id="{D0710AEC-D582-4CC2-B127-EF56EE2421A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6451" y="6488905"/>
            <a:ext cx="596148" cy="307389"/>
          </a:xfrm>
          <a:prstGeom prst="rect">
            <a:avLst/>
          </a:prstGeom>
        </p:spPr>
      </p:pic>
      <p:sp>
        <p:nvSpPr>
          <p:cNvPr id="11" name="pole tekstowe 10">
            <a:extLst>
              <a:ext uri="{FF2B5EF4-FFF2-40B4-BE49-F238E27FC236}">
                <a16:creationId xmlns:a16="http://schemas.microsoft.com/office/drawing/2014/main" id="{55B6C22C-F0AF-420C-8777-2772BC07A355}"/>
              </a:ext>
            </a:extLst>
          </p:cNvPr>
          <p:cNvSpPr txBox="1"/>
          <p:nvPr/>
        </p:nvSpPr>
        <p:spPr>
          <a:xfrm>
            <a:off x="0" y="6488905"/>
            <a:ext cx="12192000" cy="276999"/>
          </a:xfrm>
          <a:prstGeom prst="rect">
            <a:avLst/>
          </a:prstGeom>
          <a:noFill/>
        </p:spPr>
        <p:txBody>
          <a:bodyPr wrap="square">
            <a:spAutoFit/>
          </a:bodyPr>
          <a:lstStyle/>
          <a:p>
            <a:pPr algn="ctr"/>
            <a:r>
              <a:rPr lang="pl-PL" sz="1200" b="1" dirty="0">
                <a:solidFill>
                  <a:srgbClr val="202124"/>
                </a:solidFill>
                <a:effectLst/>
                <a:latin typeface="+mn-lt"/>
                <a:ea typeface="Times New Roman" panose="02020603050405020304" pitchFamily="18" charset="0"/>
                <a:cs typeface="Times New Roman" panose="02020603050405020304" pitchFamily="18" charset="0"/>
              </a:rPr>
              <a:t>11th </a:t>
            </a:r>
            <a:r>
              <a:rPr lang="en-US" sz="1200" b="1" dirty="0">
                <a:solidFill>
                  <a:srgbClr val="202124"/>
                </a:solidFill>
                <a:effectLst/>
                <a:latin typeface="+mn-lt"/>
                <a:ea typeface="Times New Roman" panose="02020603050405020304" pitchFamily="18" charset="0"/>
                <a:cs typeface="Times New Roman" panose="02020603050405020304" pitchFamily="18" charset="0"/>
              </a:rPr>
              <a:t>EBL NBO </a:t>
            </a:r>
            <a:r>
              <a:rPr lang="en-US" sz="1200" dirty="0">
                <a:effectLst/>
                <a:latin typeface="+mn-lt"/>
                <a:ea typeface="Times New Roman" panose="02020603050405020304" pitchFamily="18" charset="0"/>
                <a:cs typeface="Times New Roman" panose="02020603050405020304" pitchFamily="18" charset="0"/>
              </a:rPr>
              <a:t>Officers' Seminar / </a:t>
            </a:r>
            <a:r>
              <a:rPr lang="en-US" sz="1200" dirty="0">
                <a:cs typeface="Times New Roman" panose="02020603050405020304" pitchFamily="18" charset="0"/>
              </a:rPr>
              <a:t>Larnaca 2022 / </a:t>
            </a:r>
            <a:r>
              <a:rPr lang="en-US" sz="1200" b="1" dirty="0">
                <a:cs typeface="Times New Roman" panose="02020603050405020304" pitchFamily="18" charset="0"/>
              </a:rPr>
              <a:t>Beata Madej</a:t>
            </a:r>
            <a:endParaRPr lang="en-US" sz="1200" b="1" dirty="0"/>
          </a:p>
        </p:txBody>
      </p:sp>
      <p:graphicFrame>
        <p:nvGraphicFramePr>
          <p:cNvPr id="12" name="Tabela 11">
            <a:extLst>
              <a:ext uri="{FF2B5EF4-FFF2-40B4-BE49-F238E27FC236}">
                <a16:creationId xmlns:a16="http://schemas.microsoft.com/office/drawing/2014/main" id="{2F7BACBD-C06F-4883-9070-B1D3A4B40115}"/>
              </a:ext>
            </a:extLst>
          </p:cNvPr>
          <p:cNvGraphicFramePr>
            <a:graphicFrameLocks noGrp="1"/>
          </p:cNvGraphicFramePr>
          <p:nvPr>
            <p:extLst>
              <p:ext uri="{D42A27DB-BD31-4B8C-83A1-F6EECF244321}">
                <p14:modId xmlns:p14="http://schemas.microsoft.com/office/powerpoint/2010/main" val="2675348638"/>
              </p:ext>
            </p:extLst>
          </p:nvPr>
        </p:nvGraphicFramePr>
        <p:xfrm>
          <a:off x="1882066" y="4961255"/>
          <a:ext cx="8220720" cy="1360615"/>
        </p:xfrm>
        <a:graphic>
          <a:graphicData uri="http://schemas.openxmlformats.org/drawingml/2006/table">
            <a:tbl>
              <a:tblPr/>
              <a:tblGrid>
                <a:gridCol w="1695324">
                  <a:extLst>
                    <a:ext uri="{9D8B030D-6E8A-4147-A177-3AD203B41FA5}">
                      <a16:colId xmlns:a16="http://schemas.microsoft.com/office/drawing/2014/main" val="3237252223"/>
                    </a:ext>
                  </a:extLst>
                </a:gridCol>
                <a:gridCol w="1631349">
                  <a:extLst>
                    <a:ext uri="{9D8B030D-6E8A-4147-A177-3AD203B41FA5}">
                      <a16:colId xmlns:a16="http://schemas.microsoft.com/office/drawing/2014/main" val="1279205915"/>
                    </a:ext>
                  </a:extLst>
                </a:gridCol>
                <a:gridCol w="1631349">
                  <a:extLst>
                    <a:ext uri="{9D8B030D-6E8A-4147-A177-3AD203B41FA5}">
                      <a16:colId xmlns:a16="http://schemas.microsoft.com/office/drawing/2014/main" val="2069358212"/>
                    </a:ext>
                  </a:extLst>
                </a:gridCol>
                <a:gridCol w="1631349">
                  <a:extLst>
                    <a:ext uri="{9D8B030D-6E8A-4147-A177-3AD203B41FA5}">
                      <a16:colId xmlns:a16="http://schemas.microsoft.com/office/drawing/2014/main" val="1678371226"/>
                    </a:ext>
                  </a:extLst>
                </a:gridCol>
                <a:gridCol w="1631349">
                  <a:extLst>
                    <a:ext uri="{9D8B030D-6E8A-4147-A177-3AD203B41FA5}">
                      <a16:colId xmlns:a16="http://schemas.microsoft.com/office/drawing/2014/main" val="744002141"/>
                    </a:ext>
                  </a:extLst>
                </a:gridCol>
              </a:tblGrid>
              <a:tr h="461455">
                <a:tc gridSpan="5">
                  <a:txBody>
                    <a:bodyPr/>
                    <a:lstStyle/>
                    <a:p>
                      <a:pPr algn="ctr" fontAlgn="ctr"/>
                      <a:r>
                        <a:rPr lang="en-US" sz="1500" b="1" i="0" u="none" strike="noStrike" dirty="0">
                          <a:solidFill>
                            <a:srgbClr val="000000"/>
                          </a:solidFill>
                          <a:effectLst/>
                          <a:latin typeface="Calibri" panose="020F0502020204030204" pitchFamily="34" charset="0"/>
                        </a:rPr>
                        <a:t>MEMBERSHIP FEES</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71686453"/>
                  </a:ext>
                </a:extLst>
              </a:tr>
              <a:tr h="412014">
                <a:tc>
                  <a:txBody>
                    <a:bodyPr/>
                    <a:lstStyle/>
                    <a:p>
                      <a:pPr algn="ctr" fontAlgn="ctr"/>
                      <a:r>
                        <a:rPr lang="en-US" sz="1500" b="1" i="0" u="none" strike="noStrike" dirty="0">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500" b="1" i="0" u="none" strike="noStrike" dirty="0">
                          <a:solidFill>
                            <a:srgbClr val="000000"/>
                          </a:solidFill>
                          <a:effectLst/>
                          <a:latin typeface="Calibri" panose="020F0502020204030204" pitchFamily="34" charset="0"/>
                        </a:rPr>
                        <a:t>2018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500" b="1" i="0" u="none" strike="noStrike" dirty="0">
                          <a:solidFill>
                            <a:srgbClr val="000000"/>
                          </a:solidFill>
                          <a:effectLst/>
                          <a:latin typeface="Calibri" panose="020F0502020204030204" pitchFamily="34" charset="0"/>
                        </a:rPr>
                        <a:t>2019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500" b="1" i="0" u="none" strike="noStrike" dirty="0">
                          <a:solidFill>
                            <a:srgbClr val="000000"/>
                          </a:solidFill>
                          <a:effectLst/>
                          <a:latin typeface="Calibri" panose="020F0502020204030204" pitchFamily="34" charset="0"/>
                        </a:rPr>
                        <a:t>2020</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CE4"/>
                    </a:solidFill>
                  </a:tcPr>
                </a:tc>
                <a:tc>
                  <a:txBody>
                    <a:bodyPr/>
                    <a:lstStyle/>
                    <a:p>
                      <a:pPr algn="ctr" fontAlgn="ctr"/>
                      <a:r>
                        <a:rPr lang="en-US" sz="1500" b="1" i="0" u="none" strike="noStrike" dirty="0">
                          <a:solidFill>
                            <a:srgbClr val="000000"/>
                          </a:solidFill>
                          <a:effectLst/>
                          <a:latin typeface="Calibri" panose="020F0502020204030204" pitchFamily="34" charset="0"/>
                        </a:rPr>
                        <a:t>2021                              </a:t>
                      </a:r>
                      <a:r>
                        <a:rPr lang="en-US" sz="1400" b="1" i="0" u="none" strike="noStrike" dirty="0">
                          <a:solidFill>
                            <a:srgbClr val="FF0000"/>
                          </a:solidFill>
                          <a:effectLst/>
                          <a:latin typeface="Calibri" panose="020F0502020204030204" pitchFamily="34" charset="0"/>
                        </a:rPr>
                        <a:t>update 2021_11_30</a:t>
                      </a:r>
                      <a:endParaRPr lang="en-US" sz="1400" b="1"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500006185"/>
                  </a:ext>
                </a:extLst>
              </a:tr>
              <a:tr h="412014">
                <a:tc>
                  <a:txBody>
                    <a:bodyPr/>
                    <a:lstStyle/>
                    <a:p>
                      <a:pPr algn="ctr" fontAlgn="ctr"/>
                      <a:r>
                        <a:rPr lang="en-US" sz="1500" b="1" i="0" u="none" strike="noStrike" dirty="0">
                          <a:solidFill>
                            <a:srgbClr val="000000"/>
                          </a:solidFill>
                          <a:effectLst/>
                          <a:latin typeface="Calibri" panose="020F0502020204030204" pitchFamily="34" charset="0"/>
                        </a:rPr>
                        <a:t>Percentage share in yearly income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500" b="1" i="0" u="none" strike="noStrike" dirty="0">
                          <a:solidFill>
                            <a:srgbClr val="000000"/>
                          </a:solidFill>
                          <a:effectLst/>
                          <a:latin typeface="Calibri" panose="020F0502020204030204" pitchFamily="34" charset="0"/>
                        </a:rPr>
                        <a:t>18.8%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500" b="1" i="0" u="none" strike="noStrike" dirty="0">
                          <a:solidFill>
                            <a:srgbClr val="000000"/>
                          </a:solidFill>
                          <a:effectLst/>
                          <a:latin typeface="Calibri" panose="020F0502020204030204" pitchFamily="34" charset="0"/>
                        </a:rPr>
                        <a:t>16.9%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500" b="1" i="0" u="none" strike="noStrike" dirty="0">
                          <a:solidFill>
                            <a:srgbClr val="000000"/>
                          </a:solidFill>
                          <a:effectLst/>
                          <a:latin typeface="Calibri" panose="020F0502020204030204" pitchFamily="34" charset="0"/>
                        </a:rPr>
                        <a:t>10.4%</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500" b="1" i="0" u="none" strike="noStrike" dirty="0">
                          <a:solidFill>
                            <a:srgbClr val="000000"/>
                          </a:solidFill>
                          <a:effectLst/>
                          <a:latin typeface="Calibri" panose="020F0502020204030204" pitchFamily="34" charset="0"/>
                        </a:rPr>
                        <a:t>14.8%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7831266"/>
                  </a:ext>
                </a:extLst>
              </a:tr>
            </a:tbl>
          </a:graphicData>
        </a:graphic>
      </p:graphicFrame>
    </p:spTree>
    <p:extLst>
      <p:ext uri="{BB962C8B-B14F-4D97-AF65-F5344CB8AC3E}">
        <p14:creationId xmlns:p14="http://schemas.microsoft.com/office/powerpoint/2010/main" val="1160132013"/>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6717</TotalTime>
  <Words>1231</Words>
  <Application>Microsoft Macintosh PowerPoint</Application>
  <PresentationFormat>Grand écran</PresentationFormat>
  <Paragraphs>201</Paragraphs>
  <Slides>17</Slides>
  <Notes>0</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17</vt:i4>
      </vt:variant>
    </vt:vector>
  </HeadingPairs>
  <TitlesOfParts>
    <vt:vector size="23" baseType="lpstr">
      <vt:lpstr>Arial</vt:lpstr>
      <vt:lpstr>Calibri</vt:lpstr>
      <vt:lpstr>Calibri Light</vt:lpstr>
      <vt:lpstr>Open Sans</vt:lpstr>
      <vt:lpstr>Motyw pakietu Office</vt:lpstr>
      <vt:lpstr>CorelDRAW</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Cezary Jedlinski</dc:creator>
  <cp:lastModifiedBy>Microsoft Office User</cp:lastModifiedBy>
  <cp:revision>112</cp:revision>
  <dcterms:created xsi:type="dcterms:W3CDTF">2021-12-19T13:28:41Z</dcterms:created>
  <dcterms:modified xsi:type="dcterms:W3CDTF">2022-01-24T09:16:32Z</dcterms:modified>
</cp:coreProperties>
</file>