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3" r:id="rId3"/>
    <p:sldId id="281" r:id="rId4"/>
    <p:sldId id="282" r:id="rId5"/>
    <p:sldId id="283" r:id="rId6"/>
    <p:sldId id="276" r:id="rId7"/>
    <p:sldId id="278" r:id="rId8"/>
    <p:sldId id="279" r:id="rId9"/>
    <p:sldId id="284" r:id="rId10"/>
    <p:sldId id="285" r:id="rId11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A82A"/>
    <a:srgbClr val="6CEA6C"/>
    <a:srgbClr val="B0D89C"/>
    <a:srgbClr val="72B94F"/>
    <a:srgbClr val="81FFBA"/>
    <a:srgbClr val="ABFFD1"/>
    <a:srgbClr val="D6FEE2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66" autoAdjust="0"/>
  </p:normalViewPr>
  <p:slideViewPr>
    <p:cSldViewPr>
      <p:cViewPr varScale="1">
        <p:scale>
          <a:sx n="108" d="100"/>
          <a:sy n="108" d="100"/>
        </p:scale>
        <p:origin x="1328" y="208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07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43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11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75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65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15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7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1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fbridge.fr/recruter" TargetMode="External"/><Relationship Id="rId4" Type="http://schemas.openxmlformats.org/officeDocument/2006/relationships/hyperlink" Target="https://www.ffbridge.fr/reconqueri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hyperlink" Target="https://fr.calameo.com/federation-francaise-de-bridge/read/0061515600140ff110e7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calameo.com/federation-francaise-de-bridge/subscriptions/6952112" TargetMode="External"/><Relationship Id="rId5" Type="http://schemas.openxmlformats.org/officeDocument/2006/relationships/hyperlink" Target="https://vimeo.com/649921194" TargetMode="External"/><Relationship Id="rId4" Type="http://schemas.openxmlformats.org/officeDocument/2006/relationships/hyperlink" Target="https://www.youtube.com/watch?v=PV6bDhsA_IM&amp;list=PLnKx1SLXjFM2QWAj1nxEkUNbjoiK9XJED&amp;index=1" TargetMode="External"/><Relationship Id="rId9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hyperlink" Target="https://worldofbridge.ffbridge.f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calameo.com/federation-francaise-de-bridge/read/0061515600140ff110e76" TargetMode="External"/><Relationship Id="rId11" Type="http://schemas.openxmlformats.org/officeDocument/2006/relationships/image" Target="../media/image5.svg"/><Relationship Id="rId5" Type="http://schemas.openxmlformats.org/officeDocument/2006/relationships/hyperlink" Target="https://youtu.be/In7i6rNxlCo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ffbridge.fr/petit-bridge-in-english#presentation" TargetMode="External"/><Relationship Id="rId9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188046" y="1692399"/>
            <a:ext cx="851487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4800" b="1" u="sng" dirty="0">
                <a:solidFill>
                  <a:srgbClr val="FF0000"/>
                </a:solidFill>
              </a:rPr>
              <a:t>THE FRENCH BRIDGE FEDERATION</a:t>
            </a:r>
          </a:p>
          <a:p>
            <a:pPr algn="ctr"/>
            <a:r>
              <a:rPr lang="sv-SE" sz="4800" b="1" u="sng" dirty="0">
                <a:solidFill>
                  <a:srgbClr val="FF0000"/>
                </a:solidFill>
              </a:rPr>
              <a:t>”</a:t>
            </a:r>
            <a:r>
              <a:rPr lang="en-US" sz="4800" b="1" u="sng" dirty="0">
                <a:solidFill>
                  <a:srgbClr val="FF0000"/>
                </a:solidFill>
              </a:rPr>
              <a:t>everything has to change so that nothing changes”</a:t>
            </a:r>
            <a:endParaRPr lang="sv-SE" sz="4800" b="1" u="sng" dirty="0">
              <a:solidFill>
                <a:srgbClr val="FF0000"/>
              </a:solidFill>
            </a:endParaRPr>
          </a:p>
        </p:txBody>
      </p:sp>
      <p:sp>
        <p:nvSpPr>
          <p:cNvPr id="11" name="textruta 11"/>
          <p:cNvSpPr txBox="1"/>
          <p:nvPr/>
        </p:nvSpPr>
        <p:spPr>
          <a:xfrm>
            <a:off x="1872122" y="4929869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srgbClr val="FF0000"/>
                </a:solidFill>
              </a:rPr>
              <a:t>Patrick Bogacki</a:t>
            </a:r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045" y="1908423"/>
            <a:ext cx="101890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How to enhance those figures ?</a:t>
            </a:r>
          </a:p>
          <a:p>
            <a:endParaRPr lang="en-US" sz="4800" b="1" dirty="0"/>
          </a:p>
          <a:p>
            <a:r>
              <a:rPr lang="en-US" sz="4800" b="1" dirty="0"/>
              <a:t>	   Work in progress : competitions reform to make them more </a:t>
            </a:r>
            <a:r>
              <a:rPr lang="en-US" sz="4800" b="1" dirty="0" err="1"/>
              <a:t>attractives</a:t>
            </a:r>
            <a:endParaRPr lang="en-US" sz="4800" b="1" dirty="0"/>
          </a:p>
          <a:p>
            <a:r>
              <a:rPr lang="en-US" sz="4800" b="1" dirty="0"/>
              <a:t>	   </a:t>
            </a:r>
            <a:r>
              <a:rPr lang="fr-FR" sz="4000" b="1" i="0" dirty="0">
                <a:solidFill>
                  <a:srgbClr val="242438"/>
                </a:solidFill>
                <a:effectLst/>
              </a:rPr>
              <a:t>Continue communication efforts for </a:t>
            </a:r>
            <a:r>
              <a:rPr lang="fr-FR" sz="4000" b="1" i="0" dirty="0" err="1">
                <a:solidFill>
                  <a:srgbClr val="242438"/>
                </a:solidFill>
                <a:effectLst/>
              </a:rPr>
              <a:t>development</a:t>
            </a:r>
            <a:r>
              <a:rPr lang="fr-FR" sz="4000" b="1" i="0" dirty="0">
                <a:solidFill>
                  <a:srgbClr val="242438"/>
                </a:solidFill>
                <a:effectLst/>
              </a:rPr>
              <a:t> and </a:t>
            </a:r>
            <a:r>
              <a:rPr lang="en-US" sz="4000" b="1" i="0" dirty="0">
                <a:solidFill>
                  <a:srgbClr val="242438"/>
                </a:solidFill>
                <a:effectLst/>
              </a:rPr>
              <a:t>over </a:t>
            </a:r>
            <a:r>
              <a:rPr lang="en-US" sz="4000" b="1" i="0">
                <a:solidFill>
                  <a:srgbClr val="242438"/>
                </a:solidFill>
                <a:effectLst/>
              </a:rPr>
              <a:t>all relaunche</a:t>
            </a:r>
            <a:r>
              <a:rPr lang="en-US" sz="4000" b="1" i="0" dirty="0">
                <a:solidFill>
                  <a:srgbClr val="242438"/>
                </a:solidFill>
                <a:effectLst/>
              </a:rPr>
              <a:t> the compétitions on line</a:t>
            </a:r>
            <a:endParaRPr lang="en-US" sz="4800" b="1" dirty="0"/>
          </a:p>
        </p:txBody>
      </p:sp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5880871B-CB42-4FAF-A8B4-138A064AB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8046" y="3391291"/>
            <a:ext cx="650554" cy="650554"/>
          </a:xfrm>
          <a:prstGeom prst="rect">
            <a:avLst/>
          </a:prstGeom>
        </p:spPr>
      </p:pic>
      <p:pic>
        <p:nvPicPr>
          <p:cNvPr id="15" name="Graphique 14" descr="Costume club avec un remplissage uni">
            <a:extLst>
              <a:ext uri="{FF2B5EF4-FFF2-40B4-BE49-F238E27FC236}">
                <a16:creationId xmlns:a16="http://schemas.microsoft.com/office/drawing/2014/main" id="{6558704D-B64D-45C0-AF96-A684456B68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3717" y="4874159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526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Priority objectives during the health crisis : </a:t>
            </a:r>
          </a:p>
          <a:p>
            <a:r>
              <a:rPr lang="en-US" sz="4800" b="1" dirty="0"/>
              <a:t>    </a:t>
            </a:r>
            <a:r>
              <a:rPr lang="en-US" sz="4800" b="1" i="1" dirty="0"/>
              <a:t>Ensuring the health safety of players </a:t>
            </a:r>
            <a:r>
              <a:rPr lang="en-US" sz="3600" b="1" i="1" dirty="0"/>
              <a:t>(Health protocol N°13)</a:t>
            </a:r>
          </a:p>
          <a:p>
            <a:r>
              <a:rPr lang="en-US" sz="4800" b="1" dirty="0"/>
              <a:t>    Training new bridge players </a:t>
            </a:r>
          </a:p>
          <a:p>
            <a:r>
              <a:rPr lang="en-US" sz="4800" b="1" dirty="0"/>
              <a:t>    Assisting clubs and players &amp; </a:t>
            </a:r>
            <a:r>
              <a:rPr lang="fr-FR" sz="4800" b="1" i="0" dirty="0" err="1">
                <a:solidFill>
                  <a:srgbClr val="000000"/>
                </a:solidFill>
                <a:effectLst/>
                <a:latin typeface="-apple-system"/>
              </a:rPr>
              <a:t>Keep</a:t>
            </a:r>
            <a:r>
              <a:rPr lang="fr-FR" sz="4800" b="1" i="0" dirty="0">
                <a:solidFill>
                  <a:srgbClr val="000000"/>
                </a:solidFill>
                <a:effectLst/>
                <a:latin typeface="-apple-system"/>
              </a:rPr>
              <a:t> the </a:t>
            </a:r>
            <a:r>
              <a:rPr lang="fr-FR" sz="4800" b="1" i="0" dirty="0" err="1">
                <a:solidFill>
                  <a:srgbClr val="000000"/>
                </a:solidFill>
                <a:effectLst/>
                <a:latin typeface="-apple-system"/>
              </a:rPr>
              <a:t>game</a:t>
            </a:r>
            <a:r>
              <a:rPr lang="fr-FR" sz="4800" b="1" i="0" dirty="0">
                <a:solidFill>
                  <a:srgbClr val="000000"/>
                </a:solidFill>
                <a:effectLst/>
                <a:latin typeface="-apple-system"/>
              </a:rPr>
              <a:t> alive</a:t>
            </a:r>
            <a:endParaRPr lang="en-IE" sz="4800" b="1" dirty="0">
              <a:solidFill>
                <a:srgbClr val="FF0000"/>
              </a:solidFill>
            </a:endParaRP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8D4B885E-3556-43FB-AD85-D3A51551A9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030" y="2986061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1BBF8A37-DF28-4D7C-999F-42C8BDF7F4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030" y="4498229"/>
            <a:ext cx="650554" cy="650554"/>
          </a:xfrm>
          <a:prstGeom prst="rect">
            <a:avLst/>
          </a:prstGeom>
        </p:spPr>
      </p:pic>
      <p:pic>
        <p:nvPicPr>
          <p:cNvPr id="11" name="Graphique 10" descr="Costume club avec un remplissage uni">
            <a:extLst>
              <a:ext uri="{FF2B5EF4-FFF2-40B4-BE49-F238E27FC236}">
                <a16:creationId xmlns:a16="http://schemas.microsoft.com/office/drawing/2014/main" id="{7D8F21F2-6B18-4F39-93C9-11A0973D6C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030" y="5220791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01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4031" y="1144780"/>
            <a:ext cx="9145016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For </a:t>
            </a:r>
            <a:r>
              <a:rPr lang="en-US" sz="4800" b="1" dirty="0"/>
              <a:t>the clubs and its members, the new tools of bridge during the pandemic :</a:t>
            </a:r>
            <a:endParaRPr lang="fr-FR" dirty="0"/>
          </a:p>
          <a:p>
            <a:r>
              <a:rPr lang="en-US" sz="4800" b="1" dirty="0"/>
              <a:t>    Creation of a solidarity fund </a:t>
            </a:r>
          </a:p>
          <a:p>
            <a:r>
              <a:rPr lang="en-US" sz="4800" b="1" dirty="0"/>
              <a:t>    Bespoke  communication to leaders</a:t>
            </a:r>
            <a:endParaRPr lang="en-US" sz="4800" b="1" dirty="0">
              <a:cs typeface="Calibri"/>
            </a:endParaRPr>
          </a:p>
          <a:p>
            <a:r>
              <a:rPr lang="en-US" sz="4800" b="1" dirty="0"/>
              <a:t>    Tools online to </a:t>
            </a:r>
            <a:r>
              <a:rPr lang="en-US" sz="4800" b="1" dirty="0">
                <a:hlinkClick r:id="rId4"/>
              </a:rPr>
              <a:t>reconquer</a:t>
            </a:r>
            <a:r>
              <a:rPr lang="en-US" sz="4800" b="1" dirty="0"/>
              <a:t>, </a:t>
            </a:r>
            <a:r>
              <a:rPr lang="en-US" sz="4800" b="1" dirty="0">
                <a:hlinkClick r:id="rId5"/>
              </a:rPr>
              <a:t>recruit</a:t>
            </a:r>
            <a:endParaRPr lang="en-US" sz="4800" b="1" dirty="0"/>
          </a:p>
        </p:txBody>
      </p:sp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36F5B7C4-DAC8-4718-B2ED-7584B25589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9725" y="3364654"/>
            <a:ext cx="650554" cy="650554"/>
          </a:xfrm>
          <a:prstGeom prst="rect">
            <a:avLst/>
          </a:prstGeom>
        </p:spPr>
      </p:pic>
      <p:pic>
        <p:nvPicPr>
          <p:cNvPr id="14" name="Graphique 13" descr="Costume club avec un remplissage uni">
            <a:extLst>
              <a:ext uri="{FF2B5EF4-FFF2-40B4-BE49-F238E27FC236}">
                <a16:creationId xmlns:a16="http://schemas.microsoft.com/office/drawing/2014/main" id="{71D620E9-2CD1-4D07-8AE0-E24B76A252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9725" y="4104553"/>
            <a:ext cx="650554" cy="650554"/>
          </a:xfrm>
          <a:prstGeom prst="rect">
            <a:avLst/>
          </a:prstGeom>
        </p:spPr>
      </p:pic>
      <p:pic>
        <p:nvPicPr>
          <p:cNvPr id="15" name="Graphique 14" descr="Costume club avec un remplissage uni">
            <a:extLst>
              <a:ext uri="{FF2B5EF4-FFF2-40B4-BE49-F238E27FC236}">
                <a16:creationId xmlns:a16="http://schemas.microsoft.com/office/drawing/2014/main" id="{8A9997BF-AE29-4999-A65E-F1FC4EDB6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5943" y="5582052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4750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2022" y="1188343"/>
            <a:ext cx="92170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New free services for memberships for training, progressing and having fun : </a:t>
            </a:r>
          </a:p>
          <a:p>
            <a:r>
              <a:rPr lang="en-US" sz="4800" b="1" dirty="0"/>
              <a:t>    “</a:t>
            </a:r>
            <a:r>
              <a:rPr lang="en-US" sz="4800" b="1" dirty="0">
                <a:hlinkClick r:id="rId4"/>
              </a:rPr>
              <a:t>Into the head of a champion</a:t>
            </a:r>
            <a:r>
              <a:rPr lang="en-US" sz="4800" b="1" dirty="0"/>
              <a:t>”</a:t>
            </a:r>
          </a:p>
          <a:p>
            <a:r>
              <a:rPr lang="en-US" sz="4800" b="1" dirty="0"/>
              <a:t>    </a:t>
            </a:r>
            <a:r>
              <a:rPr lang="en-US" sz="4800" b="1" dirty="0">
                <a:hlinkClick r:id="rId5"/>
              </a:rPr>
              <a:t>“? for a bridge player</a:t>
            </a:r>
            <a:r>
              <a:rPr lang="en-US" sz="4800" b="1" dirty="0"/>
              <a:t>”</a:t>
            </a:r>
          </a:p>
          <a:p>
            <a:r>
              <a:rPr lang="en-US" sz="4800" b="1" dirty="0"/>
              <a:t>    “</a:t>
            </a:r>
            <a:r>
              <a:rPr lang="en-US" sz="4800" b="1" dirty="0">
                <a:hlinkClick r:id="rId6"/>
              </a:rPr>
              <a:t>Your weekly bridge</a:t>
            </a:r>
            <a:r>
              <a:rPr lang="en-US" sz="4800" b="1" dirty="0"/>
              <a:t>”</a:t>
            </a:r>
          </a:p>
          <a:p>
            <a:r>
              <a:rPr lang="en-US" sz="4800" b="1" dirty="0"/>
              <a:t>    </a:t>
            </a:r>
            <a:r>
              <a:rPr lang="en-US" sz="4800" b="1" dirty="0">
                <a:hlinkClick r:id="rId7"/>
              </a:rPr>
              <a:t>3 game supplements </a:t>
            </a:r>
            <a:r>
              <a:rPr lang="en-US" sz="3600" b="1" dirty="0">
                <a:hlinkClick r:id="rId7"/>
              </a:rPr>
              <a:t>of our magazine</a:t>
            </a:r>
            <a:endParaRPr lang="en-US" sz="4800" b="1" dirty="0"/>
          </a:p>
          <a:p>
            <a:r>
              <a:rPr lang="en-US" sz="4800" b="1" dirty="0"/>
              <a:t>    Twitch TV</a:t>
            </a: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870D278E-F205-4B0A-8FB0-8314EE682B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5560" y="3455354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F1137612-9865-4E2A-BC72-B1F37B8790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5746" y="4210197"/>
            <a:ext cx="650554" cy="650554"/>
          </a:xfrm>
          <a:prstGeom prst="rect">
            <a:avLst/>
          </a:prstGeom>
        </p:spPr>
      </p:pic>
      <p:pic>
        <p:nvPicPr>
          <p:cNvPr id="11" name="Graphique 10" descr="Costume club avec un remplissage uni">
            <a:extLst>
              <a:ext uri="{FF2B5EF4-FFF2-40B4-BE49-F238E27FC236}">
                <a16:creationId xmlns:a16="http://schemas.microsoft.com/office/drawing/2014/main" id="{693CF893-CF01-4305-A7D9-B4DCF69CC0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2022" y="4930277"/>
            <a:ext cx="650554" cy="650554"/>
          </a:xfrm>
          <a:prstGeom prst="rect">
            <a:avLst/>
          </a:prstGeom>
        </p:spPr>
      </p:pic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E349BDFC-7625-4D4F-8FA8-B7B607514B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5560" y="5580831"/>
            <a:ext cx="650554" cy="650554"/>
          </a:xfrm>
          <a:prstGeom prst="rect">
            <a:avLst/>
          </a:prstGeom>
        </p:spPr>
      </p:pic>
      <p:pic>
        <p:nvPicPr>
          <p:cNvPr id="13" name="Graphique 12" descr="Costume club avec un remplissage uni">
            <a:extLst>
              <a:ext uri="{FF2B5EF4-FFF2-40B4-BE49-F238E27FC236}">
                <a16:creationId xmlns:a16="http://schemas.microsoft.com/office/drawing/2014/main" id="{708ADEAC-467C-40E5-8966-A2E1378E6C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2022" y="6332937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427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188343"/>
            <a:ext cx="83692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To make memberships play and come back to clubs :</a:t>
            </a:r>
          </a:p>
          <a:p>
            <a:r>
              <a:rPr lang="en-US" sz="4800" b="1" dirty="0"/>
              <a:t>    Direct link on the FFB website to play on </a:t>
            </a:r>
            <a:r>
              <a:rPr lang="en-US" sz="4800" b="1" dirty="0" err="1"/>
              <a:t>realbridge</a:t>
            </a:r>
            <a:r>
              <a:rPr lang="en-US" sz="4800" b="1" dirty="0"/>
              <a:t>, BBO &amp; </a:t>
            </a:r>
            <a:r>
              <a:rPr lang="en-US" sz="4800" b="1" dirty="0" err="1"/>
              <a:t>funbridge</a:t>
            </a:r>
            <a:r>
              <a:rPr lang="en-US" sz="4800" b="1" dirty="0"/>
              <a:t> soon </a:t>
            </a:r>
          </a:p>
          <a:p>
            <a:r>
              <a:rPr lang="en-US" sz="4800" b="1" dirty="0"/>
              <a:t>    Festival of simultaneous tournaments</a:t>
            </a:r>
          </a:p>
          <a:p>
            <a:r>
              <a:rPr lang="en-US" sz="4800" b="1" dirty="0"/>
              <a:t>    Club Pairs : French Cup</a:t>
            </a:r>
          </a:p>
          <a:p>
            <a:r>
              <a:rPr lang="en-US" sz="4800" b="1" dirty="0"/>
              <a:t> </a:t>
            </a:r>
            <a:endParaRPr lang="en-IE" sz="4800" b="1" dirty="0">
              <a:solidFill>
                <a:srgbClr val="FF0000"/>
              </a:solidFill>
            </a:endParaRP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3F18AD86-AAAD-4C74-9C54-2927E8999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2700511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75B9C5A7-F407-43F8-94D5-2BE3D681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556" y="4930277"/>
            <a:ext cx="650554" cy="650554"/>
          </a:xfrm>
          <a:prstGeom prst="rect">
            <a:avLst/>
          </a:prstGeom>
        </p:spPr>
      </p:pic>
      <p:pic>
        <p:nvPicPr>
          <p:cNvPr id="11" name="Graphique 10" descr="Costume club avec un remplissage uni">
            <a:extLst>
              <a:ext uri="{FF2B5EF4-FFF2-40B4-BE49-F238E27FC236}">
                <a16:creationId xmlns:a16="http://schemas.microsoft.com/office/drawing/2014/main" id="{46DA1DAB-8501-4678-8DFB-D8E56DD1C8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556" y="6357622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675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4562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For teachers and referees :</a:t>
            </a:r>
          </a:p>
          <a:p>
            <a:r>
              <a:rPr lang="en-US" sz="4800" b="1" dirty="0"/>
              <a:t>    Free </a:t>
            </a:r>
            <a:r>
              <a:rPr lang="fr-FR" sz="4800" b="1" dirty="0" err="1">
                <a:solidFill>
                  <a:srgbClr val="000000"/>
                </a:solidFill>
              </a:rPr>
              <a:t>c</a:t>
            </a:r>
            <a:r>
              <a:rPr lang="fr-FR" sz="4800" b="1" i="0" dirty="0" err="1">
                <a:solidFill>
                  <a:srgbClr val="000000"/>
                </a:solidFill>
                <a:effectLst/>
              </a:rPr>
              <a:t>ontinuous</a:t>
            </a:r>
            <a:r>
              <a:rPr lang="fr-FR" sz="4800" b="1" i="0" dirty="0">
                <a:solidFill>
                  <a:srgbClr val="000000"/>
                </a:solidFill>
                <a:effectLst/>
              </a:rPr>
              <a:t> training courses</a:t>
            </a:r>
            <a:endParaRPr lang="en-US" sz="4800" b="1" dirty="0"/>
          </a:p>
          <a:p>
            <a:r>
              <a:rPr lang="en-US" sz="4800" b="1" dirty="0"/>
              <a:t>    Educational materials to download</a:t>
            </a:r>
          </a:p>
          <a:p>
            <a:r>
              <a:rPr lang="en-US" sz="4800" b="1" dirty="0"/>
              <a:t>    Pedagogical conferences via zoom (live and replay)</a:t>
            </a:r>
            <a:endParaRPr lang="en-IE" sz="4800" b="1" dirty="0">
              <a:solidFill>
                <a:srgbClr val="FF0000"/>
              </a:solidFill>
            </a:endParaRP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9DB02C65-4CFD-43C4-A061-1BD02E11D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2268463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E5689281-0248-433B-9E0A-8F7CA628CA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7280" y="5148783"/>
            <a:ext cx="650554" cy="650554"/>
          </a:xfrm>
          <a:prstGeom prst="rect">
            <a:avLst/>
          </a:prstGeom>
        </p:spPr>
      </p:pic>
      <p:pic>
        <p:nvPicPr>
          <p:cNvPr id="11" name="Graphique 10" descr="Costume club avec un remplissage uni">
            <a:extLst>
              <a:ext uri="{FF2B5EF4-FFF2-40B4-BE49-F238E27FC236}">
                <a16:creationId xmlns:a16="http://schemas.microsoft.com/office/drawing/2014/main" id="{CC12C77E-C407-4BC6-903C-34331193BC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556" y="3706141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401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4030" y="1188343"/>
            <a:ext cx="9145016" cy="7478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/>
              <a:t>To reach</a:t>
            </a:r>
            <a:r>
              <a:rPr lang="en-US" sz="4800" b="1" dirty="0">
                <a:solidFill>
                  <a:srgbClr val="0070C0"/>
                </a:solidFill>
              </a:rPr>
              <a:t> </a:t>
            </a:r>
            <a:r>
              <a:rPr lang="en-US" sz="4800" b="1" dirty="0"/>
              <a:t>new and younger audiences :</a:t>
            </a:r>
          </a:p>
          <a:p>
            <a:r>
              <a:rPr lang="en-US" sz="4800" b="1" dirty="0"/>
              <a:t>    </a:t>
            </a:r>
            <a:r>
              <a:rPr lang="en-US" sz="4800" b="1" dirty="0">
                <a:hlinkClick r:id="rId4"/>
              </a:rPr>
              <a:t>The “Petit bridge” </a:t>
            </a:r>
            <a:r>
              <a:rPr lang="en-US" sz="3600" b="1" dirty="0"/>
              <a:t>(FR and GB)</a:t>
            </a:r>
          </a:p>
          <a:p>
            <a:r>
              <a:rPr lang="en-US" sz="4800" b="1" dirty="0"/>
              <a:t>	 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https://youtu.be/In7i6rNxlCo</a:t>
            </a:r>
            <a:endParaRPr lang="en-US" sz="4800" b="1" dirty="0"/>
          </a:p>
          <a:p>
            <a:r>
              <a:rPr lang="en-US" sz="4800" b="1" dirty="0"/>
              <a:t>    </a:t>
            </a:r>
            <a:r>
              <a:rPr lang="en-US" sz="4800" b="1" dirty="0">
                <a:hlinkClick r:id="rId6"/>
              </a:rPr>
              <a:t>Battle bridge </a:t>
            </a:r>
            <a:r>
              <a:rPr lang="en-US" sz="3600" b="1" i="1" dirty="0"/>
              <a:t>The no-adults magazine</a:t>
            </a:r>
            <a:endParaRPr lang="en-US" sz="4800" b="1" i="1" dirty="0"/>
          </a:p>
          <a:p>
            <a:r>
              <a:rPr lang="en-US" sz="4800" b="1" dirty="0"/>
              <a:t>    </a:t>
            </a:r>
            <a:r>
              <a:rPr lang="en-US" sz="4800" b="1" dirty="0">
                <a:hlinkClick r:id="rId7"/>
              </a:rPr>
              <a:t>World of bridge</a:t>
            </a:r>
            <a:endParaRPr lang="en-US" sz="4800" b="1" dirty="0"/>
          </a:p>
          <a:p>
            <a:r>
              <a:rPr lang="en-US" sz="4800" b="1" dirty="0"/>
              <a:t>    Training reform : </a:t>
            </a:r>
            <a:r>
              <a:rPr lang="en-US" sz="3600" b="1" dirty="0"/>
              <a:t>from learning</a:t>
            </a:r>
            <a:r>
              <a:rPr lang="en-US" sz="3600" b="1" i="1" dirty="0"/>
              <a:t> </a:t>
            </a:r>
            <a:r>
              <a:rPr lang="en-US" sz="3600" b="1" dirty="0"/>
              <a:t>to play </a:t>
            </a:r>
            <a:r>
              <a:rPr lang="en-US" sz="4800" b="1" i="1" dirty="0"/>
              <a:t>well but slowly</a:t>
            </a:r>
            <a:r>
              <a:rPr lang="en-US" sz="4800" b="1" dirty="0"/>
              <a:t> </a:t>
            </a:r>
            <a:r>
              <a:rPr lang="en-US" sz="3600" b="1" dirty="0"/>
              <a:t>to</a:t>
            </a:r>
            <a:r>
              <a:rPr lang="en-US" sz="4800" b="1" dirty="0"/>
              <a:t> </a:t>
            </a:r>
            <a:r>
              <a:rPr lang="en-US" sz="4800" b="1" i="1" dirty="0"/>
              <a:t>badly but quickly</a:t>
            </a:r>
          </a:p>
          <a:p>
            <a:endParaRPr lang="en-IE" sz="4800" b="1" dirty="0"/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1D73E848-87E1-4277-9FF0-B1DBCE56C3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5560" y="2700511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21CB85F2-3A06-40F6-900A-204FF221A5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3828" y="4140671"/>
            <a:ext cx="650554" cy="650554"/>
          </a:xfrm>
          <a:prstGeom prst="rect">
            <a:avLst/>
          </a:prstGeom>
        </p:spPr>
      </p:pic>
      <p:pic>
        <p:nvPicPr>
          <p:cNvPr id="11" name="Graphique 10" descr="Costume club avec un remplissage uni">
            <a:extLst>
              <a:ext uri="{FF2B5EF4-FFF2-40B4-BE49-F238E27FC236}">
                <a16:creationId xmlns:a16="http://schemas.microsoft.com/office/drawing/2014/main" id="{35290D22-F3A7-43F3-90F7-DE198BA29D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8793" y="4930277"/>
            <a:ext cx="650554" cy="650554"/>
          </a:xfrm>
          <a:prstGeom prst="rect">
            <a:avLst/>
          </a:prstGeom>
        </p:spPr>
      </p:pic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F682DBAF-A115-4D98-8FFA-CD8C75285A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8793" y="5650357"/>
            <a:ext cx="650554" cy="650554"/>
          </a:xfrm>
          <a:prstGeom prst="rect">
            <a:avLst/>
          </a:prstGeom>
        </p:spPr>
      </p:pic>
      <p:pic>
        <p:nvPicPr>
          <p:cNvPr id="13" name="Graphique 12" descr="Caméra vidéo contour">
            <a:extLst>
              <a:ext uri="{FF2B5EF4-FFF2-40B4-BE49-F238E27FC236}">
                <a16:creationId xmlns:a16="http://schemas.microsoft.com/office/drawing/2014/main" id="{C7E66C2A-DE50-4C23-A281-EC65B39C30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36114" y="3525807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994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To recruit new members :</a:t>
            </a:r>
          </a:p>
          <a:p>
            <a:r>
              <a:rPr lang="en-US" sz="4800" b="1" dirty="0"/>
              <a:t>    Sponsorship by club members</a:t>
            </a:r>
          </a:p>
          <a:p>
            <a:r>
              <a:rPr lang="en-US" sz="4800" b="1" dirty="0"/>
              <a:t>    Welcome simultaneous</a:t>
            </a:r>
          </a:p>
          <a:p>
            <a:r>
              <a:rPr lang="en-US" sz="4800" b="1" dirty="0"/>
              <a:t>    5 Free online lessons through videos posted on Facebook and Instagram</a:t>
            </a:r>
          </a:p>
          <a:p>
            <a:endParaRPr lang="en-IE" sz="4800" b="1" dirty="0"/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3F18AD86-AAAD-4C74-9C54-2927E8999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3058069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75B9C5A7-F407-43F8-94D5-2BE3D681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7280" y="3778149"/>
            <a:ext cx="650554" cy="650554"/>
          </a:xfrm>
          <a:prstGeom prst="rect">
            <a:avLst/>
          </a:prstGeom>
        </p:spPr>
      </p:pic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5880871B-CB42-4FAF-A8B4-138A064AB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556" y="2268463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6098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942" y="1488589"/>
            <a:ext cx="1018904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How did we finance this recovery plan? </a:t>
            </a:r>
          </a:p>
          <a:p>
            <a:r>
              <a:rPr lang="en-US" sz="4800" b="1" dirty="0"/>
              <a:t>	    </a:t>
            </a:r>
            <a:r>
              <a:rPr lang="en-US" sz="4000" b="1" dirty="0"/>
              <a:t>Our own funds</a:t>
            </a:r>
          </a:p>
          <a:p>
            <a:r>
              <a:rPr lang="en-US" sz="4000" b="1" dirty="0"/>
              <a:t>	    A « tax » on online tournaments</a:t>
            </a:r>
          </a:p>
          <a:p>
            <a:endParaRPr lang="en-US" sz="1100" b="1" dirty="0"/>
          </a:p>
          <a:p>
            <a:r>
              <a:rPr lang="en-US" sz="4800" b="1" dirty="0"/>
              <a:t>For which results ? </a:t>
            </a:r>
          </a:p>
          <a:p>
            <a:r>
              <a:rPr lang="en-US" sz="4800" b="1" dirty="0"/>
              <a:t>	   </a:t>
            </a:r>
            <a:r>
              <a:rPr lang="en-US" sz="4000" b="1" dirty="0" err="1"/>
              <a:t>Licences</a:t>
            </a:r>
            <a:r>
              <a:rPr lang="en-US" sz="4000" b="1" dirty="0"/>
              <a:t>   		- 20 % vs 2019</a:t>
            </a:r>
          </a:p>
          <a:p>
            <a:r>
              <a:rPr lang="en-US" sz="4000" b="1" dirty="0"/>
              <a:t>	    Tournaments	- 30 % vs 2019</a:t>
            </a:r>
          </a:p>
          <a:p>
            <a:r>
              <a:rPr lang="en-US" sz="4000" b="1" dirty="0"/>
              <a:t>	    Competitions        - 50% vs 2019</a:t>
            </a:r>
          </a:p>
          <a:p>
            <a:r>
              <a:rPr lang="en-US" sz="4000" b="1" i="1" dirty="0"/>
              <a:t>Online bridge offsets about 20% of the decline</a:t>
            </a:r>
            <a:endParaRPr lang="en-US" sz="4800" b="1" i="1" dirty="0"/>
          </a:p>
        </p:txBody>
      </p:sp>
      <p:pic>
        <p:nvPicPr>
          <p:cNvPr id="9" name="Graphique 8" descr="Costume club avec un remplissage uni">
            <a:extLst>
              <a:ext uri="{FF2B5EF4-FFF2-40B4-BE49-F238E27FC236}">
                <a16:creationId xmlns:a16="http://schemas.microsoft.com/office/drawing/2014/main" id="{3F18AD86-AAAD-4C74-9C54-2927E8999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2956164"/>
            <a:ext cx="650554" cy="650554"/>
          </a:xfrm>
          <a:prstGeom prst="rect">
            <a:avLst/>
          </a:prstGeom>
        </p:spPr>
      </p:pic>
      <p:pic>
        <p:nvPicPr>
          <p:cNvPr id="10" name="Graphique 9" descr="Costume club avec un remplissage uni">
            <a:extLst>
              <a:ext uri="{FF2B5EF4-FFF2-40B4-BE49-F238E27FC236}">
                <a16:creationId xmlns:a16="http://schemas.microsoft.com/office/drawing/2014/main" id="{75B9C5A7-F407-43F8-94D5-2BE3D681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556" y="4568962"/>
            <a:ext cx="650554" cy="650554"/>
          </a:xfrm>
          <a:prstGeom prst="rect">
            <a:avLst/>
          </a:prstGeom>
        </p:spPr>
      </p:pic>
      <p:pic>
        <p:nvPicPr>
          <p:cNvPr id="12" name="Graphique 11" descr="Costume club avec un remplissage uni">
            <a:extLst>
              <a:ext uri="{FF2B5EF4-FFF2-40B4-BE49-F238E27FC236}">
                <a16:creationId xmlns:a16="http://schemas.microsoft.com/office/drawing/2014/main" id="{5880871B-CB42-4FAF-A8B4-138A064AB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2267383"/>
            <a:ext cx="650554" cy="650554"/>
          </a:xfrm>
          <a:prstGeom prst="rect">
            <a:avLst/>
          </a:prstGeom>
        </p:spPr>
      </p:pic>
      <p:pic>
        <p:nvPicPr>
          <p:cNvPr id="13" name="Graphique 12" descr="Costume club avec un remplissage uni">
            <a:extLst>
              <a:ext uri="{FF2B5EF4-FFF2-40B4-BE49-F238E27FC236}">
                <a16:creationId xmlns:a16="http://schemas.microsoft.com/office/drawing/2014/main" id="{BEEAEA4D-739E-4AB6-BA95-72C4223108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094" y="5174503"/>
            <a:ext cx="650554" cy="650554"/>
          </a:xfrm>
          <a:prstGeom prst="rect">
            <a:avLst/>
          </a:prstGeom>
        </p:spPr>
      </p:pic>
      <p:pic>
        <p:nvPicPr>
          <p:cNvPr id="14" name="Graphique 13" descr="Costume club avec un remplissage uni">
            <a:extLst>
              <a:ext uri="{FF2B5EF4-FFF2-40B4-BE49-F238E27FC236}">
                <a16:creationId xmlns:a16="http://schemas.microsoft.com/office/drawing/2014/main" id="{1C715F02-E708-45E2-A49C-DA89B697F1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0632" y="5776403"/>
            <a:ext cx="650554" cy="6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521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547</Words>
  <Application>Microsoft Macintosh PowerPoint</Application>
  <PresentationFormat>Personnalisé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-apple-system</vt:lpstr>
      <vt:lpstr>Arial</vt:lpstr>
      <vt:lpstr>Calibri</vt:lpstr>
      <vt:lpstr>Franklin Gothic Demi Cond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Microsoft Office User</cp:lastModifiedBy>
  <cp:revision>128</cp:revision>
  <dcterms:created xsi:type="dcterms:W3CDTF">2011-12-25T21:19:53Z</dcterms:created>
  <dcterms:modified xsi:type="dcterms:W3CDTF">2022-01-26T20:09:00Z</dcterms:modified>
</cp:coreProperties>
</file>