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A82A"/>
    <a:srgbClr val="6CEA6C"/>
    <a:srgbClr val="B0D89C"/>
    <a:srgbClr val="72B94F"/>
    <a:srgbClr val="81FFBA"/>
    <a:srgbClr val="ABFFD1"/>
    <a:srgbClr val="D6FEE2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0" autoAdjust="0"/>
    <p:restoredTop sz="94715" autoAdjust="0"/>
  </p:normalViewPr>
  <p:slideViewPr>
    <p:cSldViewPr>
      <p:cViewPr varScale="1">
        <p:scale>
          <a:sx n="110" d="100"/>
          <a:sy n="110" d="100"/>
        </p:scale>
        <p:origin x="856" y="184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03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3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908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26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585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81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0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47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39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26/01/2022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947450" y="2462128"/>
            <a:ext cx="6441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u="sng" dirty="0" err="1">
                <a:solidFill>
                  <a:srgbClr val="FF0000"/>
                </a:solidFill>
              </a:rPr>
              <a:t>Disciplinary</a:t>
            </a:r>
            <a:r>
              <a:rPr lang="sv-SE" sz="4800" b="1" u="sng" dirty="0">
                <a:solidFill>
                  <a:srgbClr val="FF0000"/>
                </a:solidFill>
              </a:rPr>
              <a:t> &amp; </a:t>
            </a:r>
            <a:r>
              <a:rPr lang="sv-SE" sz="4800" b="1" u="sng" dirty="0" err="1">
                <a:solidFill>
                  <a:srgbClr val="FF0000"/>
                </a:solidFill>
              </a:rPr>
              <a:t>Eligibility</a:t>
            </a:r>
            <a:r>
              <a:rPr lang="sv-SE" sz="4800" b="1" u="sng" dirty="0">
                <a:solidFill>
                  <a:srgbClr val="FF0000"/>
                </a:solidFill>
              </a:rPr>
              <a:t> </a:t>
            </a:r>
            <a:r>
              <a:rPr lang="sv-SE" sz="4800" b="1" u="sng" dirty="0" err="1">
                <a:solidFill>
                  <a:srgbClr val="FF0000"/>
                </a:solidFill>
              </a:rPr>
              <a:t>Matters</a:t>
            </a:r>
            <a:endParaRPr lang="sv-SE" sz="4800" b="1" u="sng" dirty="0">
              <a:solidFill>
                <a:srgbClr val="FF0000"/>
              </a:solidFill>
            </a:endParaRPr>
          </a:p>
        </p:txBody>
      </p:sp>
      <p:sp>
        <p:nvSpPr>
          <p:cNvPr id="11" name="textruta 11"/>
          <p:cNvSpPr txBox="1"/>
          <p:nvPr/>
        </p:nvSpPr>
        <p:spPr>
          <a:xfrm>
            <a:off x="1650043" y="411119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srgbClr val="FF0000"/>
                </a:solidFill>
              </a:rPr>
              <a:t>Jan Kamras - EBL President</a:t>
            </a:r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989" y="1488589"/>
            <a:ext cx="92101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u="sng" dirty="0">
                <a:solidFill>
                  <a:srgbClr val="000000"/>
                </a:solidFill>
              </a:rPr>
              <a:t>Harmonising Sanctions -</a:t>
            </a:r>
          </a:p>
          <a:p>
            <a:r>
              <a:rPr lang="en-IE" sz="4800" b="1" u="sng" dirty="0">
                <a:solidFill>
                  <a:srgbClr val="000000"/>
                </a:solidFill>
              </a:rPr>
              <a:t>Consensus in Paris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Low end: 1-2 years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High end (Collusive Cheating):</a:t>
            </a:r>
          </a:p>
          <a:p>
            <a:r>
              <a:rPr lang="en-IE" sz="4800" b="1" dirty="0">
                <a:solidFill>
                  <a:srgbClr val="000000"/>
                </a:solidFill>
              </a:rPr>
              <a:t>     10+ years plus 10(?) years</a:t>
            </a:r>
          </a:p>
          <a:p>
            <a:r>
              <a:rPr lang="en-IE" sz="4800" b="1" dirty="0">
                <a:solidFill>
                  <a:srgbClr val="000000"/>
                </a:solidFill>
              </a:rPr>
              <a:t>     not eligible for National Teams</a:t>
            </a:r>
          </a:p>
          <a:p>
            <a:r>
              <a:rPr lang="en-IE" sz="4800" b="1" dirty="0">
                <a:solidFill>
                  <a:srgbClr val="000000"/>
                </a:solidFill>
              </a:rPr>
              <a:t>-    Discounts for timely confessions</a:t>
            </a:r>
          </a:p>
          <a:p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5056848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0289" y="1188343"/>
            <a:ext cx="921017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u="sng" dirty="0"/>
              <a:t>Defence to Legal Challenges</a:t>
            </a:r>
          </a:p>
          <a:p>
            <a:endParaRPr lang="en-IE" sz="2800" b="1" u="sng" dirty="0"/>
          </a:p>
          <a:p>
            <a:pPr marL="685800" indent="-685800">
              <a:buFontTx/>
              <a:buChar char="-"/>
            </a:pPr>
            <a:r>
              <a:rPr lang="en-IE" sz="4800" b="1" dirty="0"/>
              <a:t>NBOs/IBOs have no monopoly on international bridge</a:t>
            </a:r>
          </a:p>
          <a:p>
            <a:pPr marL="685800" indent="-685800">
              <a:buFontTx/>
              <a:buChar char="-"/>
            </a:pPr>
            <a:r>
              <a:rPr lang="en-IE" sz="4800" b="1" dirty="0"/>
              <a:t>Playing on a National Team is not a “human right”</a:t>
            </a:r>
          </a:p>
          <a:p>
            <a:endParaRPr lang="en-IE" sz="2800" b="1" dirty="0"/>
          </a:p>
          <a:p>
            <a:r>
              <a:rPr lang="en-IE" sz="4800" b="1" dirty="0"/>
              <a:t>Finally: “Where there is a will, there is a way”! </a:t>
            </a:r>
          </a:p>
        </p:txBody>
      </p:sp>
    </p:spTree>
    <p:extLst>
      <p:ext uri="{BB962C8B-B14F-4D97-AF65-F5344CB8AC3E}">
        <p14:creationId xmlns:p14="http://schemas.microsoft.com/office/powerpoint/2010/main" val="11849009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6002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Background</a:t>
            </a:r>
          </a:p>
          <a:p>
            <a:endParaRPr lang="en-IE" sz="4800" b="1" dirty="0"/>
          </a:p>
          <a:p>
            <a:r>
              <a:rPr lang="en-IE" sz="4800" b="1" dirty="0"/>
              <a:t>The WTC Qualifier “Controversy”,</a:t>
            </a:r>
          </a:p>
          <a:p>
            <a:r>
              <a:rPr lang="en-IE" sz="4800" b="1" dirty="0"/>
              <a:t>Leading to a meeting among large NBO’s Presidents in Paris early December 2021.</a:t>
            </a:r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01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0014" y="1488589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How did it happen?</a:t>
            </a:r>
          </a:p>
          <a:p>
            <a:endParaRPr lang="en-IE" sz="4800" b="1" u="sng" dirty="0"/>
          </a:p>
          <a:p>
            <a:r>
              <a:rPr lang="en-IE" sz="4800" b="1" dirty="0"/>
              <a:t>Disconnect between International</a:t>
            </a:r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000000"/>
                </a:solidFill>
              </a:rPr>
              <a:t>Players on one hand and IBO’s and NBO’s on the other in eligibility matters</a:t>
            </a:r>
          </a:p>
        </p:txBody>
      </p:sp>
    </p:spTree>
    <p:extLst>
      <p:ext uri="{BB962C8B-B14F-4D97-AF65-F5344CB8AC3E}">
        <p14:creationId xmlns:p14="http://schemas.microsoft.com/office/powerpoint/2010/main" val="16943207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How to move forward?</a:t>
            </a:r>
          </a:p>
          <a:p>
            <a:endParaRPr lang="en-IE" sz="4800" b="1" u="sng" dirty="0"/>
          </a:p>
          <a:p>
            <a:pPr marL="685800" indent="-685800">
              <a:buFontTx/>
              <a:buChar char="-"/>
            </a:pPr>
            <a:r>
              <a:rPr lang="en-IE" sz="4800" b="1" dirty="0"/>
              <a:t>NBOs/IBOs adopting suitable rules and procedures, and</a:t>
            </a:r>
          </a:p>
          <a:p>
            <a:pPr marL="685800" indent="-685800">
              <a:buFontTx/>
              <a:buChar char="-"/>
            </a:pPr>
            <a:r>
              <a:rPr lang="en-IE" sz="4800" b="1" dirty="0"/>
              <a:t>Players respecting disciplinary decisions by the NBOs/IBOs </a:t>
            </a:r>
          </a:p>
          <a:p>
            <a:pPr marL="685800" indent="-685800">
              <a:buFontTx/>
              <a:buChar char="-"/>
            </a:pPr>
            <a:endParaRPr lang="en-IE" sz="4800" b="1" dirty="0"/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759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8006" y="1488589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Actions by IBOs</a:t>
            </a:r>
          </a:p>
          <a:p>
            <a:endParaRPr lang="en-IE" sz="4800" b="1" dirty="0"/>
          </a:p>
          <a:p>
            <a:pPr marL="685800" indent="-685800">
              <a:buFontTx/>
              <a:buChar char="-"/>
            </a:pPr>
            <a:r>
              <a:rPr lang="en-IE" sz="4800" b="1" dirty="0"/>
              <a:t>Updated Statutes and Codes </a:t>
            </a:r>
          </a:p>
          <a:p>
            <a:pPr marL="685800" indent="-685800">
              <a:buFontTx/>
              <a:buChar char="-"/>
            </a:pPr>
            <a:r>
              <a:rPr lang="en-IE" sz="4800" b="1" dirty="0"/>
              <a:t>Created a credible IC</a:t>
            </a:r>
          </a:p>
          <a:p>
            <a:pPr marL="685800" indent="-685800">
              <a:buFontTx/>
              <a:buChar char="-"/>
            </a:pPr>
            <a:r>
              <a:rPr lang="en-IE" sz="4800" b="1" dirty="0"/>
              <a:t>Improving the Bridge Laws</a:t>
            </a:r>
          </a:p>
          <a:p>
            <a:pPr marL="685800" indent="-685800">
              <a:buFontTx/>
              <a:buChar char="-"/>
            </a:pPr>
            <a:r>
              <a:rPr lang="en-IE" sz="4800" b="1" dirty="0"/>
              <a:t>Educate CAS arbitrators</a:t>
            </a:r>
          </a:p>
          <a:p>
            <a:r>
              <a:rPr lang="en-IE" sz="4800" b="1" dirty="0"/>
              <a:t>-    Lobby IOC on stiffer sanctions</a:t>
            </a:r>
          </a:p>
          <a:p>
            <a:endParaRPr lang="en-I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7227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8006" y="1488589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Actions by NBOs</a:t>
            </a:r>
            <a:endParaRPr lang="en-IE" sz="4800" b="1" dirty="0"/>
          </a:p>
          <a:p>
            <a:endParaRPr lang="en-IE" sz="4800" b="1" dirty="0">
              <a:solidFill>
                <a:srgbClr val="FF0000"/>
              </a:solidFill>
            </a:endParaRP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Avoid nominating players convicted of collusive cheating to their national teams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Reconsider selection methods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Adjust their rules if needed</a:t>
            </a:r>
          </a:p>
          <a:p>
            <a:pPr marL="685800" indent="-685800">
              <a:buFontTx/>
              <a:buChar char="-"/>
            </a:pPr>
            <a:endParaRPr lang="en-IE" sz="4800" b="1" dirty="0">
              <a:solidFill>
                <a:srgbClr val="000000"/>
              </a:solidFill>
            </a:endParaRPr>
          </a:p>
          <a:p>
            <a:r>
              <a:rPr lang="en-IE" sz="48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42231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8006" y="1488589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Actions by Credential Committees</a:t>
            </a:r>
          </a:p>
          <a:p>
            <a:endParaRPr lang="en-IE" sz="4800" b="1" u="sng" dirty="0">
              <a:solidFill>
                <a:srgbClr val="FF0000"/>
              </a:solidFill>
            </a:endParaRP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NBOs primarily responsible in National Team events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IBOs primarily responsible in Transnational events</a:t>
            </a:r>
          </a:p>
          <a:p>
            <a:endParaRPr lang="en-IE" sz="4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3955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46" y="1488589"/>
            <a:ext cx="9396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Expected actions by the players</a:t>
            </a:r>
          </a:p>
          <a:p>
            <a:endParaRPr lang="en-IE" sz="3600" b="1" u="sng" dirty="0">
              <a:solidFill>
                <a:srgbClr val="000000"/>
              </a:solidFill>
            </a:endParaRP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Respect official decisions even if they don’t always agree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Report suspected cheating </a:t>
            </a:r>
            <a:r>
              <a:rPr lang="en-IE" sz="4800" b="1" i="1" dirty="0">
                <a:solidFill>
                  <a:srgbClr val="000000"/>
                </a:solidFill>
              </a:rPr>
              <a:t>only </a:t>
            </a:r>
            <a:r>
              <a:rPr lang="en-IE" sz="4800" b="1" dirty="0">
                <a:solidFill>
                  <a:srgbClr val="000000"/>
                </a:solidFill>
              </a:rPr>
              <a:t>to the relevant official IC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Offer their resources to WBF IC, not the “court of public opinion”</a:t>
            </a:r>
          </a:p>
        </p:txBody>
      </p:sp>
    </p:spTree>
    <p:extLst>
      <p:ext uri="{BB962C8B-B14F-4D97-AF65-F5344CB8AC3E}">
        <p14:creationId xmlns:p14="http://schemas.microsoft.com/office/powerpoint/2010/main" val="26376521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975" y="1488589"/>
            <a:ext cx="9378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u="sng" dirty="0"/>
              <a:t>Actions by Credential Committees</a:t>
            </a:r>
          </a:p>
          <a:p>
            <a:endParaRPr lang="en-IE" sz="4800" b="1" u="sng" dirty="0">
              <a:solidFill>
                <a:srgbClr val="FF0000"/>
              </a:solidFill>
            </a:endParaRP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NBOs primarily responsible for eligibility in National Team events</a:t>
            </a:r>
          </a:p>
          <a:p>
            <a:pPr marL="685800" indent="-685800">
              <a:buFontTx/>
              <a:buChar char="-"/>
            </a:pPr>
            <a:r>
              <a:rPr lang="en-IE" sz="4800" b="1" dirty="0">
                <a:solidFill>
                  <a:srgbClr val="000000"/>
                </a:solidFill>
              </a:rPr>
              <a:t>IBOs primarily responsible for eligibility in Transnational events</a:t>
            </a:r>
          </a:p>
        </p:txBody>
      </p:sp>
    </p:spTree>
    <p:extLst>
      <p:ext uri="{BB962C8B-B14F-4D97-AF65-F5344CB8AC3E}">
        <p14:creationId xmlns:p14="http://schemas.microsoft.com/office/powerpoint/2010/main" val="15565333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480</Words>
  <Application>Microsoft Macintosh PowerPoint</Application>
  <PresentationFormat>Personnalisé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Demi Cond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Microsoft Office User</cp:lastModifiedBy>
  <cp:revision>78</cp:revision>
  <dcterms:created xsi:type="dcterms:W3CDTF">2011-12-25T21:19:53Z</dcterms:created>
  <dcterms:modified xsi:type="dcterms:W3CDTF">2022-01-26T19:43:09Z</dcterms:modified>
</cp:coreProperties>
</file>