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7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</p:sldIdLst>
  <p:sldSz cx="10440988" cy="7561263"/>
  <p:notesSz cx="6858000" cy="9144000"/>
  <p:defaultTextStyle>
    <a:defPPr>
      <a:defRPr lang="fr-FR"/>
    </a:defPPr>
    <a:lvl1pPr marL="0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28598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57196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585794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14392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642991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171589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700186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228784" algn="l" defTabSz="105719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AA82A"/>
    <a:srgbClr val="6CEA6C"/>
    <a:srgbClr val="B0D89C"/>
    <a:srgbClr val="72B94F"/>
    <a:srgbClr val="81FFBA"/>
    <a:srgbClr val="ABFFD1"/>
    <a:srgbClr val="D6FEE2"/>
    <a:srgbClr val="D5FFD5"/>
    <a:srgbClr val="E6FA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60" autoAdjust="0"/>
    <p:restoredTop sz="94715" autoAdjust="0"/>
  </p:normalViewPr>
  <p:slideViewPr>
    <p:cSldViewPr>
      <p:cViewPr varScale="1">
        <p:scale>
          <a:sx n="110" d="100"/>
          <a:sy n="110" d="100"/>
        </p:scale>
        <p:origin x="856" y="184"/>
      </p:cViewPr>
      <p:guideLst>
        <p:guide orient="horz" pos="2382"/>
        <p:guide pos="32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085D6-578F-46E1-84C2-6B3CDF9A9C7B}" type="datetimeFigureOut">
              <a:rPr lang="fr-FR" smtClean="0"/>
              <a:pPr/>
              <a:t>26/01/2022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3471A-FDAD-4803-84C9-1CD83A5A75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75053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53D8D-F9F0-4410-822E-D06212339678}" type="datetimeFigureOut">
              <a:rPr lang="fr-FR" smtClean="0"/>
              <a:pPr/>
              <a:t>26/01/2022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62038" y="685800"/>
            <a:ext cx="4733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February 2012 -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04D19-C6E6-4F5B-8CFF-AB80F05103B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3714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0033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73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7908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4268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585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5812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03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4744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February 2012 -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004D19-C6E6-4F5B-8CFF-AB80F05103B4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398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3076" y="2348898"/>
            <a:ext cx="8874840" cy="1620771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66150" y="4284719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8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57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85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14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71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00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28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2A6A5-2DFC-4BB3-8062-942262152E51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0A92-A4BC-430C-8E80-34AC484EE037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569718" y="302807"/>
            <a:ext cx="2349222" cy="6451578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22050" y="302807"/>
            <a:ext cx="6873651" cy="645157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E704-6163-4743-A722-4C0D3D0A87BF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3F13-B657-4019-B3F8-169AF21F404D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4768" y="4858814"/>
            <a:ext cx="887484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24768" y="3204791"/>
            <a:ext cx="887484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85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5719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58579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1439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6429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1715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001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22878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30CDD-C143-4381-8467-FCE04C0707B7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22051" y="1764299"/>
            <a:ext cx="4611436" cy="4990084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07504" y="1764299"/>
            <a:ext cx="4611436" cy="4990084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B21F-099D-4B77-B114-0E5BC86B296B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2052" y="1692535"/>
            <a:ext cx="4613250" cy="705368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8598" indent="0">
              <a:buNone/>
              <a:defRPr sz="2300" b="1"/>
            </a:lvl2pPr>
            <a:lvl3pPr marL="1057196" indent="0">
              <a:buNone/>
              <a:defRPr sz="2200" b="1"/>
            </a:lvl3pPr>
            <a:lvl4pPr marL="1585794" indent="0">
              <a:buNone/>
              <a:defRPr sz="1900" b="1"/>
            </a:lvl4pPr>
            <a:lvl5pPr marL="2114392" indent="0">
              <a:buNone/>
              <a:defRPr sz="1900" b="1"/>
            </a:lvl5pPr>
            <a:lvl6pPr marL="2642991" indent="0">
              <a:buNone/>
              <a:defRPr sz="1900" b="1"/>
            </a:lvl6pPr>
            <a:lvl7pPr marL="3171589" indent="0">
              <a:buNone/>
              <a:defRPr sz="1900" b="1"/>
            </a:lvl7pPr>
            <a:lvl8pPr marL="3700186" indent="0">
              <a:buNone/>
              <a:defRPr sz="1900" b="1"/>
            </a:lvl8pPr>
            <a:lvl9pPr marL="4228784" indent="0">
              <a:buNone/>
              <a:defRPr sz="1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2052" y="2397904"/>
            <a:ext cx="4613250" cy="4356479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303879" y="1692535"/>
            <a:ext cx="4615062" cy="705368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8598" indent="0">
              <a:buNone/>
              <a:defRPr sz="2300" b="1"/>
            </a:lvl2pPr>
            <a:lvl3pPr marL="1057196" indent="0">
              <a:buNone/>
              <a:defRPr sz="2200" b="1"/>
            </a:lvl3pPr>
            <a:lvl4pPr marL="1585794" indent="0">
              <a:buNone/>
              <a:defRPr sz="1900" b="1"/>
            </a:lvl4pPr>
            <a:lvl5pPr marL="2114392" indent="0">
              <a:buNone/>
              <a:defRPr sz="1900" b="1"/>
            </a:lvl5pPr>
            <a:lvl6pPr marL="2642991" indent="0">
              <a:buNone/>
              <a:defRPr sz="1900" b="1"/>
            </a:lvl6pPr>
            <a:lvl7pPr marL="3171589" indent="0">
              <a:buNone/>
              <a:defRPr sz="1900" b="1"/>
            </a:lvl7pPr>
            <a:lvl8pPr marL="3700186" indent="0">
              <a:buNone/>
              <a:defRPr sz="1900" b="1"/>
            </a:lvl8pPr>
            <a:lvl9pPr marL="4228784" indent="0">
              <a:buNone/>
              <a:defRPr sz="19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303879" y="2397904"/>
            <a:ext cx="4615062" cy="4356479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91C94-E59E-432F-BFB5-E27DC7B7E988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415C-8691-49BB-9EF3-D4F1BA24E60A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031F-01D1-4B21-91FB-407E3D2993D7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2054" y="301055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82137" y="301055"/>
            <a:ext cx="5836804" cy="6453328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2054" y="1582269"/>
            <a:ext cx="3435013" cy="5172114"/>
          </a:xfrm>
        </p:spPr>
        <p:txBody>
          <a:bodyPr/>
          <a:lstStyle>
            <a:lvl1pPr marL="0" indent="0">
              <a:buNone/>
              <a:defRPr sz="1700"/>
            </a:lvl1pPr>
            <a:lvl2pPr marL="528598" indent="0">
              <a:buNone/>
              <a:defRPr sz="1400"/>
            </a:lvl2pPr>
            <a:lvl3pPr marL="1057196" indent="0">
              <a:buNone/>
              <a:defRPr sz="1200"/>
            </a:lvl3pPr>
            <a:lvl4pPr marL="1585794" indent="0">
              <a:buNone/>
              <a:defRPr sz="1100"/>
            </a:lvl4pPr>
            <a:lvl5pPr marL="2114392" indent="0">
              <a:buNone/>
              <a:defRPr sz="1100"/>
            </a:lvl5pPr>
            <a:lvl6pPr marL="2642991" indent="0">
              <a:buNone/>
              <a:defRPr sz="1100"/>
            </a:lvl6pPr>
            <a:lvl7pPr marL="3171589" indent="0">
              <a:buNone/>
              <a:defRPr sz="1100"/>
            </a:lvl7pPr>
            <a:lvl8pPr marL="3700186" indent="0">
              <a:buNone/>
              <a:defRPr sz="1100"/>
            </a:lvl8pPr>
            <a:lvl9pPr marL="4228784" indent="0">
              <a:buNone/>
              <a:defRPr sz="11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5524-FEB9-4B90-AF96-BD080A45FE58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46510" y="5292888"/>
            <a:ext cx="6264593" cy="62485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46510" y="675614"/>
            <a:ext cx="6264593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8598" indent="0">
              <a:buNone/>
              <a:defRPr sz="3300"/>
            </a:lvl2pPr>
            <a:lvl3pPr marL="1057196" indent="0">
              <a:buNone/>
              <a:defRPr sz="2800"/>
            </a:lvl3pPr>
            <a:lvl4pPr marL="1585794" indent="0">
              <a:buNone/>
              <a:defRPr sz="2300"/>
            </a:lvl4pPr>
            <a:lvl5pPr marL="2114392" indent="0">
              <a:buNone/>
              <a:defRPr sz="2300"/>
            </a:lvl5pPr>
            <a:lvl6pPr marL="2642991" indent="0">
              <a:buNone/>
              <a:defRPr sz="2300"/>
            </a:lvl6pPr>
            <a:lvl7pPr marL="3171589" indent="0">
              <a:buNone/>
              <a:defRPr sz="2300"/>
            </a:lvl7pPr>
            <a:lvl8pPr marL="3700186" indent="0">
              <a:buNone/>
              <a:defRPr sz="2300"/>
            </a:lvl8pPr>
            <a:lvl9pPr marL="422878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46510" y="5917741"/>
            <a:ext cx="6264593" cy="887398"/>
          </a:xfrm>
        </p:spPr>
        <p:txBody>
          <a:bodyPr/>
          <a:lstStyle>
            <a:lvl1pPr marL="0" indent="0">
              <a:buNone/>
              <a:defRPr sz="1700"/>
            </a:lvl1pPr>
            <a:lvl2pPr marL="528598" indent="0">
              <a:buNone/>
              <a:defRPr sz="1400"/>
            </a:lvl2pPr>
            <a:lvl3pPr marL="1057196" indent="0">
              <a:buNone/>
              <a:defRPr sz="1200"/>
            </a:lvl3pPr>
            <a:lvl4pPr marL="1585794" indent="0">
              <a:buNone/>
              <a:defRPr sz="1100"/>
            </a:lvl4pPr>
            <a:lvl5pPr marL="2114392" indent="0">
              <a:buNone/>
              <a:defRPr sz="1100"/>
            </a:lvl5pPr>
            <a:lvl6pPr marL="2642991" indent="0">
              <a:buNone/>
              <a:defRPr sz="1100"/>
            </a:lvl6pPr>
            <a:lvl7pPr marL="3171589" indent="0">
              <a:buNone/>
              <a:defRPr sz="1100"/>
            </a:lvl7pPr>
            <a:lvl8pPr marL="3700186" indent="0">
              <a:buNone/>
              <a:defRPr sz="1100"/>
            </a:lvl8pPr>
            <a:lvl9pPr marL="4228784" indent="0">
              <a:buNone/>
              <a:defRPr sz="11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0D30-C6B1-4843-AA25-2136C526C521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February 2012  - Budapest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22054" y="302804"/>
            <a:ext cx="9396889" cy="1260211"/>
          </a:xfrm>
          <a:prstGeom prst="rect">
            <a:avLst/>
          </a:prstGeom>
        </p:spPr>
        <p:txBody>
          <a:bodyPr vert="horz" lIns="105719" tIns="52860" rIns="105719" bIns="5286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2054" y="1764299"/>
            <a:ext cx="9396889" cy="4990084"/>
          </a:xfrm>
          <a:prstGeom prst="rect">
            <a:avLst/>
          </a:prstGeom>
        </p:spPr>
        <p:txBody>
          <a:bodyPr vert="horz" lIns="105719" tIns="52860" rIns="105719" bIns="5286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22054" y="7008176"/>
            <a:ext cx="2436230" cy="402568"/>
          </a:xfrm>
          <a:prstGeom prst="rect">
            <a:avLst/>
          </a:prstGeom>
        </p:spPr>
        <p:txBody>
          <a:bodyPr vert="horz" lIns="105719" tIns="52860" rIns="105719" bIns="5286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7CF37-7C13-4C06-A84F-5C216CA240B2}" type="datetime1">
              <a:rPr lang="fr-FR" smtClean="0"/>
              <a:pPr/>
              <a:t>26/01/2022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67342" y="7008176"/>
            <a:ext cx="3306313" cy="402568"/>
          </a:xfrm>
          <a:prstGeom prst="rect">
            <a:avLst/>
          </a:prstGeom>
        </p:spPr>
        <p:txBody>
          <a:bodyPr vert="horz" lIns="105719" tIns="52860" rIns="105719" bIns="5286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February 2012  - Budapest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482712" y="7008176"/>
            <a:ext cx="2436230" cy="402568"/>
          </a:xfrm>
          <a:prstGeom prst="rect">
            <a:avLst/>
          </a:prstGeom>
        </p:spPr>
        <p:txBody>
          <a:bodyPr vert="horz" lIns="105719" tIns="52860" rIns="105719" bIns="5286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C17F8-1C34-464A-88FF-AB39F9B875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1057196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6449" indent="-396449" algn="l" defTabSz="105719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8972" indent="-330374" algn="l" defTabSz="1057196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21495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50093" indent="-264299" algn="l" defTabSz="105719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78692" indent="-264299" algn="l" defTabSz="105719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07290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35887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64485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93083" indent="-264299" algn="l" defTabSz="105719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28598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57196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85794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392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42991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71589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00186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28784" algn="l" defTabSz="105719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sp>
        <p:nvSpPr>
          <p:cNvPr id="9" name="textruta 10"/>
          <p:cNvSpPr txBox="1"/>
          <p:nvPr/>
        </p:nvSpPr>
        <p:spPr>
          <a:xfrm>
            <a:off x="1947450" y="2462128"/>
            <a:ext cx="64413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b="1" u="sng" dirty="0" err="1">
                <a:solidFill>
                  <a:srgbClr val="FF0000"/>
                </a:solidFill>
              </a:rPr>
              <a:t>Disciplinary</a:t>
            </a:r>
            <a:r>
              <a:rPr lang="sv-SE" sz="4800" b="1" u="sng" dirty="0">
                <a:solidFill>
                  <a:srgbClr val="FF0000"/>
                </a:solidFill>
              </a:rPr>
              <a:t> &amp; </a:t>
            </a:r>
            <a:r>
              <a:rPr lang="sv-SE" sz="4800" b="1" u="sng" dirty="0" err="1">
                <a:solidFill>
                  <a:srgbClr val="FF0000"/>
                </a:solidFill>
              </a:rPr>
              <a:t>Eligibility</a:t>
            </a:r>
            <a:r>
              <a:rPr lang="sv-SE" sz="4800" b="1" u="sng" dirty="0">
                <a:solidFill>
                  <a:srgbClr val="FF0000"/>
                </a:solidFill>
              </a:rPr>
              <a:t> </a:t>
            </a:r>
            <a:r>
              <a:rPr lang="sv-SE" sz="4800" b="1" u="sng" dirty="0" err="1">
                <a:solidFill>
                  <a:srgbClr val="FF0000"/>
                </a:solidFill>
              </a:rPr>
              <a:t>Matters</a:t>
            </a:r>
            <a:endParaRPr lang="sv-SE" sz="4800" b="1" u="sng" dirty="0">
              <a:solidFill>
                <a:srgbClr val="FF0000"/>
              </a:solidFill>
            </a:endParaRPr>
          </a:p>
        </p:txBody>
      </p:sp>
      <p:sp>
        <p:nvSpPr>
          <p:cNvPr id="11" name="textruta 11"/>
          <p:cNvSpPr txBox="1"/>
          <p:nvPr/>
        </p:nvSpPr>
        <p:spPr>
          <a:xfrm>
            <a:off x="1650043" y="4111191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>
                <a:solidFill>
                  <a:srgbClr val="FF0000"/>
                </a:solidFill>
              </a:rPr>
              <a:t>Jan Kamras - EBL President</a:t>
            </a:r>
          </a:p>
        </p:txBody>
      </p:sp>
      <p:pic>
        <p:nvPicPr>
          <p:cNvPr id="12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5914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324849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989" y="1488589"/>
            <a:ext cx="921017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u="sng" dirty="0">
                <a:solidFill>
                  <a:srgbClr val="000000"/>
                </a:solidFill>
              </a:rPr>
              <a:t>Harmonising Sanctions -</a:t>
            </a:r>
          </a:p>
          <a:p>
            <a:r>
              <a:rPr lang="en-IE" sz="4800" b="1" u="sng" dirty="0">
                <a:solidFill>
                  <a:srgbClr val="000000"/>
                </a:solidFill>
              </a:rPr>
              <a:t>Consensus in Paris</a:t>
            </a:r>
          </a:p>
          <a:p>
            <a:pPr marL="685800" indent="-685800">
              <a:buFontTx/>
              <a:buChar char="-"/>
            </a:pPr>
            <a:r>
              <a:rPr lang="en-IE" sz="4800" b="1" dirty="0">
                <a:solidFill>
                  <a:srgbClr val="000000"/>
                </a:solidFill>
              </a:rPr>
              <a:t>Low end: 1-2 years</a:t>
            </a:r>
          </a:p>
          <a:p>
            <a:pPr marL="685800" indent="-685800">
              <a:buFontTx/>
              <a:buChar char="-"/>
            </a:pPr>
            <a:r>
              <a:rPr lang="en-IE" sz="4800" b="1" dirty="0">
                <a:solidFill>
                  <a:srgbClr val="000000"/>
                </a:solidFill>
              </a:rPr>
              <a:t>High end (Collusive Cheating):</a:t>
            </a:r>
          </a:p>
          <a:p>
            <a:r>
              <a:rPr lang="en-IE" sz="4800" b="1" dirty="0">
                <a:solidFill>
                  <a:srgbClr val="000000"/>
                </a:solidFill>
              </a:rPr>
              <a:t>     10+ years plus 10(?) years</a:t>
            </a:r>
          </a:p>
          <a:p>
            <a:r>
              <a:rPr lang="en-IE" sz="4800" b="1" dirty="0">
                <a:solidFill>
                  <a:srgbClr val="000000"/>
                </a:solidFill>
              </a:rPr>
              <a:t>     not eligible for National Teams</a:t>
            </a:r>
          </a:p>
          <a:p>
            <a:r>
              <a:rPr lang="en-IE" sz="4800" b="1" dirty="0">
                <a:solidFill>
                  <a:srgbClr val="000000"/>
                </a:solidFill>
              </a:rPr>
              <a:t>-    Discounts for timely confessions</a:t>
            </a:r>
          </a:p>
          <a:p>
            <a:endParaRPr lang="en-IE" sz="4800" b="1" dirty="0"/>
          </a:p>
        </p:txBody>
      </p:sp>
    </p:spTree>
    <p:extLst>
      <p:ext uri="{BB962C8B-B14F-4D97-AF65-F5344CB8AC3E}">
        <p14:creationId xmlns:p14="http://schemas.microsoft.com/office/powerpoint/2010/main" val="50568484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00289" y="1188343"/>
            <a:ext cx="921017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u="sng" dirty="0"/>
              <a:t>Defence to Legal Challenges</a:t>
            </a:r>
          </a:p>
          <a:p>
            <a:endParaRPr lang="en-IE" sz="2800" b="1" u="sng" dirty="0"/>
          </a:p>
          <a:p>
            <a:pPr marL="685800" indent="-685800">
              <a:buFontTx/>
              <a:buChar char="-"/>
            </a:pPr>
            <a:r>
              <a:rPr lang="en-IE" sz="4800" b="1" dirty="0"/>
              <a:t>NBOs/IBOs have no monopoly on international bridge</a:t>
            </a:r>
          </a:p>
          <a:p>
            <a:pPr marL="685800" indent="-685800">
              <a:buFontTx/>
              <a:buChar char="-"/>
            </a:pPr>
            <a:r>
              <a:rPr lang="en-IE" sz="4800" b="1" dirty="0"/>
              <a:t>Playing on a National Team is not a “human right”</a:t>
            </a:r>
          </a:p>
          <a:p>
            <a:endParaRPr lang="en-IE" sz="2800" b="1" dirty="0"/>
          </a:p>
          <a:p>
            <a:r>
              <a:rPr lang="en-IE" sz="4800" b="1" dirty="0"/>
              <a:t>Finally: “Where there is a will, there is a way”! </a:t>
            </a:r>
          </a:p>
        </p:txBody>
      </p:sp>
    </p:spTree>
    <p:extLst>
      <p:ext uri="{BB962C8B-B14F-4D97-AF65-F5344CB8AC3E}">
        <p14:creationId xmlns:p14="http://schemas.microsoft.com/office/powerpoint/2010/main" val="11849009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6002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u="sng" dirty="0"/>
              <a:t>Background</a:t>
            </a:r>
          </a:p>
          <a:p>
            <a:endParaRPr lang="en-IE" sz="4800" b="1" dirty="0"/>
          </a:p>
          <a:p>
            <a:r>
              <a:rPr lang="en-IE" sz="4800" b="1" dirty="0"/>
              <a:t>The WTC Qualifier “Controversy”,</a:t>
            </a:r>
          </a:p>
          <a:p>
            <a:r>
              <a:rPr lang="en-IE" sz="4800" b="1" dirty="0"/>
              <a:t>Leading to a meeting among large NBO’s Presidents in Paris early December 2021.</a:t>
            </a:r>
          </a:p>
          <a:p>
            <a:endParaRPr lang="en-IE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8019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00014" y="1488589"/>
            <a:ext cx="87849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u="sng" dirty="0"/>
              <a:t>How did it happen?</a:t>
            </a:r>
          </a:p>
          <a:p>
            <a:endParaRPr lang="en-IE" sz="4800" b="1" u="sng" dirty="0"/>
          </a:p>
          <a:p>
            <a:r>
              <a:rPr lang="en-IE" sz="4800" b="1" dirty="0"/>
              <a:t>Disconnect between International</a:t>
            </a:r>
            <a:endParaRPr lang="en-IE" sz="4800" b="1" dirty="0">
              <a:solidFill>
                <a:srgbClr val="FF0000"/>
              </a:solidFill>
            </a:endParaRPr>
          </a:p>
          <a:p>
            <a:r>
              <a:rPr lang="en-IE" sz="4800" b="1" dirty="0">
                <a:solidFill>
                  <a:srgbClr val="000000"/>
                </a:solidFill>
              </a:rPr>
              <a:t>Players on one hand and IBO’s and NBO’s on the other in eligibility matters</a:t>
            </a:r>
          </a:p>
        </p:txBody>
      </p:sp>
    </p:spTree>
    <p:extLst>
      <p:ext uri="{BB962C8B-B14F-4D97-AF65-F5344CB8AC3E}">
        <p14:creationId xmlns:p14="http://schemas.microsoft.com/office/powerpoint/2010/main" val="169432070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84746" y="1488589"/>
            <a:ext cx="836924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u="sng" dirty="0"/>
              <a:t>How to move forward?</a:t>
            </a:r>
          </a:p>
          <a:p>
            <a:endParaRPr lang="en-IE" sz="4800" b="1" u="sng" dirty="0"/>
          </a:p>
          <a:p>
            <a:pPr marL="685800" indent="-685800">
              <a:buFontTx/>
              <a:buChar char="-"/>
            </a:pPr>
            <a:r>
              <a:rPr lang="en-IE" sz="4800" b="1" dirty="0"/>
              <a:t>NBOs/IBOs adopting suitable rules and procedures, and</a:t>
            </a:r>
          </a:p>
          <a:p>
            <a:pPr marL="685800" indent="-685800">
              <a:buFontTx/>
              <a:buChar char="-"/>
            </a:pPr>
            <a:r>
              <a:rPr lang="en-IE" sz="4800" b="1" dirty="0"/>
              <a:t>Players respecting disciplinary decisions by the NBOs/IBOs </a:t>
            </a:r>
          </a:p>
          <a:p>
            <a:pPr marL="685800" indent="-685800">
              <a:buFontTx/>
              <a:buChar char="-"/>
            </a:pPr>
            <a:endParaRPr lang="en-IE" sz="4800" b="1" dirty="0"/>
          </a:p>
          <a:p>
            <a:endParaRPr lang="en-IE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37590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8006" y="1488589"/>
            <a:ext cx="88569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u="sng" dirty="0"/>
              <a:t>Actions by IBOs</a:t>
            </a:r>
          </a:p>
          <a:p>
            <a:endParaRPr lang="en-IE" sz="4800" b="1" dirty="0"/>
          </a:p>
          <a:p>
            <a:pPr marL="685800" indent="-685800">
              <a:buFontTx/>
              <a:buChar char="-"/>
            </a:pPr>
            <a:r>
              <a:rPr lang="en-IE" sz="4800" b="1" dirty="0"/>
              <a:t>Updated Statutes and Codes </a:t>
            </a:r>
          </a:p>
          <a:p>
            <a:pPr marL="685800" indent="-685800">
              <a:buFontTx/>
              <a:buChar char="-"/>
            </a:pPr>
            <a:r>
              <a:rPr lang="en-IE" sz="4800" b="1" dirty="0"/>
              <a:t>Created a credible IC</a:t>
            </a:r>
          </a:p>
          <a:p>
            <a:pPr marL="685800" indent="-685800">
              <a:buFontTx/>
              <a:buChar char="-"/>
            </a:pPr>
            <a:r>
              <a:rPr lang="en-IE" sz="4800" b="1" dirty="0"/>
              <a:t>Improving the Bridge Laws</a:t>
            </a:r>
          </a:p>
          <a:p>
            <a:pPr marL="685800" indent="-685800">
              <a:buFontTx/>
              <a:buChar char="-"/>
            </a:pPr>
            <a:r>
              <a:rPr lang="en-IE" sz="4800" b="1" dirty="0"/>
              <a:t>Educate CAS arbitrators</a:t>
            </a:r>
          </a:p>
          <a:p>
            <a:r>
              <a:rPr lang="en-IE" sz="4800" b="1" dirty="0"/>
              <a:t>-    Lobby IOC on stiffer sanctions</a:t>
            </a:r>
          </a:p>
          <a:p>
            <a:endParaRPr lang="en-IE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37227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8006" y="1488589"/>
            <a:ext cx="885698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u="sng" dirty="0"/>
              <a:t>Actions by NBOs</a:t>
            </a:r>
            <a:endParaRPr lang="en-IE" sz="4800" b="1" dirty="0"/>
          </a:p>
          <a:p>
            <a:endParaRPr lang="en-IE" sz="4800" b="1" dirty="0">
              <a:solidFill>
                <a:srgbClr val="FF0000"/>
              </a:solidFill>
            </a:endParaRPr>
          </a:p>
          <a:p>
            <a:pPr marL="685800" indent="-685800">
              <a:buFontTx/>
              <a:buChar char="-"/>
            </a:pPr>
            <a:r>
              <a:rPr lang="en-IE" sz="4800" b="1" dirty="0">
                <a:solidFill>
                  <a:srgbClr val="000000"/>
                </a:solidFill>
              </a:rPr>
              <a:t>Avoid nominating players convicted of collusive cheating to their national teams</a:t>
            </a:r>
          </a:p>
          <a:p>
            <a:pPr marL="685800" indent="-685800">
              <a:buFontTx/>
              <a:buChar char="-"/>
            </a:pPr>
            <a:r>
              <a:rPr lang="en-IE" sz="4800" b="1" dirty="0">
                <a:solidFill>
                  <a:srgbClr val="000000"/>
                </a:solidFill>
              </a:rPr>
              <a:t>Reconsider selection methods</a:t>
            </a:r>
          </a:p>
          <a:p>
            <a:pPr marL="685800" indent="-685800">
              <a:buFontTx/>
              <a:buChar char="-"/>
            </a:pPr>
            <a:r>
              <a:rPr lang="en-IE" sz="4800" b="1" dirty="0">
                <a:solidFill>
                  <a:srgbClr val="000000"/>
                </a:solidFill>
              </a:rPr>
              <a:t>Adjust their rules if needed</a:t>
            </a:r>
          </a:p>
          <a:p>
            <a:pPr marL="685800" indent="-685800">
              <a:buFontTx/>
              <a:buChar char="-"/>
            </a:pPr>
            <a:endParaRPr lang="en-IE" sz="4800" b="1" dirty="0">
              <a:solidFill>
                <a:srgbClr val="000000"/>
              </a:solidFill>
            </a:endParaRPr>
          </a:p>
          <a:p>
            <a:r>
              <a:rPr lang="en-IE" sz="4800" b="1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422310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8006" y="1488589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u="sng" dirty="0"/>
              <a:t>Actions by Credential Committees</a:t>
            </a:r>
          </a:p>
          <a:p>
            <a:endParaRPr lang="en-IE" sz="4800" b="1" u="sng" dirty="0">
              <a:solidFill>
                <a:srgbClr val="FF0000"/>
              </a:solidFill>
            </a:endParaRPr>
          </a:p>
          <a:p>
            <a:pPr marL="685800" indent="-685800">
              <a:buFontTx/>
              <a:buChar char="-"/>
            </a:pPr>
            <a:r>
              <a:rPr lang="en-IE" sz="4800" b="1" dirty="0">
                <a:solidFill>
                  <a:srgbClr val="000000"/>
                </a:solidFill>
              </a:rPr>
              <a:t>NBOs primarily responsible in National Team events</a:t>
            </a:r>
          </a:p>
          <a:p>
            <a:pPr marL="685800" indent="-685800">
              <a:buFontTx/>
              <a:buChar char="-"/>
            </a:pPr>
            <a:r>
              <a:rPr lang="en-IE" sz="4800" b="1" dirty="0">
                <a:solidFill>
                  <a:srgbClr val="000000"/>
                </a:solidFill>
              </a:rPr>
              <a:t>IBOs primarily responsible in Transnational events</a:t>
            </a:r>
          </a:p>
          <a:p>
            <a:endParaRPr lang="en-IE" sz="4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33955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2046" y="1488589"/>
            <a:ext cx="93968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u="sng" dirty="0"/>
              <a:t>Expected actions by the players</a:t>
            </a:r>
          </a:p>
          <a:p>
            <a:endParaRPr lang="en-IE" sz="3600" b="1" u="sng" dirty="0">
              <a:solidFill>
                <a:srgbClr val="000000"/>
              </a:solidFill>
            </a:endParaRPr>
          </a:p>
          <a:p>
            <a:pPr marL="685800" indent="-685800">
              <a:buFontTx/>
              <a:buChar char="-"/>
            </a:pPr>
            <a:r>
              <a:rPr lang="en-IE" sz="4800" b="1" dirty="0">
                <a:solidFill>
                  <a:srgbClr val="000000"/>
                </a:solidFill>
              </a:rPr>
              <a:t>Respect official decisions even if they don’t always agree</a:t>
            </a:r>
          </a:p>
          <a:p>
            <a:pPr marL="685800" indent="-685800">
              <a:buFontTx/>
              <a:buChar char="-"/>
            </a:pPr>
            <a:r>
              <a:rPr lang="en-IE" sz="4800" b="1" dirty="0">
                <a:solidFill>
                  <a:srgbClr val="000000"/>
                </a:solidFill>
              </a:rPr>
              <a:t>Report suspected cheating </a:t>
            </a:r>
            <a:r>
              <a:rPr lang="en-IE" sz="4800" b="1" i="1" dirty="0">
                <a:solidFill>
                  <a:srgbClr val="000000"/>
                </a:solidFill>
              </a:rPr>
              <a:t>only </a:t>
            </a:r>
            <a:r>
              <a:rPr lang="en-IE" sz="4800" b="1" dirty="0">
                <a:solidFill>
                  <a:srgbClr val="000000"/>
                </a:solidFill>
              </a:rPr>
              <a:t>to the relevant official IC</a:t>
            </a:r>
          </a:p>
          <a:p>
            <a:pPr marL="685800" indent="-685800">
              <a:buFontTx/>
              <a:buChar char="-"/>
            </a:pPr>
            <a:r>
              <a:rPr lang="en-IE" sz="4800" b="1" dirty="0">
                <a:solidFill>
                  <a:srgbClr val="000000"/>
                </a:solidFill>
              </a:rPr>
              <a:t>Offer their resources to WBF IC, not the “court of public opinion”</a:t>
            </a:r>
          </a:p>
        </p:txBody>
      </p:sp>
    </p:spTree>
    <p:extLst>
      <p:ext uri="{BB962C8B-B14F-4D97-AF65-F5344CB8AC3E}">
        <p14:creationId xmlns:p14="http://schemas.microsoft.com/office/powerpoint/2010/main" val="263765219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2000" y="36215"/>
            <a:ext cx="7482169" cy="1198800"/>
          </a:xfrm>
          <a:prstGeom prst="rect">
            <a:avLst/>
          </a:prstGeom>
          <a:solidFill>
            <a:srgbClr val="2AA82A"/>
          </a:solidFill>
          <a:effectLst>
            <a:softEdge rad="393700"/>
          </a:effectLst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5719" tIns="52860" rIns="105719" bIns="52860" rtlCol="0" anchor="ctr"/>
          <a:lstStyle/>
          <a:p>
            <a:pPr algn="ctr"/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11th EBL NBO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Officers</a:t>
            </a:r>
            <a:r>
              <a:rPr lang="fr-F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’ </a:t>
            </a:r>
            <a:r>
              <a:rPr lang="fr-FR" sz="4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Demi Cond" pitchFamily="34" charset="0"/>
              </a:rPr>
              <a:t>Seminar</a:t>
            </a:r>
            <a:endParaRPr lang="fr-F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53" y="216000"/>
            <a:ext cx="2365437" cy="900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719" tIns="52860" rIns="105719" bIns="52860"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2022 - </a:t>
            </a:r>
            <a:r>
              <a:rPr lang="fr-FR" dirty="0" err="1"/>
              <a:t>Larnaca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C17F8-1C34-464A-88FF-AB39F9B875E0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1942" y="7059345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European</a:t>
            </a:r>
            <a:r>
              <a:rPr lang="fr-FR" sz="1400" dirty="0"/>
              <a:t> Bridge </a:t>
            </a:r>
            <a:r>
              <a:rPr lang="fr-FR" sz="1400" dirty="0" err="1"/>
              <a:t>League</a:t>
            </a:r>
            <a:endParaRPr lang="fr-FR" sz="1400" dirty="0"/>
          </a:p>
        </p:txBody>
      </p:sp>
      <p:pic>
        <p:nvPicPr>
          <p:cNvPr id="1026" name="Picture 2" descr="E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284400"/>
            <a:ext cx="169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975" y="1488589"/>
            <a:ext cx="93789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/>
              <a:t> </a:t>
            </a:r>
            <a:r>
              <a:rPr lang="en-IE" sz="4800" b="1" u="sng" dirty="0"/>
              <a:t>Actions by Credential Committees</a:t>
            </a:r>
          </a:p>
          <a:p>
            <a:endParaRPr lang="en-IE" sz="4800" b="1" u="sng" dirty="0">
              <a:solidFill>
                <a:srgbClr val="FF0000"/>
              </a:solidFill>
            </a:endParaRPr>
          </a:p>
          <a:p>
            <a:pPr marL="685800" indent="-685800">
              <a:buFontTx/>
              <a:buChar char="-"/>
            </a:pPr>
            <a:r>
              <a:rPr lang="en-IE" sz="4800" b="1" dirty="0">
                <a:solidFill>
                  <a:srgbClr val="000000"/>
                </a:solidFill>
              </a:rPr>
              <a:t>NBOs primarily responsible for eligibility in National Team events</a:t>
            </a:r>
          </a:p>
          <a:p>
            <a:pPr marL="685800" indent="-685800">
              <a:buFontTx/>
              <a:buChar char="-"/>
            </a:pPr>
            <a:r>
              <a:rPr lang="en-IE" sz="4800" b="1" dirty="0">
                <a:solidFill>
                  <a:srgbClr val="000000"/>
                </a:solidFill>
              </a:rPr>
              <a:t>IBOs primarily responsible for eligibility in Transnational events</a:t>
            </a:r>
          </a:p>
        </p:txBody>
      </p:sp>
    </p:spTree>
    <p:extLst>
      <p:ext uri="{BB962C8B-B14F-4D97-AF65-F5344CB8AC3E}">
        <p14:creationId xmlns:p14="http://schemas.microsoft.com/office/powerpoint/2010/main" val="155653332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EDF0C9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3204</TotalTime>
  <Words>480</Words>
  <Application>Microsoft Macintosh PowerPoint</Application>
  <PresentationFormat>Personnalisé</PresentationFormat>
  <Paragraphs>120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Franklin Gothic Demi Cond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Annie</dc:creator>
  <cp:lastModifiedBy>Microsoft Office User</cp:lastModifiedBy>
  <cp:revision>78</cp:revision>
  <dcterms:created xsi:type="dcterms:W3CDTF">2011-12-25T21:19:53Z</dcterms:created>
  <dcterms:modified xsi:type="dcterms:W3CDTF">2022-01-26T19:43:09Z</dcterms:modified>
</cp:coreProperties>
</file>