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71" r:id="rId3"/>
    <p:sldId id="272" r:id="rId4"/>
    <p:sldId id="257" r:id="rId5"/>
    <p:sldId id="259" r:id="rId6"/>
    <p:sldId id="273" r:id="rId7"/>
    <p:sldId id="260" r:id="rId8"/>
    <p:sldId id="274" r:id="rId9"/>
    <p:sldId id="275" r:id="rId10"/>
    <p:sldId id="261" r:id="rId11"/>
    <p:sldId id="277" r:id="rId12"/>
    <p:sldId id="262" r:id="rId13"/>
    <p:sldId id="276" r:id="rId14"/>
    <p:sldId id="267" r:id="rId15"/>
    <p:sldId id="268" r:id="rId16"/>
    <p:sldId id="278" r:id="rId17"/>
    <p:sldId id="27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gata\Documents\odzyskane\BRYD&#379;%20SZKO&#321;A\3b_2014_2017\WYCH_KL_1\PLAN%20LEKCJI%20KL%2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gata\Documents\odzyskane\BRYD&#379;%20SZKO&#321;A\3b_2014_2017\WYCH_KL_1\PLAN%20LEKCJI%20KL%2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noProof="0" dirty="0" smtClean="0"/>
              <a:t>Final</a:t>
            </a:r>
            <a:r>
              <a:rPr lang="en-US" sz="3200" baseline="0" noProof="0" dirty="0" smtClean="0"/>
              <a:t> exams in </a:t>
            </a:r>
            <a:r>
              <a:rPr lang="pl-PL" sz="3200" baseline="0" noProof="0" dirty="0" smtClean="0"/>
              <a:t>2</a:t>
            </a:r>
            <a:r>
              <a:rPr lang="en-US" sz="3200" baseline="0" noProof="0" dirty="0" smtClean="0"/>
              <a:t>012</a:t>
            </a:r>
            <a:endParaRPr lang="en-US" sz="3200" noProof="0" dirty="0"/>
          </a:p>
        </c:rich>
      </c:tx>
      <c:layout>
        <c:manualLayout>
          <c:xMode val="edge"/>
          <c:yMode val="edge"/>
          <c:x val="0.33937610669856111"/>
          <c:y val="2.54629727608567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Arkusz2!$B$1:$B$2</c:f>
              <c:strCache>
                <c:ptCount val="2"/>
                <c:pt idx="0">
                  <c:v>no bridge class</c:v>
                </c:pt>
                <c:pt idx="1">
                  <c:v>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Arkusz2!$A$3:$A$6</c:f>
              <c:strCache>
                <c:ptCount val="4"/>
                <c:pt idx="0">
                  <c:v>Polish</c:v>
                </c:pt>
                <c:pt idx="1">
                  <c:v>History</c:v>
                </c:pt>
                <c:pt idx="2">
                  <c:v>Math</c:v>
                </c:pt>
                <c:pt idx="3">
                  <c:v>Science subjects</c:v>
                </c:pt>
              </c:strCache>
            </c:strRef>
          </c:cat>
          <c:val>
            <c:numRef>
              <c:f>Arkusz2!$B$3:$B$6</c:f>
              <c:numCache>
                <c:formatCode>General</c:formatCode>
                <c:ptCount val="4"/>
                <c:pt idx="0">
                  <c:v>83</c:v>
                </c:pt>
                <c:pt idx="1">
                  <c:v>84</c:v>
                </c:pt>
                <c:pt idx="2">
                  <c:v>81</c:v>
                </c:pt>
                <c:pt idx="3">
                  <c:v>71</c:v>
                </c:pt>
              </c:numCache>
            </c:numRef>
          </c:val>
        </c:ser>
        <c:ser>
          <c:idx val="1"/>
          <c:order val="1"/>
          <c:tx>
            <c:strRef>
              <c:f>Arkusz2!$C$1:$C$2</c:f>
              <c:strCache>
                <c:ptCount val="2"/>
                <c:pt idx="0">
                  <c:v>bridge class</c:v>
                </c:pt>
                <c:pt idx="1">
                  <c:v>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Arkusz2!$A$3:$A$6</c:f>
              <c:strCache>
                <c:ptCount val="4"/>
                <c:pt idx="0">
                  <c:v>Polish</c:v>
                </c:pt>
                <c:pt idx="1">
                  <c:v>History</c:v>
                </c:pt>
                <c:pt idx="2">
                  <c:v>Math</c:v>
                </c:pt>
                <c:pt idx="3">
                  <c:v>Science subjects</c:v>
                </c:pt>
              </c:strCache>
            </c:strRef>
          </c:cat>
          <c:val>
            <c:numRef>
              <c:f>Arkusz2!$C$3:$C$6</c:f>
              <c:numCache>
                <c:formatCode>General</c:formatCode>
                <c:ptCount val="4"/>
                <c:pt idx="0">
                  <c:v>87</c:v>
                </c:pt>
                <c:pt idx="1">
                  <c:v>89</c:v>
                </c:pt>
                <c:pt idx="2">
                  <c:v>91</c:v>
                </c:pt>
                <c:pt idx="3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6569800"/>
        <c:axId val="256571368"/>
      </c:barChart>
      <c:catAx>
        <c:axId val="256569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571368"/>
        <c:crosses val="autoZero"/>
        <c:auto val="1"/>
        <c:lblAlgn val="ctr"/>
        <c:lblOffset val="100"/>
        <c:noMultiLvlLbl val="0"/>
      </c:catAx>
      <c:valAx>
        <c:axId val="256571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569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noProof="0" dirty="0" smtClean="0"/>
              <a:t>Final</a:t>
            </a:r>
            <a:r>
              <a:rPr lang="en-US" sz="3200" baseline="0" noProof="0" dirty="0" smtClean="0"/>
              <a:t> exams 2017</a:t>
            </a:r>
            <a:endParaRPr lang="en-US" sz="3200" noProof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Arkusz3!$B$1:$B$2</c:f>
              <c:strCache>
                <c:ptCount val="2"/>
                <c:pt idx="0">
                  <c:v>no bridge class</c:v>
                </c:pt>
                <c:pt idx="1">
                  <c:v>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Arkusz3!$A$3:$A$6</c:f>
              <c:strCache>
                <c:ptCount val="4"/>
                <c:pt idx="0">
                  <c:v>Polish</c:v>
                </c:pt>
                <c:pt idx="1">
                  <c:v>History</c:v>
                </c:pt>
                <c:pt idx="2">
                  <c:v>Math</c:v>
                </c:pt>
                <c:pt idx="3">
                  <c:v>Science subjects</c:v>
                </c:pt>
              </c:strCache>
            </c:strRef>
          </c:cat>
          <c:val>
            <c:numRef>
              <c:f>Arkusz3!$B$3:$B$6</c:f>
              <c:numCache>
                <c:formatCode>General</c:formatCode>
                <c:ptCount val="4"/>
                <c:pt idx="0">
                  <c:v>89</c:v>
                </c:pt>
                <c:pt idx="1">
                  <c:v>84</c:v>
                </c:pt>
                <c:pt idx="2">
                  <c:v>81</c:v>
                </c:pt>
                <c:pt idx="3">
                  <c:v>75</c:v>
                </c:pt>
              </c:numCache>
            </c:numRef>
          </c:val>
        </c:ser>
        <c:ser>
          <c:idx val="1"/>
          <c:order val="1"/>
          <c:tx>
            <c:strRef>
              <c:f>Arkusz3!$C$1:$C$2</c:f>
              <c:strCache>
                <c:ptCount val="2"/>
                <c:pt idx="0">
                  <c:v>bridge class</c:v>
                </c:pt>
                <c:pt idx="1">
                  <c:v>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Arkusz3!$A$3:$A$6</c:f>
              <c:strCache>
                <c:ptCount val="4"/>
                <c:pt idx="0">
                  <c:v>Polish</c:v>
                </c:pt>
                <c:pt idx="1">
                  <c:v>History</c:v>
                </c:pt>
                <c:pt idx="2">
                  <c:v>Math</c:v>
                </c:pt>
                <c:pt idx="3">
                  <c:v>Science subjects</c:v>
                </c:pt>
              </c:strCache>
            </c:strRef>
          </c:cat>
          <c:val>
            <c:numRef>
              <c:f>Arkusz3!$C$3:$C$6</c:f>
              <c:numCache>
                <c:formatCode>General</c:formatCode>
                <c:ptCount val="4"/>
                <c:pt idx="0">
                  <c:v>88</c:v>
                </c:pt>
                <c:pt idx="1">
                  <c:v>87</c:v>
                </c:pt>
                <c:pt idx="2">
                  <c:v>90</c:v>
                </c:pt>
                <c:pt idx="3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6564704"/>
        <c:axId val="256565096"/>
      </c:barChart>
      <c:catAx>
        <c:axId val="25656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565096"/>
        <c:crosses val="autoZero"/>
        <c:auto val="1"/>
        <c:lblAlgn val="ctr"/>
        <c:lblOffset val="100"/>
        <c:noMultiLvlLbl val="0"/>
      </c:catAx>
      <c:valAx>
        <c:axId val="25656509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56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Arkusz4!$B$13:$B$14</c:f>
              <c:strCache>
                <c:ptCount val="2"/>
                <c:pt idx="0">
                  <c:v>average</c:v>
                </c:pt>
                <c:pt idx="1">
                  <c:v>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Arkusz4!$A$15:$A$20</c:f>
              <c:strCache>
                <c:ptCount val="6"/>
                <c:pt idx="0">
                  <c:v>first year bridge pupils</c:v>
                </c:pt>
                <c:pt idx="1">
                  <c:v>first year pupils who like math</c:v>
                </c:pt>
                <c:pt idx="2">
                  <c:v>the rests first year pupils</c:v>
                </c:pt>
                <c:pt idx="3">
                  <c:v>third year bridge pupils</c:v>
                </c:pt>
                <c:pt idx="4">
                  <c:v>third year who like math</c:v>
                </c:pt>
                <c:pt idx="5">
                  <c:v>the rests third years pupils</c:v>
                </c:pt>
              </c:strCache>
            </c:strRef>
          </c:cat>
          <c:val>
            <c:numRef>
              <c:f>Arkusz4!$B$15:$B$20</c:f>
              <c:numCache>
                <c:formatCode>General</c:formatCode>
                <c:ptCount val="6"/>
                <c:pt idx="0">
                  <c:v>46</c:v>
                </c:pt>
                <c:pt idx="1">
                  <c:v>47</c:v>
                </c:pt>
                <c:pt idx="2">
                  <c:v>43</c:v>
                </c:pt>
                <c:pt idx="3">
                  <c:v>67</c:v>
                </c:pt>
                <c:pt idx="4">
                  <c:v>60</c:v>
                </c:pt>
                <c:pt idx="5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4735936"/>
        <c:axId val="294736720"/>
      </c:barChart>
      <c:catAx>
        <c:axId val="29473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4736720"/>
        <c:crosses val="autoZero"/>
        <c:auto val="1"/>
        <c:lblAlgn val="ctr"/>
        <c:lblOffset val="100"/>
        <c:noMultiLvlLbl val="0"/>
      </c:catAx>
      <c:valAx>
        <c:axId val="29473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4735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91A08-2847-4EFC-AA06-D9A244BF3FF9}" type="datetimeFigureOut">
              <a:rPr lang="pl-PL" smtClean="0"/>
              <a:t>2018-06-26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66649-26E6-4B7C-B065-D2D9606D76F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1543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66649-26E6-4B7C-B065-D2D9606D76F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566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Last</a:t>
            </a:r>
            <a:r>
              <a:rPr lang="pl-PL" dirty="0" smtClean="0"/>
              <a:t> </a:t>
            </a:r>
            <a:r>
              <a:rPr lang="pl-PL" dirty="0" err="1" smtClean="0"/>
              <a:t>year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FF0000"/>
                </a:solidFill>
              </a:rPr>
              <a:t>parlament </a:t>
            </a:r>
            <a:r>
              <a:rPr lang="pl-PL" dirty="0" err="1" smtClean="0">
                <a:solidFill>
                  <a:srgbClr val="FF0000"/>
                </a:solidFill>
              </a:rPr>
              <a:t>changed</a:t>
            </a:r>
            <a:r>
              <a:rPr lang="pl-PL" baseline="0" dirty="0" smtClean="0">
                <a:solidFill>
                  <a:srgbClr val="FF0000"/>
                </a:solidFill>
              </a:rPr>
              <a:t> </a:t>
            </a:r>
            <a:r>
              <a:rPr lang="pl-PL" baseline="0" dirty="0" err="1" smtClean="0">
                <a:solidFill>
                  <a:srgbClr val="FF0000"/>
                </a:solidFill>
              </a:rPr>
              <a:t>education</a:t>
            </a:r>
            <a:r>
              <a:rPr lang="pl-PL" baseline="0" dirty="0" smtClean="0">
                <a:solidFill>
                  <a:srgbClr val="FF0000"/>
                </a:solidFill>
              </a:rPr>
              <a:t> system, I </a:t>
            </a:r>
            <a:r>
              <a:rPr lang="pl-PL" baseline="0" dirty="0" err="1" smtClean="0">
                <a:solidFill>
                  <a:srgbClr val="FF0000"/>
                </a:solidFill>
              </a:rPr>
              <a:t>will</a:t>
            </a:r>
            <a:r>
              <a:rPr lang="pl-PL" baseline="0" dirty="0" smtClean="0">
                <a:solidFill>
                  <a:srgbClr val="FF0000"/>
                </a:solidFill>
              </a:rPr>
              <a:t> </a:t>
            </a:r>
            <a:r>
              <a:rPr lang="pl-PL" baseline="0" dirty="0" err="1" smtClean="0">
                <a:solidFill>
                  <a:srgbClr val="FF0000"/>
                </a:solidFill>
              </a:rPr>
              <a:t>tell</a:t>
            </a:r>
            <a:r>
              <a:rPr lang="pl-PL" baseline="0" dirty="0" smtClean="0">
                <a:solidFill>
                  <a:srgbClr val="FF0000"/>
                </a:solidFill>
              </a:rPr>
              <a:t> </a:t>
            </a:r>
            <a:r>
              <a:rPr lang="pl-PL" baseline="0" dirty="0" err="1" smtClean="0">
                <a:solidFill>
                  <a:srgbClr val="FF0000"/>
                </a:solidFill>
              </a:rPr>
              <a:t>aobut</a:t>
            </a:r>
            <a:r>
              <a:rPr lang="pl-PL" baseline="0" dirty="0" smtClean="0">
                <a:solidFill>
                  <a:srgbClr val="FF0000"/>
                </a:solidFill>
              </a:rPr>
              <a:t> </a:t>
            </a:r>
            <a:r>
              <a:rPr lang="pl-PL" baseline="0" dirty="0" err="1" smtClean="0">
                <a:solidFill>
                  <a:srgbClr val="FF0000"/>
                </a:solidFill>
              </a:rPr>
              <a:t>it</a:t>
            </a:r>
            <a:r>
              <a:rPr lang="pl-PL" baseline="0" dirty="0" smtClean="0">
                <a:solidFill>
                  <a:srgbClr val="FF0000"/>
                </a:solidFill>
              </a:rPr>
              <a:t> </a:t>
            </a:r>
            <a:r>
              <a:rPr lang="pl-PL" baseline="0" dirty="0" err="1" smtClean="0">
                <a:solidFill>
                  <a:srgbClr val="FF0000"/>
                </a:solidFill>
              </a:rPr>
              <a:t>later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66649-26E6-4B7C-B065-D2D9606D76F6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3290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There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more</a:t>
            </a:r>
            <a:r>
              <a:rPr lang="pl-PL" dirty="0" smtClean="0"/>
              <a:t> </a:t>
            </a:r>
            <a:r>
              <a:rPr lang="pl-PL" dirty="0" err="1" smtClean="0"/>
              <a:t>condition</a:t>
            </a:r>
            <a:r>
              <a:rPr lang="pl-PL" dirty="0" smtClean="0"/>
              <a:t>, but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three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are</a:t>
            </a:r>
            <a:r>
              <a:rPr lang="pl-PL" baseline="0" dirty="0" smtClean="0"/>
              <a:t> most </a:t>
            </a:r>
            <a:r>
              <a:rPr lang="pl-PL" baseline="0" dirty="0" err="1" smtClean="0"/>
              <a:t>important</a:t>
            </a:r>
            <a:r>
              <a:rPr lang="pl-PL" baseline="0" dirty="0" smtClean="0"/>
              <a:t> and hard to </a:t>
            </a:r>
            <a:r>
              <a:rPr lang="pl-PL" baseline="0" dirty="0" err="1" smtClean="0"/>
              <a:t>meet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66649-26E6-4B7C-B065-D2D9606D76F6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153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66649-26E6-4B7C-B065-D2D9606D76F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6736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1 </a:t>
            </a:r>
            <a:r>
              <a:rPr lang="pl-PL" dirty="0" err="1" smtClean="0"/>
              <a:t>lesson</a:t>
            </a:r>
            <a:r>
              <a:rPr lang="pl-PL" baseline="0" dirty="0" smtClean="0"/>
              <a:t> = </a:t>
            </a:r>
            <a:r>
              <a:rPr lang="pl-PL" sz="1200" dirty="0" smtClean="0">
                <a:effectLst/>
              </a:rPr>
              <a:t> 45 </a:t>
            </a:r>
            <a:r>
              <a:rPr lang="pl-PL" sz="1200" dirty="0" err="1" smtClean="0">
                <a:effectLst/>
              </a:rPr>
              <a:t>minutes</a:t>
            </a:r>
            <a:endParaRPr lang="pl-PL" sz="1200" dirty="0" smtClean="0">
              <a:effectLst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66649-26E6-4B7C-B065-D2D9606D76F6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5240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On the </a:t>
            </a:r>
            <a:r>
              <a:rPr lang="pl-PL" dirty="0" err="1" smtClean="0"/>
              <a:t>beginig</a:t>
            </a:r>
            <a:r>
              <a:rPr lang="pl-PL" dirty="0" smtClean="0"/>
              <a:t> </a:t>
            </a:r>
            <a:r>
              <a:rPr lang="pl-PL" dirty="0" err="1" smtClean="0"/>
              <a:t>pupils</a:t>
            </a:r>
            <a:r>
              <a:rPr lang="pl-PL" dirty="0" smtClean="0"/>
              <a:t> </a:t>
            </a:r>
            <a:r>
              <a:rPr lang="pl-PL" dirty="0" err="1" smtClean="0"/>
              <a:t>play</a:t>
            </a:r>
            <a:r>
              <a:rPr lang="pl-PL" dirty="0" smtClean="0"/>
              <a:t> </a:t>
            </a:r>
            <a:r>
              <a:rPr lang="pl-PL" dirty="0" err="1" smtClean="0"/>
              <a:t>almost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all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time</a:t>
            </a:r>
            <a:r>
              <a:rPr lang="pl-PL" baseline="0" dirty="0" smtClean="0"/>
              <a:t> – </a:t>
            </a:r>
            <a:r>
              <a:rPr lang="pl-PL" baseline="0" dirty="0" err="1" smtClean="0"/>
              <a:t>they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take</a:t>
            </a:r>
            <a:r>
              <a:rPr lang="pl-PL" baseline="0" dirty="0" smtClean="0"/>
              <a:t> a </a:t>
            </a:r>
            <a:r>
              <a:rPr lang="pl-PL" baseline="0" dirty="0" err="1" smtClean="0"/>
              <a:t>triks</a:t>
            </a:r>
            <a:r>
              <a:rPr lang="pl-PL" baseline="0" dirty="0" smtClean="0"/>
              <a:t> as </a:t>
            </a:r>
            <a:r>
              <a:rPr lang="pl-PL" baseline="0" dirty="0" err="1" smtClean="0"/>
              <a:t>long</a:t>
            </a:r>
            <a:r>
              <a:rPr lang="pl-PL" baseline="0" dirty="0" smtClean="0"/>
              <a:t> as </a:t>
            </a:r>
            <a:r>
              <a:rPr lang="pl-PL" baseline="0" dirty="0" err="1" smtClean="0"/>
              <a:t>it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stay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boring</a:t>
            </a:r>
            <a:r>
              <a:rPr lang="pl-PL" baseline="0" dirty="0" smtClean="0"/>
              <a:t> for </a:t>
            </a:r>
            <a:r>
              <a:rPr lang="pl-PL" baseline="0" dirty="0" err="1" smtClean="0"/>
              <a:t>them</a:t>
            </a:r>
            <a:r>
              <a:rPr lang="pl-PL" baseline="0" dirty="0" smtClean="0"/>
              <a:t>. Then t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66649-26E6-4B7C-B065-D2D9606D76F6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7554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I </a:t>
            </a:r>
            <a:r>
              <a:rPr lang="pl-PL" dirty="0" err="1" smtClean="0"/>
              <a:t>belive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all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it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be </a:t>
            </a:r>
            <a:r>
              <a:rPr lang="pl-PL" baseline="0" dirty="0" err="1" smtClean="0"/>
              <a:t>usefull</a:t>
            </a:r>
            <a:r>
              <a:rPr lang="pl-PL" baseline="0" dirty="0" smtClean="0"/>
              <a:t> for </a:t>
            </a:r>
            <a:r>
              <a:rPr lang="pl-PL" baseline="0" dirty="0" err="1" smtClean="0"/>
              <a:t>them</a:t>
            </a:r>
            <a:r>
              <a:rPr lang="pl-PL" baseline="0" dirty="0" smtClean="0"/>
              <a:t> in </a:t>
            </a:r>
            <a:r>
              <a:rPr lang="pl-PL" baseline="0" dirty="0" err="1" smtClean="0"/>
              <a:t>theiers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lifes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theiers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workes</a:t>
            </a:r>
            <a:r>
              <a:rPr lang="pl-PL" baseline="0" dirty="0" smtClean="0"/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66649-26E6-4B7C-B065-D2D9606D76F6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4894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I </a:t>
            </a:r>
            <a:r>
              <a:rPr lang="pl-PL" dirty="0" err="1" smtClean="0"/>
              <a:t>hear</a:t>
            </a:r>
            <a:r>
              <a:rPr lang="pl-PL" dirty="0" smtClean="0"/>
              <a:t>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quastion</a:t>
            </a:r>
            <a:r>
              <a:rPr lang="pl-PL" dirty="0" smtClean="0"/>
              <a:t> </a:t>
            </a:r>
            <a:r>
              <a:rPr lang="pl-PL" dirty="0" err="1" smtClean="0"/>
              <a:t>very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often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Pupils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who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play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bridge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take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exams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better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then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rest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66649-26E6-4B7C-B065-D2D9606D76F6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1088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Gimnazjumn</a:t>
            </a:r>
            <a:r>
              <a:rPr lang="pl-PL" baseline="0" dirty="0" smtClean="0"/>
              <a:t> nr 2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best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school</a:t>
            </a:r>
            <a:r>
              <a:rPr lang="pl-PL" baseline="0" dirty="0" smtClean="0"/>
              <a:t> in </a:t>
            </a:r>
            <a:r>
              <a:rPr lang="pl-PL" baseline="0" dirty="0" err="1" smtClean="0"/>
              <a:t>Cracow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All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pupils</a:t>
            </a:r>
            <a:r>
              <a:rPr lang="pl-PL" baseline="0" dirty="0" smtClean="0"/>
              <a:t> in </a:t>
            </a:r>
            <a:r>
              <a:rPr lang="pl-PL" baseline="0" dirty="0" err="1" smtClean="0"/>
              <a:t>our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school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are</a:t>
            </a:r>
            <a:r>
              <a:rPr lang="pl-PL" baseline="0" dirty="0" smtClean="0"/>
              <a:t> inteligent, hard </a:t>
            </a:r>
            <a:r>
              <a:rPr lang="pl-PL" baseline="0" dirty="0" err="1" smtClean="0"/>
              <a:t>work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66649-26E6-4B7C-B065-D2D9606D76F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4317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I </a:t>
            </a:r>
            <a:r>
              <a:rPr lang="en-GB" noProof="0" dirty="0" smtClean="0"/>
              <a:t>chose</a:t>
            </a:r>
            <a:r>
              <a:rPr lang="pl-PL" dirty="0" smtClean="0"/>
              <a:t> </a:t>
            </a:r>
            <a:r>
              <a:rPr lang="pl-PL" dirty="0" smtClean="0"/>
              <a:t>5 </a:t>
            </a:r>
            <a:r>
              <a:rPr lang="en-US" noProof="0" dirty="0" smtClean="0"/>
              <a:t>logical</a:t>
            </a:r>
            <a:r>
              <a:rPr lang="pl-PL" dirty="0" smtClean="0"/>
              <a:t> </a:t>
            </a:r>
            <a:r>
              <a:rPr lang="pl-PL" dirty="0" err="1" smtClean="0"/>
              <a:t>task</a:t>
            </a:r>
            <a:r>
              <a:rPr lang="pl-PL" dirty="0" smtClean="0"/>
              <a:t> and </a:t>
            </a:r>
            <a:r>
              <a:rPr lang="pl-PL" dirty="0" err="1" smtClean="0"/>
              <a:t>gave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to </a:t>
            </a:r>
            <a:r>
              <a:rPr lang="pl-PL" dirty="0" err="1" smtClean="0"/>
              <a:t>solve</a:t>
            </a:r>
            <a:r>
              <a:rPr lang="pl-PL" dirty="0" smtClean="0"/>
              <a:t> to grup of </a:t>
            </a:r>
            <a:r>
              <a:rPr lang="pl-PL" dirty="0" err="1" smtClean="0"/>
              <a:t>pupils</a:t>
            </a:r>
            <a:r>
              <a:rPr lang="pl-PL" dirty="0" smtClean="0"/>
              <a:t> from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66649-26E6-4B7C-B065-D2D9606D76F6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3353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BRIDGE IN </a:t>
            </a:r>
            <a:r>
              <a:rPr lang="pl-PL" dirty="0" smtClean="0"/>
              <a:t>POLISH </a:t>
            </a:r>
            <a:r>
              <a:rPr lang="en-US" dirty="0" smtClean="0"/>
              <a:t>SCHOOLs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Agata Kowal</a:t>
            </a:r>
          </a:p>
        </p:txBody>
      </p:sp>
    </p:spTree>
    <p:extLst>
      <p:ext uri="{BB962C8B-B14F-4D97-AF65-F5344CB8AC3E}">
        <p14:creationId xmlns:p14="http://schemas.microsoft.com/office/powerpoint/2010/main" val="231318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my pupils learn </a:t>
            </a:r>
            <a:r>
              <a:rPr lang="pl-PL" dirty="0" err="1" smtClean="0"/>
              <a:t>during</a:t>
            </a:r>
            <a:r>
              <a:rPr lang="en-US" dirty="0" smtClean="0"/>
              <a:t> bridge lessons</a:t>
            </a:r>
            <a:r>
              <a:rPr lang="pl-PL" dirty="0" smtClean="0"/>
              <a:t> </a:t>
            </a:r>
            <a:r>
              <a:rPr lang="pl-PL" dirty="0" err="1" smtClean="0"/>
              <a:t>besides</a:t>
            </a:r>
            <a:r>
              <a:rPr lang="pl-PL" dirty="0" smtClean="0"/>
              <a:t> </a:t>
            </a:r>
            <a:r>
              <a:rPr lang="pl-PL" dirty="0" err="1" smtClean="0"/>
              <a:t>bridge</a:t>
            </a:r>
            <a:r>
              <a:rPr lang="pl-PL" dirty="0" smtClean="0"/>
              <a:t> </a:t>
            </a:r>
            <a:r>
              <a:rPr lang="pl-PL" dirty="0" err="1" smtClean="0"/>
              <a:t>itself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2171700"/>
            <a:ext cx="10002982" cy="4436918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They have fun – </a:t>
            </a:r>
            <a:r>
              <a:rPr lang="pl-PL" sz="3200" dirty="0" smtClean="0"/>
              <a:t>be</a:t>
            </a:r>
            <a:r>
              <a:rPr lang="en-US" sz="3200" dirty="0" smtClean="0"/>
              <a:t>c</a:t>
            </a:r>
            <a:r>
              <a:rPr lang="pl-PL" sz="3200" dirty="0" smtClean="0"/>
              <a:t>a</a:t>
            </a:r>
            <a:r>
              <a:rPr lang="en-US" sz="3200" dirty="0" smtClean="0"/>
              <a:t>use bridge is </a:t>
            </a:r>
            <a:r>
              <a:rPr lang="pl-PL" sz="3200" dirty="0" smtClean="0"/>
              <a:t>a </a:t>
            </a:r>
            <a:r>
              <a:rPr lang="en-US" sz="3200" dirty="0" smtClean="0"/>
              <a:t>fascinating game </a:t>
            </a:r>
            <a:r>
              <a:rPr lang="en-US" sz="3200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US" sz="3200" dirty="0" smtClean="0">
                <a:sym typeface="Wingdings" panose="05000000000000000000" pitchFamily="2" charset="2"/>
              </a:rPr>
              <a:t>They think all the time</a:t>
            </a:r>
          </a:p>
          <a:p>
            <a:r>
              <a:rPr lang="en-US" sz="3200" dirty="0" smtClean="0">
                <a:sym typeface="Wingdings" panose="05000000000000000000" pitchFamily="2" charset="2"/>
              </a:rPr>
              <a:t>They ask and look</a:t>
            </a:r>
            <a:r>
              <a:rPr lang="pl-PL" sz="3200" dirty="0" smtClean="0">
                <a:sym typeface="Wingdings" panose="05000000000000000000" pitchFamily="2" charset="2"/>
              </a:rPr>
              <a:t> for</a:t>
            </a:r>
            <a:r>
              <a:rPr lang="en-US" sz="3200" dirty="0" smtClean="0">
                <a:sym typeface="Wingdings" panose="05000000000000000000" pitchFamily="2" charset="2"/>
              </a:rPr>
              <a:t> answer</a:t>
            </a:r>
            <a:r>
              <a:rPr lang="pl-PL" sz="3200" dirty="0" smtClean="0">
                <a:sym typeface="Wingdings" panose="05000000000000000000" pitchFamily="2" charset="2"/>
              </a:rPr>
              <a:t>s</a:t>
            </a:r>
            <a:endParaRPr lang="en-US" sz="3200" dirty="0" smtClean="0">
              <a:sym typeface="Wingdings" panose="05000000000000000000" pitchFamily="2" charset="2"/>
            </a:endParaRPr>
          </a:p>
          <a:p>
            <a:r>
              <a:rPr lang="en-US" sz="3200" dirty="0" smtClean="0">
                <a:sym typeface="Wingdings" panose="05000000000000000000" pitchFamily="2" charset="2"/>
              </a:rPr>
              <a:t>They learn team work</a:t>
            </a:r>
          </a:p>
          <a:p>
            <a:r>
              <a:rPr lang="en-US" sz="3200" dirty="0" smtClean="0">
                <a:sym typeface="Wingdings" panose="05000000000000000000" pitchFamily="2" charset="2"/>
              </a:rPr>
              <a:t>They learn </a:t>
            </a:r>
            <a:r>
              <a:rPr lang="pl-PL" sz="3200" dirty="0" smtClean="0">
                <a:sym typeface="Wingdings" panose="05000000000000000000" pitchFamily="2" charset="2"/>
              </a:rPr>
              <a:t>to </a:t>
            </a:r>
            <a:r>
              <a:rPr lang="en-US" sz="3200" dirty="0" smtClean="0">
                <a:sym typeface="Wingdings" panose="05000000000000000000" pitchFamily="2" charset="2"/>
              </a:rPr>
              <a:t>take a responsibility for </a:t>
            </a:r>
            <a:r>
              <a:rPr lang="pl-PL" sz="3200" dirty="0" err="1" smtClean="0">
                <a:sym typeface="Wingdings" panose="05000000000000000000" pitchFamily="2" charset="2"/>
              </a:rPr>
              <a:t>their</a:t>
            </a:r>
            <a:r>
              <a:rPr lang="pl-PL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ym typeface="Wingdings" panose="05000000000000000000" pitchFamily="2" charset="2"/>
              </a:rPr>
              <a:t>decision</a:t>
            </a:r>
          </a:p>
          <a:p>
            <a:r>
              <a:rPr lang="en-US" sz="3200" dirty="0" smtClean="0">
                <a:sym typeface="Wingdings" panose="05000000000000000000" pitchFamily="2" charset="2"/>
              </a:rPr>
              <a:t>They learn to lose</a:t>
            </a:r>
          </a:p>
          <a:p>
            <a:r>
              <a:rPr lang="en-US" sz="3200" b="1" dirty="0" smtClean="0">
                <a:sym typeface="Wingdings" panose="05000000000000000000" pitchFamily="2" charset="2"/>
              </a:rPr>
              <a:t>This is more than they learn</a:t>
            </a:r>
            <a:r>
              <a:rPr lang="pl-PL" sz="3200" b="1" dirty="0" smtClean="0">
                <a:sym typeface="Wingdings" panose="05000000000000000000" pitchFamily="2" charset="2"/>
              </a:rPr>
              <a:t> </a:t>
            </a:r>
            <a:r>
              <a:rPr lang="pl-PL" sz="3200" b="1" dirty="0" err="1" smtClean="0">
                <a:sym typeface="Wingdings" panose="05000000000000000000" pitchFamily="2" charset="2"/>
              </a:rPr>
              <a:t>during</a:t>
            </a:r>
            <a:r>
              <a:rPr lang="en-US" sz="3200" b="1" dirty="0" smtClean="0">
                <a:sym typeface="Wingdings" panose="05000000000000000000" pitchFamily="2" charset="2"/>
              </a:rPr>
              <a:t> all other subjects 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29567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65028" y="2524834"/>
            <a:ext cx="93077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 smtClean="0"/>
              <a:t>Do </a:t>
            </a:r>
            <a:r>
              <a:rPr lang="en-US" sz="4000" dirty="0" smtClean="0"/>
              <a:t>bridge playing pupils </a:t>
            </a:r>
            <a:r>
              <a:rPr lang="pl-PL" sz="4000" dirty="0" err="1" smtClean="0"/>
              <a:t>have</a:t>
            </a:r>
            <a:r>
              <a:rPr lang="pl-PL" sz="4000" dirty="0" smtClean="0"/>
              <a:t> </a:t>
            </a:r>
            <a:r>
              <a:rPr lang="en-US" sz="4000" dirty="0" smtClean="0"/>
              <a:t>better school results </a:t>
            </a:r>
            <a:r>
              <a:rPr lang="en-US" sz="4000" dirty="0" err="1" smtClean="0"/>
              <a:t>th</a:t>
            </a:r>
            <a:r>
              <a:rPr lang="pl-PL" sz="4000" dirty="0" smtClean="0"/>
              <a:t>a</a:t>
            </a:r>
            <a:r>
              <a:rPr lang="en-US" sz="4000" dirty="0" smtClean="0"/>
              <a:t>n their peers?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28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Results of final exams in </a:t>
            </a:r>
            <a:r>
              <a:rPr lang="en-US" sz="3200" b="1" dirty="0" err="1" smtClean="0"/>
              <a:t>Gimnazjum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nr</a:t>
            </a:r>
            <a:r>
              <a:rPr lang="en-US" sz="3200" b="1" dirty="0" smtClean="0"/>
              <a:t> 2 in Cracow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3220769"/>
              </p:ext>
            </p:extLst>
          </p:nvPr>
        </p:nvGraphicFramePr>
        <p:xfrm>
          <a:off x="1496291" y="2050473"/>
          <a:ext cx="9809017" cy="4488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823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979915"/>
              </p:ext>
            </p:extLst>
          </p:nvPr>
        </p:nvGraphicFramePr>
        <p:xfrm>
          <a:off x="1268277" y="1797802"/>
          <a:ext cx="10355452" cy="4742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314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/>
              <a:t/>
            </a:r>
            <a:br>
              <a:rPr lang="pl-PL" sz="2800" dirty="0"/>
            </a:br>
            <a:r>
              <a:rPr lang="en-US" sz="3600" dirty="0" smtClean="0"/>
              <a:t>I </a:t>
            </a:r>
            <a:r>
              <a:rPr lang="pl-PL" sz="3600" dirty="0" err="1" smtClean="0"/>
              <a:t>have</a:t>
            </a:r>
            <a:r>
              <a:rPr lang="pl-PL" sz="3600" dirty="0" smtClean="0"/>
              <a:t> </a:t>
            </a:r>
            <a:r>
              <a:rPr lang="pl-PL" sz="3600" dirty="0" err="1" smtClean="0"/>
              <a:t>conduct</a:t>
            </a:r>
            <a:r>
              <a:rPr lang="pl-PL" sz="3600" dirty="0" err="1" smtClean="0"/>
              <a:t>ed</a:t>
            </a:r>
            <a:r>
              <a:rPr lang="en-US" sz="3600" dirty="0" smtClean="0"/>
              <a:t> an experiment with </a:t>
            </a:r>
            <a:r>
              <a:rPr lang="en-US" sz="3600" dirty="0" smtClean="0">
                <a:solidFill>
                  <a:srgbClr val="212121"/>
                </a:solidFill>
              </a:rPr>
              <a:t>logical tasks</a:t>
            </a:r>
            <a:r>
              <a:rPr lang="pl-PL" altLang="pl-PL" sz="24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l-PL" altLang="pl-PL" sz="24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sz="3200" dirty="0"/>
              <a:t/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2298879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en-US" dirty="0" smtClean="0"/>
              <a:t>chose</a:t>
            </a:r>
            <a:r>
              <a:rPr lang="pl-PL" dirty="0" smtClean="0"/>
              <a:t>n</a:t>
            </a:r>
            <a:r>
              <a:rPr lang="en-US" dirty="0" smtClean="0"/>
              <a:t> 5 logical task and g</a:t>
            </a:r>
            <a:r>
              <a:rPr lang="pl-PL" dirty="0" err="1" smtClean="0"/>
              <a:t>iven</a:t>
            </a:r>
            <a:r>
              <a:rPr lang="en-US" dirty="0" smtClean="0"/>
              <a:t> it 6 group of pupils from our school</a:t>
            </a:r>
            <a:r>
              <a:rPr lang="pl-PL" dirty="0" smtClean="0"/>
              <a:t> to </a:t>
            </a:r>
            <a:r>
              <a:rPr lang="pl-PL" dirty="0" err="1" smtClean="0"/>
              <a:t>solve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First year pupils who</a:t>
            </a:r>
            <a:r>
              <a:rPr lang="pl-PL" dirty="0" smtClean="0"/>
              <a:t> </a:t>
            </a:r>
            <a:r>
              <a:rPr lang="pl-PL" dirty="0" err="1" smtClean="0"/>
              <a:t>had</a:t>
            </a:r>
            <a:r>
              <a:rPr lang="pl-PL" dirty="0" smtClean="0"/>
              <a:t> </a:t>
            </a:r>
            <a:r>
              <a:rPr lang="pl-PL" dirty="0" err="1" smtClean="0"/>
              <a:t>just</a:t>
            </a:r>
            <a:r>
              <a:rPr lang="en-US" dirty="0" smtClean="0"/>
              <a:t> star</a:t>
            </a:r>
            <a:r>
              <a:rPr lang="pl-PL" dirty="0" err="1" smtClean="0"/>
              <a:t>ted</a:t>
            </a:r>
            <a:r>
              <a:rPr lang="en-US" dirty="0" smtClean="0"/>
              <a:t> learning bridge.</a:t>
            </a:r>
          </a:p>
          <a:p>
            <a:pPr marL="457200" indent="-457200">
              <a:buAutoNum type="arabicPeriod"/>
            </a:pPr>
            <a:r>
              <a:rPr lang="en-US" dirty="0" smtClean="0"/>
              <a:t>First year pupils who like</a:t>
            </a:r>
            <a:r>
              <a:rPr lang="pl-PL" dirty="0" smtClean="0"/>
              <a:t>d</a:t>
            </a:r>
            <a:r>
              <a:rPr lang="en-US" dirty="0" smtClean="0"/>
              <a:t> math</a:t>
            </a:r>
          </a:p>
          <a:p>
            <a:pPr marL="457200" indent="-457200">
              <a:buAutoNum type="arabicPeriod"/>
            </a:pPr>
            <a:r>
              <a:rPr lang="en-US" dirty="0" smtClean="0"/>
              <a:t>First year pupils who d</a:t>
            </a:r>
            <a:r>
              <a:rPr lang="pl-PL" dirty="0" err="1" smtClean="0"/>
              <a:t>idn’t</a:t>
            </a:r>
            <a:r>
              <a:rPr lang="en-US" dirty="0" smtClean="0"/>
              <a:t> play bridge and d</a:t>
            </a:r>
            <a:r>
              <a:rPr lang="pl-PL" dirty="0" smtClean="0"/>
              <a:t>id</a:t>
            </a:r>
            <a:r>
              <a:rPr lang="en-US" dirty="0" smtClean="0"/>
              <a:t>’t like math.</a:t>
            </a:r>
          </a:p>
          <a:p>
            <a:pPr marL="457200" indent="-457200">
              <a:buAutoNum type="arabicPeriod"/>
            </a:pPr>
            <a:r>
              <a:rPr lang="en-US" dirty="0" smtClean="0"/>
              <a:t>Third year pupils who play</a:t>
            </a:r>
            <a:r>
              <a:rPr lang="pl-PL" dirty="0" err="1" smtClean="0"/>
              <a:t>ed</a:t>
            </a:r>
            <a:r>
              <a:rPr lang="en-US" dirty="0" smtClean="0"/>
              <a:t> bridge well.</a:t>
            </a:r>
          </a:p>
          <a:p>
            <a:pPr marL="457200" indent="-457200">
              <a:buAutoNum type="arabicPeriod"/>
            </a:pPr>
            <a:r>
              <a:rPr lang="en-US" dirty="0" smtClean="0"/>
              <a:t>Third year pupils who </a:t>
            </a:r>
            <a:r>
              <a:rPr lang="pl-PL" dirty="0" err="1" smtClean="0"/>
              <a:t>were</a:t>
            </a:r>
            <a:r>
              <a:rPr lang="pl-PL" dirty="0" smtClean="0"/>
              <a:t> </a:t>
            </a:r>
            <a:r>
              <a:rPr lang="en-US" dirty="0" smtClean="0"/>
              <a:t>the best mathematicians at school.</a:t>
            </a:r>
          </a:p>
          <a:p>
            <a:pPr marL="457200" indent="-457200">
              <a:buAutoNum type="arabicPeriod"/>
            </a:pPr>
            <a:r>
              <a:rPr lang="en-US" dirty="0" smtClean="0"/>
              <a:t>Third year pupils who </a:t>
            </a:r>
            <a:r>
              <a:rPr lang="pl-PL" dirty="0" err="1" smtClean="0"/>
              <a:t>didn’t</a:t>
            </a:r>
            <a:r>
              <a:rPr lang="pl-PL" dirty="0" smtClean="0"/>
              <a:t> </a:t>
            </a:r>
            <a:r>
              <a:rPr lang="en-US" dirty="0" smtClean="0"/>
              <a:t>play bridge and </a:t>
            </a:r>
            <a:r>
              <a:rPr lang="pl-PL" dirty="0" err="1" smtClean="0"/>
              <a:t>didn’t</a:t>
            </a:r>
            <a:r>
              <a:rPr lang="pl-PL" dirty="0" smtClean="0"/>
              <a:t> </a:t>
            </a:r>
            <a:r>
              <a:rPr lang="en-US" dirty="0" smtClean="0"/>
              <a:t>like math.</a:t>
            </a:r>
          </a:p>
          <a:p>
            <a:pPr marL="457200" indent="-457200">
              <a:buAutoNum type="arabicPeriod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31155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731211"/>
              </p:ext>
            </p:extLst>
          </p:nvPr>
        </p:nvGraphicFramePr>
        <p:xfrm>
          <a:off x="1963073" y="239404"/>
          <a:ext cx="8482746" cy="29827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83202"/>
                <a:gridCol w="791570"/>
                <a:gridCol w="777923"/>
                <a:gridCol w="846161"/>
                <a:gridCol w="818866"/>
                <a:gridCol w="777922"/>
                <a:gridCol w="887102"/>
              </a:tblGrid>
              <a:tr h="400321">
                <a:tc rowSpan="2">
                  <a:txBody>
                    <a:bodyPr/>
                    <a:lstStyle/>
                    <a:p>
                      <a:pPr algn="just" rtl="0" fontAlgn="ctr"/>
                      <a:r>
                        <a:rPr lang="pl-PL" sz="1200" u="none" strike="noStrike" dirty="0">
                          <a:effectLst/>
                        </a:rPr>
                        <a:t> 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 dirty="0" err="1">
                          <a:effectLst/>
                        </a:rPr>
                        <a:t>task</a:t>
                      </a:r>
                      <a:r>
                        <a:rPr lang="pl-PL" sz="2000" u="none" strike="noStrike" dirty="0">
                          <a:effectLst/>
                        </a:rPr>
                        <a:t> 1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 dirty="0" err="1">
                          <a:effectLst/>
                        </a:rPr>
                        <a:t>task</a:t>
                      </a:r>
                      <a:r>
                        <a:rPr lang="pl-PL" sz="2000" u="none" strike="noStrike" dirty="0">
                          <a:effectLst/>
                        </a:rPr>
                        <a:t> 2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 dirty="0" err="1">
                          <a:effectLst/>
                        </a:rPr>
                        <a:t>task</a:t>
                      </a:r>
                      <a:r>
                        <a:rPr lang="pl-PL" sz="2000" u="none" strike="noStrike" dirty="0">
                          <a:effectLst/>
                        </a:rPr>
                        <a:t> 3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>
                          <a:effectLst/>
                        </a:rPr>
                        <a:t>task 4</a:t>
                      </a:r>
                      <a:endParaRPr lang="pl-PL" sz="20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>
                          <a:effectLst/>
                        </a:rPr>
                        <a:t>task 5</a:t>
                      </a:r>
                      <a:endParaRPr lang="pl-PL" sz="20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>
                          <a:effectLst/>
                        </a:rPr>
                        <a:t>average</a:t>
                      </a:r>
                      <a:endParaRPr lang="pl-PL" sz="20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747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>
                          <a:effectLst/>
                        </a:rPr>
                        <a:t>(%)</a:t>
                      </a:r>
                      <a:endParaRPr lang="pl-PL" sz="20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>
                          <a:effectLst/>
                        </a:rPr>
                        <a:t>(%)</a:t>
                      </a:r>
                      <a:endParaRPr lang="pl-PL" sz="20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>
                          <a:effectLst/>
                        </a:rPr>
                        <a:t>(%)</a:t>
                      </a:r>
                      <a:endParaRPr lang="pl-PL" sz="20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 dirty="0">
                          <a:effectLst/>
                        </a:rPr>
                        <a:t>(%)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>
                          <a:effectLst/>
                        </a:rPr>
                        <a:t>(%)</a:t>
                      </a:r>
                      <a:endParaRPr lang="pl-PL" sz="20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>
                          <a:effectLst/>
                        </a:rPr>
                        <a:t>(%)</a:t>
                      </a:r>
                      <a:endParaRPr lang="pl-PL" sz="20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7476"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600" u="none" strike="noStrike">
                          <a:effectLst/>
                        </a:rPr>
                        <a:t>first year bridge pupils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>
                          <a:effectLst/>
                        </a:rPr>
                        <a:t>67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>
                          <a:effectLst/>
                        </a:rPr>
                        <a:t>24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>
                          <a:effectLst/>
                        </a:rPr>
                        <a:t>60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 dirty="0">
                          <a:effectLst/>
                        </a:rPr>
                        <a:t>80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>
                          <a:effectLst/>
                        </a:rPr>
                        <a:t>0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 dirty="0">
                          <a:effectLst/>
                        </a:rPr>
                        <a:t>46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409852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u="none" strike="noStrike" dirty="0">
                          <a:effectLst/>
                        </a:rPr>
                        <a:t>first year pupils who like math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 dirty="0">
                          <a:effectLst/>
                        </a:rPr>
                        <a:t>75,5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 dirty="0">
                          <a:effectLst/>
                        </a:rPr>
                        <a:t>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 dirty="0">
                          <a:effectLst/>
                        </a:rPr>
                        <a:t>67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 dirty="0">
                          <a:effectLst/>
                        </a:rPr>
                        <a:t>87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 dirty="0">
                          <a:effectLst/>
                        </a:rPr>
                        <a:t>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 dirty="0">
                          <a:effectLst/>
                        </a:rPr>
                        <a:t>47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27476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u="none" strike="noStrike" dirty="0">
                          <a:effectLst/>
                        </a:rPr>
                        <a:t>the </a:t>
                      </a:r>
                      <a:r>
                        <a:rPr lang="en-US" sz="1600" u="none" strike="noStrike" dirty="0" smtClean="0">
                          <a:effectLst/>
                        </a:rPr>
                        <a:t>rest</a:t>
                      </a:r>
                      <a:r>
                        <a:rPr lang="pl-PL" sz="1600" u="none" strike="noStrike" baseline="0" dirty="0" smtClean="0">
                          <a:effectLst/>
                        </a:rPr>
                        <a:t> of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</a:rPr>
                        <a:t>first year pupils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>
                          <a:effectLst/>
                        </a:rPr>
                        <a:t>65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 dirty="0" smtClean="0">
                          <a:effectLst/>
                        </a:rPr>
                        <a:t>10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>
                          <a:effectLst/>
                        </a:rPr>
                        <a:t>58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>
                          <a:effectLst/>
                        </a:rPr>
                        <a:t>80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 dirty="0">
                          <a:effectLst/>
                        </a:rPr>
                        <a:t>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 dirty="0" smtClean="0">
                          <a:effectLst/>
                        </a:rPr>
                        <a:t>43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9852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u="none" strike="noStrike" dirty="0" smtClean="0">
                          <a:effectLst/>
                        </a:rPr>
                        <a:t>third year </a:t>
                      </a:r>
                      <a:r>
                        <a:rPr lang="en-US" sz="1600" u="none" strike="noStrike" dirty="0">
                          <a:effectLst/>
                        </a:rPr>
                        <a:t>bridge pupils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>
                          <a:effectLst/>
                        </a:rPr>
                        <a:t>92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>
                          <a:effectLst/>
                        </a:rPr>
                        <a:t>48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>
                          <a:effectLst/>
                        </a:rPr>
                        <a:t>79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>
                          <a:effectLst/>
                        </a:rPr>
                        <a:t>100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 dirty="0">
                          <a:effectLst/>
                        </a:rPr>
                        <a:t>14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 dirty="0">
                          <a:effectLst/>
                        </a:rPr>
                        <a:t>67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409852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u="none" strike="noStrike" dirty="0" smtClean="0">
                          <a:effectLst/>
                        </a:rPr>
                        <a:t>third year </a:t>
                      </a:r>
                      <a:r>
                        <a:rPr lang="en-US" sz="1600" u="none" strike="noStrike" dirty="0">
                          <a:effectLst/>
                        </a:rPr>
                        <a:t>who like math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>
                          <a:effectLst/>
                        </a:rPr>
                        <a:t>86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>
                          <a:effectLst/>
                        </a:rPr>
                        <a:t>31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>
                          <a:effectLst/>
                        </a:rPr>
                        <a:t>72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>
                          <a:effectLst/>
                        </a:rPr>
                        <a:t>100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 dirty="0">
                          <a:effectLst/>
                        </a:rPr>
                        <a:t>14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 dirty="0">
                          <a:effectLst/>
                        </a:rPr>
                        <a:t>60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409852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u="none" strike="noStrike" dirty="0">
                          <a:effectLst/>
                        </a:rPr>
                        <a:t>the </a:t>
                      </a:r>
                      <a:r>
                        <a:rPr lang="en-US" sz="1600" u="none" strike="noStrike" dirty="0" smtClean="0">
                          <a:effectLst/>
                        </a:rPr>
                        <a:t>rest</a:t>
                      </a:r>
                      <a:r>
                        <a:rPr lang="pl-PL" sz="1600" u="none" strike="noStrike" baseline="0" dirty="0" smtClean="0">
                          <a:effectLst/>
                        </a:rPr>
                        <a:t> of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</a:rPr>
                        <a:t>third </a:t>
                      </a:r>
                      <a:r>
                        <a:rPr lang="en-US" sz="1600" u="none" strike="noStrike" dirty="0">
                          <a:effectLst/>
                        </a:rPr>
                        <a:t>years pupils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>
                          <a:effectLst/>
                        </a:rPr>
                        <a:t>87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>
                          <a:effectLst/>
                        </a:rPr>
                        <a:t>3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>
                          <a:effectLst/>
                        </a:rPr>
                        <a:t>57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>
                          <a:effectLst/>
                        </a:rPr>
                        <a:t>73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>
                          <a:effectLst/>
                        </a:rPr>
                        <a:t>0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2000" u="none" strike="noStrike" dirty="0">
                          <a:effectLst/>
                        </a:rPr>
                        <a:t>44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0398444"/>
              </p:ext>
            </p:extLst>
          </p:nvPr>
        </p:nvGraphicFramePr>
        <p:xfrm>
          <a:off x="1963073" y="3377091"/>
          <a:ext cx="8792751" cy="265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630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10425448" cy="975575"/>
          </a:xfrm>
        </p:spPr>
        <p:txBody>
          <a:bodyPr/>
          <a:lstStyle/>
          <a:p>
            <a:pPr algn="ctr"/>
            <a:r>
              <a:rPr lang="en-US" altLang="pl-PL" dirty="0" smtClean="0">
                <a:solidFill>
                  <a:srgbClr val="212121"/>
                </a:solidFill>
              </a:rPr>
              <a:t>Polish</a:t>
            </a:r>
            <a:r>
              <a:rPr lang="pl-PL" altLang="pl-PL" dirty="0" smtClean="0">
                <a:solidFill>
                  <a:srgbClr val="212121"/>
                </a:solidFill>
              </a:rPr>
              <a:t> </a:t>
            </a:r>
            <a:r>
              <a:rPr lang="en-US" altLang="pl-PL" dirty="0" smtClean="0">
                <a:solidFill>
                  <a:srgbClr val="212121"/>
                </a:solidFill>
              </a:rPr>
              <a:t>education</a:t>
            </a:r>
            <a:r>
              <a:rPr lang="pl-PL" altLang="pl-PL" dirty="0" smtClean="0">
                <a:solidFill>
                  <a:srgbClr val="212121"/>
                </a:solidFill>
              </a:rPr>
              <a:t> </a:t>
            </a:r>
            <a:r>
              <a:rPr lang="pl-PL" altLang="pl-PL" dirty="0">
                <a:solidFill>
                  <a:srgbClr val="212121"/>
                </a:solidFill>
              </a:rPr>
              <a:t>system</a:t>
            </a:r>
            <a:r>
              <a:rPr lang="pl-PL" altLang="pl-PL" dirty="0">
                <a:solidFill>
                  <a:schemeClr val="tx1"/>
                </a:solidFill>
              </a:rPr>
              <a:t> </a:t>
            </a:r>
            <a:r>
              <a:rPr lang="pl-PL" altLang="pl-PL" dirty="0" err="1" smtClean="0">
                <a:solidFill>
                  <a:schemeClr val="tx1"/>
                </a:solidFill>
              </a:rPr>
              <a:t>now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3195529" y="2369711"/>
            <a:ext cx="2717443" cy="2730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Elementary school</a:t>
            </a:r>
          </a:p>
          <a:p>
            <a:pPr algn="ctr"/>
            <a:r>
              <a:rPr lang="pl-PL" dirty="0"/>
              <a:t>8</a:t>
            </a:r>
            <a:r>
              <a:rPr lang="en-US" dirty="0" smtClean="0"/>
              <a:t> </a:t>
            </a:r>
            <a:r>
              <a:rPr lang="pl-PL" dirty="0" err="1" smtClean="0"/>
              <a:t>years</a:t>
            </a:r>
            <a:endParaRPr lang="en-US" dirty="0" smtClean="0"/>
          </a:p>
          <a:p>
            <a:pPr algn="ctr"/>
            <a:r>
              <a:rPr lang="en-US" dirty="0" smtClean="0"/>
              <a:t>7 – 1</a:t>
            </a:r>
            <a:r>
              <a:rPr lang="pl-PL" dirty="0" smtClean="0"/>
              <a:t>5</a:t>
            </a:r>
            <a:r>
              <a:rPr lang="en-US" dirty="0" smtClean="0"/>
              <a:t> y</a:t>
            </a:r>
            <a:r>
              <a:rPr lang="pl-PL" dirty="0" smtClean="0"/>
              <a:t>.o.</a:t>
            </a:r>
            <a:r>
              <a:rPr lang="en-US" dirty="0" smtClean="0"/>
              <a:t> pupils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Comp</a:t>
            </a:r>
            <a:r>
              <a:rPr lang="pl-PL" dirty="0" err="1" smtClean="0"/>
              <a:t>ulsory</a:t>
            </a:r>
            <a:r>
              <a:rPr lang="en-US" dirty="0" smtClean="0"/>
              <a:t> to all children</a:t>
            </a:r>
            <a:endParaRPr lang="en-US" dirty="0"/>
          </a:p>
        </p:txBody>
      </p:sp>
      <p:sp>
        <p:nvSpPr>
          <p:cNvPr id="8" name="Prostokąt 7"/>
          <p:cNvSpPr/>
          <p:nvPr/>
        </p:nvSpPr>
        <p:spPr>
          <a:xfrm>
            <a:off x="7524977" y="2335977"/>
            <a:ext cx="2717443" cy="2764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High </a:t>
            </a:r>
            <a:r>
              <a:rPr lang="pl-PL" dirty="0" err="1" smtClean="0"/>
              <a:t>school</a:t>
            </a:r>
            <a:endParaRPr lang="pl-PL" dirty="0"/>
          </a:p>
        </p:txBody>
      </p:sp>
      <p:sp>
        <p:nvSpPr>
          <p:cNvPr id="11" name="Strzałka w prawo 10"/>
          <p:cNvSpPr/>
          <p:nvPr/>
        </p:nvSpPr>
        <p:spPr>
          <a:xfrm>
            <a:off x="6035615" y="3377484"/>
            <a:ext cx="1352280" cy="682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34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Future</a:t>
            </a:r>
            <a:r>
              <a:rPr lang="pl-PL" dirty="0" smtClean="0"/>
              <a:t> of </a:t>
            </a:r>
            <a:r>
              <a:rPr lang="pl-PL" dirty="0" err="1" smtClean="0"/>
              <a:t>teaching</a:t>
            </a:r>
            <a:r>
              <a:rPr lang="pl-PL" dirty="0" smtClean="0"/>
              <a:t> </a:t>
            </a:r>
            <a:r>
              <a:rPr lang="pl-PL" dirty="0" err="1" smtClean="0"/>
              <a:t>bridge</a:t>
            </a:r>
            <a:r>
              <a:rPr lang="pl-PL" dirty="0" smtClean="0"/>
              <a:t> in </a:t>
            </a: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schools</a:t>
            </a:r>
            <a:r>
              <a:rPr lang="pl-PL" dirty="0" smtClean="0"/>
              <a:t> </a:t>
            </a:r>
            <a:r>
              <a:rPr lang="pl-PL" dirty="0" err="1" smtClean="0"/>
              <a:t>after</a:t>
            </a:r>
            <a:r>
              <a:rPr lang="pl-PL" dirty="0" smtClean="0"/>
              <a:t> 2017</a:t>
            </a:r>
            <a:endParaRPr lang="en-US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371600" y="2424545"/>
            <a:ext cx="1046018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600" dirty="0" smtClean="0"/>
              <a:t>How to </a:t>
            </a:r>
            <a:r>
              <a:rPr lang="pl-PL" sz="2600" dirty="0" err="1" smtClean="0"/>
              <a:t>teach</a:t>
            </a:r>
            <a:r>
              <a:rPr lang="pl-PL" sz="2600" dirty="0" smtClean="0"/>
              <a:t> </a:t>
            </a:r>
            <a:r>
              <a:rPr lang="pl-PL" sz="2600" dirty="0" err="1" smtClean="0"/>
              <a:t>bridge</a:t>
            </a:r>
            <a:r>
              <a:rPr lang="pl-PL" sz="2600" dirty="0" smtClean="0"/>
              <a:t> to </a:t>
            </a:r>
            <a:r>
              <a:rPr lang="pl-PL" sz="2600" dirty="0" err="1" smtClean="0"/>
              <a:t>younger</a:t>
            </a:r>
            <a:r>
              <a:rPr lang="pl-PL" sz="2600" dirty="0" smtClean="0"/>
              <a:t> </a:t>
            </a:r>
            <a:r>
              <a:rPr lang="pl-PL" sz="2600" dirty="0" err="1" smtClean="0"/>
              <a:t>children</a:t>
            </a:r>
            <a:r>
              <a:rPr lang="pl-PL" sz="26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600" dirty="0" err="1" smtClean="0"/>
              <a:t>Should</a:t>
            </a:r>
            <a:r>
              <a:rPr lang="pl-PL" sz="2600" dirty="0" smtClean="0"/>
              <a:t> we start </a:t>
            </a:r>
            <a:r>
              <a:rPr lang="pl-PL" sz="2600" dirty="0" err="1" smtClean="0"/>
              <a:t>teaching</a:t>
            </a:r>
            <a:r>
              <a:rPr lang="pl-PL" sz="2600" dirty="0" smtClean="0"/>
              <a:t> </a:t>
            </a:r>
            <a:r>
              <a:rPr lang="pl-PL" sz="2600" dirty="0" err="1" smtClean="0"/>
              <a:t>bridge</a:t>
            </a:r>
            <a:r>
              <a:rPr lang="pl-PL" sz="2600" dirty="0" smtClean="0"/>
              <a:t> to </a:t>
            </a:r>
            <a:r>
              <a:rPr lang="pl-PL" sz="2600" dirty="0" err="1" smtClean="0"/>
              <a:t>older</a:t>
            </a:r>
            <a:r>
              <a:rPr lang="pl-PL" sz="2600" dirty="0" smtClean="0"/>
              <a:t> </a:t>
            </a:r>
            <a:r>
              <a:rPr lang="pl-PL" sz="2600" dirty="0" err="1" smtClean="0"/>
              <a:t>elementary</a:t>
            </a:r>
            <a:r>
              <a:rPr lang="pl-PL" sz="2600" dirty="0" smtClean="0"/>
              <a:t> </a:t>
            </a:r>
            <a:r>
              <a:rPr lang="pl-PL" sz="2600" dirty="0" err="1" smtClean="0"/>
              <a:t>school</a:t>
            </a:r>
            <a:r>
              <a:rPr lang="pl-PL" sz="2600" dirty="0" smtClean="0"/>
              <a:t> </a:t>
            </a:r>
            <a:r>
              <a:rPr lang="pl-PL" sz="2600" dirty="0" err="1" smtClean="0"/>
              <a:t>pupils</a:t>
            </a:r>
            <a:r>
              <a:rPr lang="pl-PL" sz="26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600" dirty="0" err="1" smtClean="0"/>
              <a:t>Are</a:t>
            </a:r>
            <a:r>
              <a:rPr lang="pl-PL" sz="2600" dirty="0" smtClean="0"/>
              <a:t> sport </a:t>
            </a:r>
            <a:r>
              <a:rPr lang="pl-PL" sz="2600" dirty="0" err="1" smtClean="0"/>
              <a:t>classes</a:t>
            </a:r>
            <a:r>
              <a:rPr lang="pl-PL" sz="2600" dirty="0" smtClean="0"/>
              <a:t> the </a:t>
            </a:r>
            <a:r>
              <a:rPr lang="pl-PL" sz="2600" dirty="0" err="1" smtClean="0"/>
              <a:t>best</a:t>
            </a:r>
            <a:r>
              <a:rPr lang="pl-PL" sz="2600" dirty="0" smtClean="0"/>
              <a:t> </a:t>
            </a:r>
            <a:r>
              <a:rPr lang="pl-PL" sz="2600" dirty="0" err="1" smtClean="0"/>
              <a:t>way</a:t>
            </a:r>
            <a:r>
              <a:rPr lang="pl-PL" sz="2600" dirty="0" smtClean="0"/>
              <a:t> to </a:t>
            </a:r>
            <a:r>
              <a:rPr lang="pl-PL" sz="2600" dirty="0" err="1" smtClean="0"/>
              <a:t>teach</a:t>
            </a:r>
            <a:r>
              <a:rPr lang="pl-PL" sz="2600" dirty="0" smtClean="0"/>
              <a:t> </a:t>
            </a:r>
            <a:r>
              <a:rPr lang="pl-PL" sz="2600" dirty="0" err="1" smtClean="0"/>
              <a:t>bridge</a:t>
            </a:r>
            <a:r>
              <a:rPr lang="pl-PL" sz="26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600" dirty="0" smtClean="0"/>
              <a:t>…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400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10425448" cy="975575"/>
          </a:xfrm>
        </p:spPr>
        <p:txBody>
          <a:bodyPr/>
          <a:lstStyle/>
          <a:p>
            <a:pPr algn="ctr"/>
            <a:r>
              <a:rPr lang="en-US" altLang="pl-PL" dirty="0" smtClean="0">
                <a:solidFill>
                  <a:srgbClr val="212121"/>
                </a:solidFill>
              </a:rPr>
              <a:t>Polish</a:t>
            </a:r>
            <a:r>
              <a:rPr lang="pl-PL" altLang="pl-PL" dirty="0" smtClean="0">
                <a:solidFill>
                  <a:srgbClr val="212121"/>
                </a:solidFill>
              </a:rPr>
              <a:t> </a:t>
            </a:r>
            <a:r>
              <a:rPr lang="en-US" altLang="pl-PL" dirty="0" smtClean="0">
                <a:solidFill>
                  <a:srgbClr val="212121"/>
                </a:solidFill>
              </a:rPr>
              <a:t>education</a:t>
            </a:r>
            <a:r>
              <a:rPr lang="pl-PL" altLang="pl-PL" dirty="0" smtClean="0">
                <a:solidFill>
                  <a:srgbClr val="212121"/>
                </a:solidFill>
              </a:rPr>
              <a:t> </a:t>
            </a:r>
            <a:r>
              <a:rPr lang="pl-PL" altLang="pl-PL" dirty="0">
                <a:solidFill>
                  <a:srgbClr val="212121"/>
                </a:solidFill>
              </a:rPr>
              <a:t>system</a:t>
            </a:r>
            <a:r>
              <a:rPr lang="pl-PL" altLang="pl-PL" dirty="0">
                <a:solidFill>
                  <a:schemeClr val="tx1"/>
                </a:solidFill>
              </a:rPr>
              <a:t> </a:t>
            </a:r>
            <a:r>
              <a:rPr lang="en-GB" altLang="pl-PL" dirty="0" smtClean="0">
                <a:solidFill>
                  <a:schemeClr val="tx1"/>
                </a:solidFill>
              </a:rPr>
              <a:t>until</a:t>
            </a:r>
            <a:r>
              <a:rPr lang="pl-PL" altLang="pl-PL" dirty="0" smtClean="0">
                <a:solidFill>
                  <a:schemeClr val="tx1"/>
                </a:solidFill>
              </a:rPr>
              <a:t> 2017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978794" y="2318197"/>
            <a:ext cx="2717443" cy="2730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Elementary school</a:t>
            </a:r>
          </a:p>
          <a:p>
            <a:pPr algn="ctr"/>
            <a:r>
              <a:rPr lang="en-US" dirty="0" smtClean="0"/>
              <a:t>6 </a:t>
            </a:r>
            <a:r>
              <a:rPr lang="pl-PL" dirty="0" err="1" smtClean="0"/>
              <a:t>years</a:t>
            </a:r>
            <a:endParaRPr lang="pl-PL" dirty="0" smtClean="0"/>
          </a:p>
          <a:p>
            <a:pPr algn="ctr"/>
            <a:r>
              <a:rPr lang="en-US" dirty="0" smtClean="0"/>
              <a:t>7 – 13 y</a:t>
            </a:r>
            <a:r>
              <a:rPr lang="pl-PL" dirty="0" smtClean="0"/>
              <a:t>.o.</a:t>
            </a:r>
            <a:r>
              <a:rPr lang="en-US" dirty="0" smtClean="0"/>
              <a:t> pupils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Comp</a:t>
            </a:r>
            <a:r>
              <a:rPr lang="pl-PL" dirty="0" err="1" smtClean="0"/>
              <a:t>ulso</a:t>
            </a:r>
            <a:r>
              <a:rPr lang="en-US" dirty="0" err="1" smtClean="0"/>
              <a:t>ry</a:t>
            </a:r>
            <a:r>
              <a:rPr lang="en-US" dirty="0" smtClean="0"/>
              <a:t> to all children</a:t>
            </a:r>
            <a:endParaRPr lang="en-US" dirty="0"/>
          </a:p>
        </p:txBody>
      </p:sp>
      <p:sp>
        <p:nvSpPr>
          <p:cNvPr id="4" name="Strzałka w prawo 3"/>
          <p:cNvSpPr/>
          <p:nvPr/>
        </p:nvSpPr>
        <p:spPr>
          <a:xfrm>
            <a:off x="7765962" y="3342066"/>
            <a:ext cx="1352280" cy="682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exams</a:t>
            </a:r>
            <a:endParaRPr lang="en-US" dirty="0"/>
          </a:p>
        </p:txBody>
      </p:sp>
      <p:sp>
        <p:nvSpPr>
          <p:cNvPr id="6" name="Prostokąt 5"/>
          <p:cNvSpPr/>
          <p:nvPr/>
        </p:nvSpPr>
        <p:spPr>
          <a:xfrm>
            <a:off x="5048518" y="2318197"/>
            <a:ext cx="2717443" cy="2730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Gimnazjum</a:t>
            </a:r>
            <a:endParaRPr lang="pl-PL" dirty="0" smtClean="0"/>
          </a:p>
          <a:p>
            <a:pPr algn="ctr"/>
            <a:r>
              <a:rPr lang="pl-PL" dirty="0" smtClean="0"/>
              <a:t>(„Middle School”)</a:t>
            </a:r>
            <a:endParaRPr lang="en-US" dirty="0" smtClean="0"/>
          </a:p>
          <a:p>
            <a:pPr algn="ctr"/>
            <a:r>
              <a:rPr lang="en-US" dirty="0" smtClean="0"/>
              <a:t>3 </a:t>
            </a:r>
            <a:r>
              <a:rPr lang="pl-PL" dirty="0" err="1" smtClean="0"/>
              <a:t>years</a:t>
            </a:r>
            <a:endParaRPr lang="en-US" dirty="0" smtClean="0"/>
          </a:p>
          <a:p>
            <a:pPr algn="ctr"/>
            <a:r>
              <a:rPr lang="en-US" dirty="0" smtClean="0"/>
              <a:t>13-16 y</a:t>
            </a:r>
            <a:r>
              <a:rPr lang="pl-PL" dirty="0" smtClean="0"/>
              <a:t>.o. </a:t>
            </a:r>
            <a:r>
              <a:rPr lang="en-US" dirty="0" smtClean="0"/>
              <a:t>pupils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Comp</a:t>
            </a:r>
            <a:r>
              <a:rPr lang="pl-PL" dirty="0" smtClean="0"/>
              <a:t>ul</a:t>
            </a:r>
            <a:r>
              <a:rPr lang="en-US" dirty="0" smtClean="0"/>
              <a:t>s</a:t>
            </a:r>
            <a:r>
              <a:rPr lang="pl-PL" dirty="0" smtClean="0"/>
              <a:t>o</a:t>
            </a:r>
            <a:r>
              <a:rPr lang="en-US" dirty="0" err="1" smtClean="0"/>
              <a:t>ry</a:t>
            </a:r>
            <a:r>
              <a:rPr lang="en-US" dirty="0" smtClean="0"/>
              <a:t> to all children</a:t>
            </a:r>
          </a:p>
          <a:p>
            <a:pPr algn="ctr"/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9118242" y="2369711"/>
            <a:ext cx="2717443" cy="2678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High </a:t>
            </a:r>
            <a:r>
              <a:rPr lang="pl-PL" dirty="0" err="1" smtClean="0"/>
              <a:t>school</a:t>
            </a:r>
            <a:endParaRPr lang="pl-PL" dirty="0" smtClean="0"/>
          </a:p>
          <a:p>
            <a:pPr algn="ctr"/>
            <a:r>
              <a:rPr lang="pl-PL" dirty="0" smtClean="0"/>
              <a:t>3  </a:t>
            </a:r>
            <a:r>
              <a:rPr lang="pl-PL" dirty="0" err="1" smtClean="0"/>
              <a:t>years</a:t>
            </a:r>
            <a:endParaRPr lang="pl-PL" dirty="0" smtClean="0"/>
          </a:p>
          <a:p>
            <a:pPr algn="ctr"/>
            <a:r>
              <a:rPr lang="pl-PL" dirty="0" smtClean="0"/>
              <a:t>17-19 </a:t>
            </a:r>
            <a:r>
              <a:rPr lang="pl-PL" dirty="0" err="1" smtClean="0"/>
              <a:t>y.o</a:t>
            </a:r>
            <a:r>
              <a:rPr lang="pl-PL" dirty="0" smtClean="0"/>
              <a:t>. </a:t>
            </a:r>
            <a:r>
              <a:rPr lang="pl-PL" dirty="0" err="1" smtClean="0"/>
              <a:t>pupils</a:t>
            </a:r>
            <a:endParaRPr lang="pl-PL" dirty="0"/>
          </a:p>
        </p:txBody>
      </p:sp>
      <p:sp>
        <p:nvSpPr>
          <p:cNvPr id="11" name="Strzałka w prawo 10"/>
          <p:cNvSpPr/>
          <p:nvPr/>
        </p:nvSpPr>
        <p:spPr>
          <a:xfrm>
            <a:off x="3741314" y="3393580"/>
            <a:ext cx="1352280" cy="682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exams</a:t>
            </a:r>
            <a:endParaRPr lang="en-US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843565" y="5623700"/>
            <a:ext cx="10695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all elementary schools and all </a:t>
            </a:r>
            <a:r>
              <a:rPr lang="en-US" dirty="0" err="1" smtClean="0"/>
              <a:t>gimnazjums</a:t>
            </a:r>
            <a:r>
              <a:rPr lang="en-US" dirty="0" smtClean="0"/>
              <a:t>, pupils have the same school subjects, but it is optional to create sport classes with one or more sport discipline.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7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96287" y="978794"/>
            <a:ext cx="110000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Ministry of Education regulations regarding sport classes in Poland</a:t>
            </a:r>
          </a:p>
          <a:p>
            <a:endParaRPr lang="en-US" sz="3200" dirty="0" smtClean="0"/>
          </a:p>
          <a:p>
            <a:r>
              <a:rPr lang="en-US" sz="3200" dirty="0" smtClean="0"/>
              <a:t>1. At least </a:t>
            </a:r>
            <a:r>
              <a:rPr lang="en-US" sz="3200" b="1" dirty="0" smtClean="0"/>
              <a:t>10 hours </a:t>
            </a:r>
            <a:r>
              <a:rPr lang="en-US" sz="3200" dirty="0" smtClean="0"/>
              <a:t>of  </a:t>
            </a:r>
            <a:r>
              <a:rPr lang="en-US" altLang="pl-PL" sz="3200" dirty="0" smtClean="0">
                <a:latin typeface="+mj-lt"/>
              </a:rPr>
              <a:t>physical education </a:t>
            </a:r>
            <a:r>
              <a:rPr lang="en-US" sz="3200" dirty="0" smtClean="0"/>
              <a:t>and sport per week</a:t>
            </a:r>
          </a:p>
          <a:p>
            <a:r>
              <a:rPr lang="en-US" sz="3200" dirty="0" smtClean="0"/>
              <a:t>2. Participate in at least 1 class for a </a:t>
            </a:r>
            <a:r>
              <a:rPr lang="en-US" sz="3200" dirty="0" smtClean="0"/>
              <a:t>minimum </a:t>
            </a:r>
            <a:r>
              <a:rPr lang="en-US" sz="3200" dirty="0" smtClean="0"/>
              <a:t>of 3 years</a:t>
            </a:r>
          </a:p>
          <a:p>
            <a:r>
              <a:rPr lang="en-US" sz="3200" dirty="0" smtClean="0"/>
              <a:t>3. Initial aptitude exam</a:t>
            </a:r>
            <a:endParaRPr lang="en-US" sz="32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365161" y="4654680"/>
            <a:ext cx="9787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Gimnazjum</a:t>
            </a:r>
            <a:r>
              <a:rPr lang="en-US" sz="3200" dirty="0" smtClean="0"/>
              <a:t> was a great place for creating  sport classes, </a:t>
            </a:r>
            <a:r>
              <a:rPr lang="en-US" sz="3200" dirty="0" smtClean="0"/>
              <a:t>especially bridge</a:t>
            </a:r>
            <a:r>
              <a:rPr lang="en-US" sz="3200" dirty="0" smtClean="0"/>
              <a:t>. So we</a:t>
            </a:r>
            <a:r>
              <a:rPr lang="pl-PL" sz="3200" dirty="0" smtClean="0"/>
              <a:t> </a:t>
            </a:r>
            <a:r>
              <a:rPr lang="pl-PL" sz="3200" dirty="0" err="1" smtClean="0"/>
              <a:t>have</a:t>
            </a:r>
            <a:r>
              <a:rPr lang="en-US" sz="3200" dirty="0" smtClean="0"/>
              <a:t> created sport class</a:t>
            </a:r>
            <a:r>
              <a:rPr lang="pl-PL" sz="3200" dirty="0" smtClean="0"/>
              <a:t>es</a:t>
            </a:r>
            <a:r>
              <a:rPr lang="en-US" sz="3200" dirty="0" smtClean="0"/>
              <a:t> in Cracow.</a:t>
            </a:r>
            <a:endParaRPr lang="en-US" sz="3200" dirty="0" smtClean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65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Sport bridge class in </a:t>
            </a:r>
            <a:r>
              <a:rPr lang="en-GB" dirty="0" err="1" smtClean="0"/>
              <a:t>Gimnazjum</a:t>
            </a:r>
            <a:r>
              <a:rPr lang="en-GB" dirty="0" smtClean="0"/>
              <a:t> in Cracow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dirty="0" smtClean="0"/>
              <a:t>In </a:t>
            </a:r>
            <a:r>
              <a:rPr lang="pl-PL" sz="3200" dirty="0" smtClean="0"/>
              <a:t>M</a:t>
            </a:r>
            <a:r>
              <a:rPr lang="en-US" sz="3200" dirty="0" smtClean="0"/>
              <a:t>ay </a:t>
            </a:r>
            <a:r>
              <a:rPr lang="en-US" sz="3200" dirty="0" smtClean="0"/>
              <a:t>2009, 200 children </a:t>
            </a:r>
            <a:r>
              <a:rPr lang="pl-PL" sz="3200" dirty="0" err="1" smtClean="0"/>
              <a:t>took</a:t>
            </a:r>
            <a:r>
              <a:rPr lang="pl-PL" sz="3200" dirty="0" smtClean="0"/>
              <a:t> the</a:t>
            </a:r>
            <a:r>
              <a:rPr lang="en-US" sz="3200" dirty="0" smtClean="0"/>
              <a:t> </a:t>
            </a:r>
            <a:r>
              <a:rPr lang="pl-PL" sz="3200" dirty="0" smtClean="0"/>
              <a:t>i</a:t>
            </a:r>
            <a:r>
              <a:rPr lang="en-US" sz="3200" dirty="0" err="1" smtClean="0"/>
              <a:t>nitial</a:t>
            </a:r>
            <a:r>
              <a:rPr lang="en-US" sz="3200" dirty="0" smtClean="0"/>
              <a:t> </a:t>
            </a:r>
            <a:r>
              <a:rPr lang="en-US" sz="3200" dirty="0" smtClean="0"/>
              <a:t>aptitude exam.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200" dirty="0" smtClean="0"/>
              <a:t>In </a:t>
            </a:r>
            <a:r>
              <a:rPr lang="en-US" sz="3200" dirty="0" smtClean="0"/>
              <a:t>September 2009</a:t>
            </a:r>
            <a:r>
              <a:rPr lang="pl-PL" sz="3200" dirty="0" smtClean="0"/>
              <a:t>,</a:t>
            </a:r>
            <a:r>
              <a:rPr lang="en-US" sz="3200" dirty="0" smtClean="0"/>
              <a:t> </a:t>
            </a:r>
            <a:r>
              <a:rPr lang="pl-PL" sz="3200" dirty="0" smtClean="0"/>
              <a:t>the </a:t>
            </a:r>
            <a:r>
              <a:rPr lang="en-US" sz="3200" dirty="0" smtClean="0"/>
              <a:t>best </a:t>
            </a:r>
            <a:r>
              <a:rPr lang="pl-PL" sz="3200" dirty="0" smtClean="0"/>
              <a:t>24 </a:t>
            </a:r>
            <a:r>
              <a:rPr lang="en-US" sz="3200" dirty="0" smtClean="0"/>
              <a:t>of </a:t>
            </a:r>
            <a:r>
              <a:rPr lang="en-US" sz="3200" dirty="0" smtClean="0"/>
              <a:t>them </a:t>
            </a:r>
            <a:r>
              <a:rPr lang="en-US" sz="3200" dirty="0" smtClean="0"/>
              <a:t>started </a:t>
            </a:r>
            <a:r>
              <a:rPr lang="en-US" sz="3200" dirty="0" smtClean="0"/>
              <a:t>playing bridge in </a:t>
            </a:r>
            <a:r>
              <a:rPr lang="en-US" sz="3200" dirty="0" err="1" smtClean="0"/>
              <a:t>Gimnazjum</a:t>
            </a:r>
            <a:r>
              <a:rPr lang="en-US" sz="3200" dirty="0" smtClean="0"/>
              <a:t> </a:t>
            </a:r>
            <a:r>
              <a:rPr lang="en-US" sz="3200" dirty="0" err="1" smtClean="0"/>
              <a:t>nr</a:t>
            </a:r>
            <a:r>
              <a:rPr lang="en-US" sz="3200" dirty="0" smtClean="0"/>
              <a:t> 2 in Cracow.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sz="2400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964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required for bridge class</a:t>
            </a:r>
            <a:endParaRPr lang="en-US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181886"/>
              </p:ext>
            </p:extLst>
          </p:nvPr>
        </p:nvGraphicFramePr>
        <p:xfrm>
          <a:off x="1587053" y="1719999"/>
          <a:ext cx="8896350" cy="4237455"/>
        </p:xfrm>
        <a:graphic>
          <a:graphicData uri="http://schemas.openxmlformats.org/drawingml/2006/table">
            <a:tbl>
              <a:tblPr/>
              <a:tblGrid>
                <a:gridCol w="1765747"/>
                <a:gridCol w="1482436"/>
                <a:gridCol w="1496291"/>
                <a:gridCol w="1565564"/>
                <a:gridCol w="1607127"/>
                <a:gridCol w="979185"/>
              </a:tblGrid>
              <a:tr h="1138521">
                <a:tc>
                  <a:txBody>
                    <a:bodyPr/>
                    <a:lstStyle/>
                    <a:p>
                      <a:endParaRPr lang="en-US" noProof="0" dirty="0">
                        <a:effectLst/>
                      </a:endParaRPr>
                    </a:p>
                  </a:txBody>
                  <a:tcPr marL="47625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effectLst/>
                        </a:rPr>
                        <a:t>Playing bridge</a:t>
                      </a:r>
                      <a:endParaRPr lang="en-US" noProof="0" dirty="0">
                        <a:effectLst/>
                      </a:endParaRPr>
                    </a:p>
                  </a:txBody>
                  <a:tcPr marL="47625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effectLst/>
                        </a:rPr>
                        <a:t>Theory of bridge</a:t>
                      </a:r>
                      <a:endParaRPr lang="en-US" noProof="0" dirty="0">
                        <a:effectLst/>
                      </a:endParaRPr>
                    </a:p>
                  </a:txBody>
                  <a:tcPr marL="47625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effectLst/>
                        </a:rPr>
                        <a:t>Debriefing</a:t>
                      </a:r>
                      <a:endParaRPr lang="en-US" noProof="0" dirty="0">
                        <a:effectLst/>
                      </a:endParaRPr>
                    </a:p>
                  </a:txBody>
                  <a:tcPr marL="47625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physical education</a:t>
                      </a:r>
                      <a:endParaRPr lang="en-US" noProof="0" dirty="0">
                        <a:effectLst/>
                      </a:endParaRPr>
                    </a:p>
                  </a:txBody>
                  <a:tcPr marL="47625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effectLst/>
                        </a:rPr>
                        <a:t>Total per</a:t>
                      </a:r>
                      <a:r>
                        <a:rPr lang="en-US" b="1" baseline="0" noProof="0" dirty="0" smtClean="0">
                          <a:effectLst/>
                        </a:rPr>
                        <a:t> week</a:t>
                      </a:r>
                      <a:endParaRPr lang="en-US" noProof="0" dirty="0">
                        <a:effectLst/>
                      </a:endParaRPr>
                    </a:p>
                  </a:txBody>
                  <a:tcPr marL="47625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1138521">
                <a:tc>
                  <a:txBody>
                    <a:bodyPr/>
                    <a:lstStyle/>
                    <a:p>
                      <a:r>
                        <a:rPr lang="en-US" sz="2400" i="1" noProof="0" dirty="0" smtClean="0">
                          <a:effectLst/>
                        </a:rPr>
                        <a:t>first year</a:t>
                      </a:r>
                      <a:endParaRPr lang="en-US" sz="2400" noProof="0" dirty="0">
                        <a:effectLst/>
                      </a:endParaRPr>
                    </a:p>
                  </a:txBody>
                  <a:tcPr marL="47625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noProof="0" dirty="0" smtClean="0">
                          <a:effectLst/>
                        </a:rPr>
                        <a:t>4 lessons</a:t>
                      </a:r>
                      <a:endParaRPr lang="en-US" sz="2400" noProof="0" dirty="0">
                        <a:effectLst/>
                      </a:endParaRPr>
                    </a:p>
                  </a:txBody>
                  <a:tcPr marL="47625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noProof="0" dirty="0" smtClean="0">
                          <a:effectLst/>
                        </a:rPr>
                        <a:t>2 lessons </a:t>
                      </a:r>
                      <a:endParaRPr lang="en-US" sz="2400" noProof="0" dirty="0">
                        <a:effectLst/>
                      </a:endParaRPr>
                    </a:p>
                  </a:txBody>
                  <a:tcPr marL="47625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>
                          <a:effectLst/>
                        </a:rPr>
                        <a:t>--------</a:t>
                      </a:r>
                      <a:endParaRPr lang="en-US" sz="2400" noProof="0" dirty="0">
                        <a:effectLst/>
                      </a:endParaRPr>
                    </a:p>
                  </a:txBody>
                  <a:tcPr marL="47625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noProof="0" dirty="0" smtClean="0">
                          <a:effectLst/>
                        </a:rPr>
                        <a:t>4 lessons </a:t>
                      </a:r>
                      <a:endParaRPr lang="en-US" sz="2400" noProof="0" dirty="0">
                        <a:effectLst/>
                      </a:endParaRPr>
                    </a:p>
                  </a:txBody>
                  <a:tcPr marL="47625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noProof="0" dirty="0" smtClean="0">
                          <a:effectLst/>
                        </a:rPr>
                        <a:t>10</a:t>
                      </a:r>
                      <a:endParaRPr lang="en-US" sz="2400" noProof="0" dirty="0">
                        <a:effectLst/>
                      </a:endParaRPr>
                    </a:p>
                  </a:txBody>
                  <a:tcPr marL="47625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653471">
                <a:tc>
                  <a:txBody>
                    <a:bodyPr/>
                    <a:lstStyle/>
                    <a:p>
                      <a:r>
                        <a:rPr lang="en-US" sz="2400" i="1" noProof="0" dirty="0" smtClean="0">
                          <a:effectLst/>
                        </a:rPr>
                        <a:t>second year</a:t>
                      </a:r>
                      <a:endParaRPr lang="en-US" sz="2400" noProof="0" dirty="0">
                        <a:effectLst/>
                      </a:endParaRPr>
                    </a:p>
                  </a:txBody>
                  <a:tcPr marL="47625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noProof="0" dirty="0" smtClean="0">
                          <a:effectLst/>
                        </a:rPr>
                        <a:t>3 lessons</a:t>
                      </a:r>
                    </a:p>
                  </a:txBody>
                  <a:tcPr marL="47625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noProof="0" dirty="0" smtClean="0">
                          <a:effectLst/>
                        </a:rPr>
                        <a:t>2 lessons </a:t>
                      </a:r>
                      <a:endParaRPr lang="en-US" sz="2400" noProof="0" dirty="0">
                        <a:effectLst/>
                      </a:endParaRPr>
                    </a:p>
                  </a:txBody>
                  <a:tcPr marL="47625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noProof="0" dirty="0" smtClean="0">
                          <a:effectLst/>
                        </a:rPr>
                        <a:t>1 lesson </a:t>
                      </a:r>
                      <a:endParaRPr lang="en-US" sz="2400" noProof="0" dirty="0">
                        <a:effectLst/>
                      </a:endParaRPr>
                    </a:p>
                  </a:txBody>
                  <a:tcPr marL="47625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noProof="0" dirty="0" smtClean="0">
                          <a:effectLst/>
                        </a:rPr>
                        <a:t>4 lessons </a:t>
                      </a:r>
                      <a:endParaRPr lang="en-US" sz="2400" noProof="0" dirty="0">
                        <a:effectLst/>
                      </a:endParaRPr>
                    </a:p>
                  </a:txBody>
                  <a:tcPr marL="47625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noProof="0" dirty="0" smtClean="0">
                          <a:effectLst/>
                        </a:rPr>
                        <a:t>10</a:t>
                      </a:r>
                      <a:endParaRPr lang="en-US" sz="2400" noProof="0" dirty="0">
                        <a:effectLst/>
                      </a:endParaRPr>
                    </a:p>
                  </a:txBody>
                  <a:tcPr marL="47625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653471">
                <a:tc>
                  <a:txBody>
                    <a:bodyPr/>
                    <a:lstStyle/>
                    <a:p>
                      <a:r>
                        <a:rPr lang="en-US" sz="2400" i="1" noProof="0" dirty="0" smtClean="0">
                          <a:effectLst/>
                        </a:rPr>
                        <a:t>third year</a:t>
                      </a:r>
                      <a:endParaRPr lang="en-US" sz="2400" noProof="0" dirty="0">
                        <a:effectLst/>
                      </a:endParaRPr>
                    </a:p>
                  </a:txBody>
                  <a:tcPr marL="47625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noProof="0" dirty="0" smtClean="0">
                          <a:effectLst/>
                        </a:rPr>
                        <a:t>6 lessons</a:t>
                      </a:r>
                    </a:p>
                  </a:txBody>
                  <a:tcPr marL="47625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noProof="0" dirty="0" smtClean="0">
                          <a:effectLst/>
                        </a:rPr>
                        <a:t>2 lessons </a:t>
                      </a:r>
                      <a:endParaRPr lang="en-US" sz="2400" noProof="0" dirty="0">
                        <a:effectLst/>
                      </a:endParaRPr>
                    </a:p>
                  </a:txBody>
                  <a:tcPr marL="47625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noProof="0" dirty="0" smtClean="0">
                          <a:effectLst/>
                        </a:rPr>
                        <a:t>1 lesson </a:t>
                      </a:r>
                      <a:endParaRPr lang="en-US" sz="2400" noProof="0" dirty="0">
                        <a:effectLst/>
                      </a:endParaRPr>
                    </a:p>
                  </a:txBody>
                  <a:tcPr marL="47625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noProof="0" dirty="0" smtClean="0">
                          <a:effectLst/>
                        </a:rPr>
                        <a:t>4</a:t>
                      </a:r>
                      <a:r>
                        <a:rPr lang="en-US" sz="2400" baseline="0" noProof="0" dirty="0" smtClean="0">
                          <a:effectLst/>
                        </a:rPr>
                        <a:t> </a:t>
                      </a:r>
                      <a:r>
                        <a:rPr lang="en-US" sz="2400" noProof="0" dirty="0" smtClean="0">
                          <a:effectLst/>
                        </a:rPr>
                        <a:t>lessons </a:t>
                      </a:r>
                      <a:endParaRPr lang="en-US" sz="2400" noProof="0" dirty="0">
                        <a:effectLst/>
                      </a:endParaRPr>
                    </a:p>
                  </a:txBody>
                  <a:tcPr marL="47625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noProof="0" dirty="0" smtClean="0">
                          <a:effectLst/>
                        </a:rPr>
                        <a:t>13</a:t>
                      </a:r>
                      <a:endParaRPr lang="en-US" sz="2400" noProof="0" dirty="0">
                        <a:effectLst/>
                      </a:endParaRPr>
                    </a:p>
                  </a:txBody>
                  <a:tcPr marL="47625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653471">
                <a:tc>
                  <a:txBody>
                    <a:bodyPr/>
                    <a:lstStyle/>
                    <a:p>
                      <a:r>
                        <a:rPr lang="en-US" sz="2400" b="1" i="1" noProof="0" dirty="0" smtClean="0">
                          <a:effectLst/>
                        </a:rPr>
                        <a:t>all</a:t>
                      </a:r>
                      <a:endParaRPr lang="en-US" sz="2400" b="1" noProof="0" dirty="0">
                        <a:effectLst/>
                      </a:endParaRPr>
                    </a:p>
                  </a:txBody>
                  <a:tcPr marL="47625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noProof="0" dirty="0" smtClean="0">
                          <a:effectLst/>
                        </a:rPr>
                        <a:t>13 lessons </a:t>
                      </a:r>
                      <a:endParaRPr lang="en-US" sz="2400" b="1" noProof="0" dirty="0">
                        <a:effectLst/>
                      </a:endParaRPr>
                    </a:p>
                  </a:txBody>
                  <a:tcPr marL="47625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noProof="0" dirty="0" smtClean="0">
                          <a:effectLst/>
                        </a:rPr>
                        <a:t>6 lessons </a:t>
                      </a:r>
                      <a:endParaRPr lang="en-US" sz="2400" b="1" noProof="0" dirty="0">
                        <a:effectLst/>
                      </a:endParaRPr>
                    </a:p>
                  </a:txBody>
                  <a:tcPr marL="47625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noProof="0" dirty="0" smtClean="0">
                          <a:effectLst/>
                        </a:rPr>
                        <a:t>2 lessons </a:t>
                      </a:r>
                      <a:endParaRPr lang="en-US" sz="2400" b="1" noProof="0" dirty="0">
                        <a:effectLst/>
                      </a:endParaRPr>
                    </a:p>
                  </a:txBody>
                  <a:tcPr marL="47625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noProof="0" dirty="0" smtClean="0">
                          <a:effectLst/>
                        </a:rPr>
                        <a:t>12 lessons </a:t>
                      </a:r>
                      <a:endParaRPr lang="en-US" sz="2400" b="1" noProof="0" dirty="0">
                        <a:effectLst/>
                      </a:endParaRPr>
                    </a:p>
                  </a:txBody>
                  <a:tcPr marL="47625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noProof="0" dirty="0" smtClean="0">
                          <a:effectLst/>
                        </a:rPr>
                        <a:t>33</a:t>
                      </a:r>
                      <a:endParaRPr lang="en-US" sz="2400" b="1" noProof="0" dirty="0">
                        <a:effectLst/>
                      </a:endParaRPr>
                    </a:p>
                  </a:txBody>
                  <a:tcPr marL="47625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743755" y="6164843"/>
            <a:ext cx="10856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846059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Weekly plan of bridge class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1371600"/>
            <a:ext cx="9601200" cy="449580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669118"/>
              </p:ext>
            </p:extLst>
          </p:nvPr>
        </p:nvGraphicFramePr>
        <p:xfrm>
          <a:off x="1371600" y="1371600"/>
          <a:ext cx="10266216" cy="44957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9759"/>
                <a:gridCol w="1253890"/>
                <a:gridCol w="1379277"/>
                <a:gridCol w="407515"/>
                <a:gridCol w="1379277"/>
                <a:gridCol w="360493"/>
                <a:gridCol w="1400176"/>
                <a:gridCol w="360493"/>
                <a:gridCol w="1462870"/>
                <a:gridCol w="360493"/>
                <a:gridCol w="1441973"/>
              </a:tblGrid>
              <a:tr h="493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noProof="0" dirty="0" smtClean="0">
                          <a:effectLst/>
                        </a:rPr>
                        <a:t> </a:t>
                      </a:r>
                      <a:endParaRPr lang="en-US" sz="2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noProof="0" dirty="0" smtClean="0">
                          <a:effectLst/>
                        </a:rPr>
                        <a:t>Lesson</a:t>
                      </a:r>
                      <a:endParaRPr lang="en-US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noProof="0" dirty="0" smtClean="0">
                          <a:effectLst/>
                        </a:rPr>
                        <a:t>Monday</a:t>
                      </a:r>
                      <a:endParaRPr lang="en-US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noProof="0" dirty="0" smtClean="0">
                          <a:effectLst/>
                        </a:rPr>
                        <a:t> </a:t>
                      </a:r>
                      <a:endParaRPr lang="en-US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noProof="0" dirty="0" smtClean="0">
                          <a:effectLst/>
                        </a:rPr>
                        <a:t>Tuesday</a:t>
                      </a:r>
                      <a:endParaRPr lang="en-US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noProof="0" dirty="0" smtClean="0">
                          <a:effectLst/>
                        </a:rPr>
                        <a:t> </a:t>
                      </a:r>
                      <a:endParaRPr lang="en-US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Wednesday</a:t>
                      </a:r>
                      <a:endParaRPr lang="en-US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noProof="0" dirty="0" smtClean="0">
                          <a:effectLst/>
                        </a:rPr>
                        <a:t> </a:t>
                      </a:r>
                      <a:endParaRPr lang="en-US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noProof="0" dirty="0" smtClean="0">
                          <a:effectLst/>
                        </a:rPr>
                        <a:t>Thursday</a:t>
                      </a:r>
                      <a:endParaRPr lang="en-US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noProof="0" dirty="0" smtClean="0">
                          <a:effectLst/>
                        </a:rPr>
                        <a:t> </a:t>
                      </a:r>
                      <a:endParaRPr lang="en-US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Friday</a:t>
                      </a:r>
                      <a:endParaRPr lang="en-US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493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noProof="0" dirty="0" smtClean="0">
                          <a:effectLst/>
                        </a:rPr>
                        <a:t>1</a:t>
                      </a:r>
                      <a:endParaRPr lang="en-US" sz="2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smtClean="0">
                          <a:effectLst/>
                        </a:rPr>
                        <a:t>7:30-8:15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smtClean="0">
                          <a:effectLst/>
                        </a:rPr>
                        <a:t> 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smtClean="0">
                          <a:effectLst/>
                        </a:rPr>
                        <a:t> 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physics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smtClean="0">
                          <a:effectLst/>
                        </a:rPr>
                        <a:t>history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smtClean="0">
                          <a:effectLst/>
                        </a:rPr>
                        <a:t>chemistry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err="1" smtClean="0">
                          <a:effectLst/>
                        </a:rPr>
                        <a:t>p.e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551197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noProof="0" dirty="0" smtClean="0">
                          <a:effectLst/>
                        </a:rPr>
                        <a:t>2</a:t>
                      </a:r>
                      <a:endParaRPr lang="en-US" sz="2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smtClean="0">
                          <a:effectLst/>
                        </a:rPr>
                        <a:t>8:20-9:05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smtClean="0">
                          <a:solidFill>
                            <a:schemeClr val="tx1"/>
                          </a:solidFill>
                          <a:effectLst/>
                        </a:rPr>
                        <a:t>bridge</a:t>
                      </a:r>
                      <a:endParaRPr lang="en-US" sz="20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smtClean="0">
                          <a:effectLst/>
                        </a:rPr>
                        <a:t>chemistry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smtClean="0">
                          <a:effectLst/>
                        </a:rPr>
                        <a:t>music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polish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err="1" smtClean="0">
                          <a:effectLst/>
                        </a:rPr>
                        <a:t>p.e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493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noProof="0" dirty="0" smtClean="0">
                          <a:effectLst/>
                        </a:rPr>
                        <a:t>3</a:t>
                      </a:r>
                      <a:endParaRPr lang="en-US" sz="2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smtClean="0">
                          <a:effectLst/>
                        </a:rPr>
                        <a:t>9:10-9:55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bridge</a:t>
                      </a:r>
                      <a:endParaRPr lang="en-US" sz="20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smtClean="0">
                          <a:effectLst/>
                        </a:rPr>
                        <a:t> </a:t>
                      </a:r>
                      <a:r>
                        <a:rPr lang="pl-PL" sz="2000" u="none" strike="noStrike" noProof="0" dirty="0" smtClean="0">
                          <a:effectLst/>
                        </a:rPr>
                        <a:t>E</a:t>
                      </a:r>
                      <a:r>
                        <a:rPr lang="en-US" sz="2000" u="none" strike="noStrike" noProof="0" dirty="0" err="1" smtClean="0">
                          <a:effectLst/>
                        </a:rPr>
                        <a:t>nglish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smtClean="0">
                          <a:effectLst/>
                        </a:rPr>
                        <a:t> 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smtClean="0">
                          <a:effectLst/>
                        </a:rPr>
                        <a:t> </a:t>
                      </a:r>
                      <a:r>
                        <a:rPr lang="en-US" sz="2000" u="none" strike="noStrike" noProof="0" dirty="0" err="1" smtClean="0">
                          <a:effectLst/>
                        </a:rPr>
                        <a:t>p.e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smtClean="0">
                          <a:effectLst/>
                        </a:rPr>
                        <a:t> 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polish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noProof="0" dirty="0" smtClean="0">
                          <a:effectLst/>
                        </a:rPr>
                        <a:t> </a:t>
                      </a:r>
                      <a:r>
                        <a:rPr lang="en-US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Spanish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493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noProof="0" dirty="0" smtClean="0">
                          <a:effectLst/>
                        </a:rPr>
                        <a:t>4</a:t>
                      </a:r>
                      <a:endParaRPr lang="en-US" sz="2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smtClean="0">
                          <a:effectLst/>
                        </a:rPr>
                        <a:t>10:05-10:50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bridge</a:t>
                      </a:r>
                      <a:endParaRPr lang="en-US" sz="20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smtClean="0">
                          <a:effectLst/>
                        </a:rPr>
                        <a:t> </a:t>
                      </a:r>
                      <a:r>
                        <a:rPr lang="en-US" sz="2000" u="none" strike="noStrike" noProof="0" dirty="0" smtClean="0">
                          <a:effectLst/>
                        </a:rPr>
                        <a:t>English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smtClean="0">
                          <a:effectLst/>
                        </a:rPr>
                        <a:t> 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smtClean="0">
                          <a:effectLst/>
                        </a:rPr>
                        <a:t> </a:t>
                      </a:r>
                      <a:r>
                        <a:rPr lang="en-US" sz="2000" u="none" strike="noStrike" noProof="0" dirty="0" err="1" smtClean="0">
                          <a:effectLst/>
                        </a:rPr>
                        <a:t>p.e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smtClean="0">
                          <a:effectLst/>
                        </a:rPr>
                        <a:t> 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smtClean="0">
                          <a:solidFill>
                            <a:schemeClr val="tx1"/>
                          </a:solidFill>
                          <a:effectLst/>
                        </a:rPr>
                        <a:t>bridge</a:t>
                      </a:r>
                      <a:endParaRPr lang="en-US" sz="20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Spanish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493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noProof="0" dirty="0" smtClean="0">
                          <a:effectLst/>
                        </a:rPr>
                        <a:t>5</a:t>
                      </a:r>
                      <a:endParaRPr lang="en-US" sz="2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smtClean="0">
                          <a:effectLst/>
                        </a:rPr>
                        <a:t>10:55-11:40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math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homeroom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lang="en-US" sz="2000" b="0" i="0" u="none" strike="noStrike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olish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bridge</a:t>
                      </a:r>
                      <a:endParaRPr lang="en-US" sz="20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artist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93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noProof="0" dirty="0" smtClean="0">
                          <a:effectLst/>
                        </a:rPr>
                        <a:t>6</a:t>
                      </a:r>
                      <a:endParaRPr lang="en-US" sz="2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smtClean="0">
                          <a:effectLst/>
                        </a:rPr>
                        <a:t>11:55-12:40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smtClean="0">
                          <a:effectLst/>
                        </a:rPr>
                        <a:t>biology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</a:t>
                      </a:r>
                      <a:r>
                        <a:rPr lang="en-US" sz="2000" b="0" i="0" u="none" strike="noStrike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ath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lang="en-US" sz="2000" b="0" i="0" u="none" strike="noStrike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olish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bridge</a:t>
                      </a:r>
                      <a:endParaRPr lang="en-US" sz="20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math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93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noProof="0" dirty="0" smtClean="0">
                          <a:effectLst/>
                        </a:rPr>
                        <a:t>7</a:t>
                      </a:r>
                      <a:endParaRPr lang="en-US" sz="2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smtClean="0">
                          <a:effectLst/>
                        </a:rPr>
                        <a:t>12:55-13:40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smtClean="0">
                          <a:effectLst/>
                        </a:rPr>
                        <a:t>religion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lang="en-US" sz="2000" b="0" i="0" u="none" strike="noStrike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olish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smtClean="0">
                          <a:effectLst/>
                        </a:rPr>
                        <a:t>religion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smtClean="0">
                          <a:effectLst/>
                        </a:rPr>
                        <a:t> </a:t>
                      </a:r>
                      <a:r>
                        <a:rPr lang="pl-PL" sz="2000" u="none" strike="noStrike" noProof="0" dirty="0" smtClean="0">
                          <a:effectLst/>
                        </a:rPr>
                        <a:t>E</a:t>
                      </a:r>
                      <a:r>
                        <a:rPr lang="en-US" sz="2000" u="none" strike="noStrike" noProof="0" dirty="0" err="1" smtClean="0">
                          <a:effectLst/>
                        </a:rPr>
                        <a:t>nglish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smtClean="0">
                          <a:effectLst/>
                        </a:rPr>
                        <a:t> 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math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93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noProof="0" dirty="0" smtClean="0">
                          <a:effectLst/>
                        </a:rPr>
                        <a:t>8</a:t>
                      </a:r>
                      <a:endParaRPr lang="en-US" sz="2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smtClean="0">
                          <a:effectLst/>
                        </a:rPr>
                        <a:t>13:45-14:30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err="1" smtClean="0">
                          <a:effectLst/>
                        </a:rPr>
                        <a:t>hist</a:t>
                      </a:r>
                      <a:r>
                        <a:rPr lang="pl-PL" sz="2000" u="none" strike="noStrike" noProof="0" dirty="0" smtClean="0">
                          <a:effectLst/>
                        </a:rPr>
                        <a:t>o</a:t>
                      </a:r>
                      <a:r>
                        <a:rPr lang="en-US" sz="2000" u="none" strike="noStrike" noProof="0" dirty="0" err="1" smtClean="0">
                          <a:effectLst/>
                        </a:rPr>
                        <a:t>ry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lang="en-US" sz="2000" b="0" i="0" u="none" strike="noStrike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olish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smtClean="0">
                          <a:effectLst/>
                        </a:rPr>
                        <a:t>geography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smtClean="0">
                          <a:effectLst/>
                        </a:rPr>
                        <a:t> </a:t>
                      </a:r>
                      <a:r>
                        <a:rPr lang="pl-PL" sz="2000" u="none" strike="noStrike" noProof="0" dirty="0" smtClean="0">
                          <a:effectLst/>
                        </a:rPr>
                        <a:t>E</a:t>
                      </a:r>
                      <a:r>
                        <a:rPr lang="en-US" sz="2000" u="none" strike="noStrike" noProof="0" dirty="0" err="1" smtClean="0">
                          <a:effectLst/>
                        </a:rPr>
                        <a:t>nglish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smtClean="0">
                          <a:effectLst/>
                        </a:rPr>
                        <a:t> 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smtClean="0">
                          <a:effectLst/>
                        </a:rPr>
                        <a:t>geography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9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65909"/>
          </a:xfrm>
        </p:spPr>
        <p:txBody>
          <a:bodyPr/>
          <a:lstStyle/>
          <a:p>
            <a:r>
              <a:rPr lang="en-US" dirty="0" smtClean="0"/>
              <a:t>A few numbers about my pupils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0647" y="1428749"/>
            <a:ext cx="10489845" cy="53069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3200" dirty="0" smtClean="0"/>
              <a:t>Until now we have more than 200 graduates, 50 of them </a:t>
            </a:r>
            <a:r>
              <a:rPr lang="pl-PL" sz="3200" dirty="0" err="1" smtClean="0"/>
              <a:t>continue</a:t>
            </a:r>
            <a:r>
              <a:rPr lang="pl-PL" sz="3200" dirty="0" smtClean="0"/>
              <a:t> to</a:t>
            </a:r>
            <a:r>
              <a:rPr lang="en-US" sz="3200" dirty="0" smtClean="0"/>
              <a:t> </a:t>
            </a:r>
            <a:r>
              <a:rPr lang="en-US" sz="3200" dirty="0" smtClean="0"/>
              <a:t>play bridge.</a:t>
            </a:r>
          </a:p>
          <a:p>
            <a:r>
              <a:rPr lang="en-US" sz="3200" dirty="0" smtClean="0">
                <a:latin typeface="+mj-lt"/>
              </a:rPr>
              <a:t>38 of my pupils play </a:t>
            </a:r>
            <a:r>
              <a:rPr lang="en-US" sz="3200" dirty="0" smtClean="0">
                <a:latin typeface="+mj-lt"/>
              </a:rPr>
              <a:t>in</a:t>
            </a:r>
            <a:r>
              <a:rPr lang="pl-PL" sz="3200" dirty="0" smtClean="0">
                <a:latin typeface="+mj-lt"/>
              </a:rPr>
              <a:t> the</a:t>
            </a:r>
            <a:r>
              <a:rPr lang="en-US" sz="3200" dirty="0" smtClean="0">
                <a:latin typeface="+mj-lt"/>
              </a:rPr>
              <a:t> </a:t>
            </a:r>
            <a:r>
              <a:rPr lang="en-US" altLang="pl-PL" sz="3200" dirty="0" smtClean="0">
                <a:solidFill>
                  <a:srgbClr val="212121"/>
                </a:solidFill>
                <a:latin typeface="+mj-lt"/>
              </a:rPr>
              <a:t>bridge league</a:t>
            </a:r>
            <a:r>
              <a:rPr lang="en-US" altLang="pl-PL" sz="3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 in this season</a:t>
            </a:r>
          </a:p>
          <a:p>
            <a:r>
              <a:rPr lang="en-US" sz="3200" dirty="0" smtClean="0">
                <a:latin typeface="+mj-lt"/>
              </a:rPr>
              <a:t>5 of them are Tournament Directors</a:t>
            </a:r>
          </a:p>
          <a:p>
            <a:r>
              <a:rPr lang="en-US" sz="3200" dirty="0" smtClean="0">
                <a:latin typeface="+mj-lt"/>
              </a:rPr>
              <a:t>They have </a:t>
            </a:r>
            <a:r>
              <a:rPr lang="pl-PL" sz="3200" dirty="0" smtClean="0">
                <a:latin typeface="+mj-lt"/>
              </a:rPr>
              <a:t>won </a:t>
            </a:r>
            <a:r>
              <a:rPr lang="en-US" sz="3200" dirty="0" smtClean="0">
                <a:latin typeface="+mj-lt"/>
              </a:rPr>
              <a:t>more </a:t>
            </a:r>
            <a:r>
              <a:rPr lang="en-US" sz="3200" dirty="0" smtClean="0">
                <a:latin typeface="+mj-lt"/>
              </a:rPr>
              <a:t>than 30 medals </a:t>
            </a:r>
            <a:r>
              <a:rPr lang="pl-PL" sz="3200" dirty="0" smtClean="0">
                <a:latin typeface="+mj-lt"/>
              </a:rPr>
              <a:t>in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Polish Championships</a:t>
            </a:r>
          </a:p>
          <a:p>
            <a:r>
              <a:rPr lang="pl-PL" sz="3200" dirty="0"/>
              <a:t>T</a:t>
            </a:r>
            <a:r>
              <a:rPr lang="en-US" sz="3200" dirty="0" smtClean="0"/>
              <a:t>hey w</a:t>
            </a:r>
            <a:r>
              <a:rPr lang="pl-PL" sz="3200" dirty="0" smtClean="0"/>
              <a:t>o</a:t>
            </a:r>
            <a:r>
              <a:rPr lang="en-US" sz="3200" dirty="0" smtClean="0"/>
              <a:t>n </a:t>
            </a:r>
            <a:r>
              <a:rPr lang="en-US" sz="3200" dirty="0"/>
              <a:t>local youth tournaments </a:t>
            </a:r>
            <a:r>
              <a:rPr lang="pl-PL" sz="3200" dirty="0" smtClean="0"/>
              <a:t>m</a:t>
            </a:r>
            <a:r>
              <a:rPr lang="en-US" sz="3200" dirty="0" smtClean="0">
                <a:latin typeface="+mj-lt"/>
              </a:rPr>
              <a:t>ore </a:t>
            </a:r>
            <a:r>
              <a:rPr lang="en-US" sz="3200" dirty="0" smtClean="0">
                <a:latin typeface="+mj-lt"/>
              </a:rPr>
              <a:t>than 100 </a:t>
            </a:r>
            <a:r>
              <a:rPr lang="en-US" sz="3200" dirty="0" smtClean="0">
                <a:latin typeface="+mj-lt"/>
              </a:rPr>
              <a:t>times</a:t>
            </a:r>
            <a:endParaRPr lang="en-US" sz="3200" dirty="0" smtClean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4 of them are </a:t>
            </a:r>
            <a:r>
              <a:rPr lang="en-US" sz="3200" dirty="0" smtClean="0">
                <a:latin typeface="+mj-lt"/>
              </a:rPr>
              <a:t>gold </a:t>
            </a:r>
            <a:r>
              <a:rPr lang="en-US" sz="3200" dirty="0" smtClean="0">
                <a:latin typeface="+mj-lt"/>
              </a:rPr>
              <a:t>medalists of </a:t>
            </a:r>
            <a:r>
              <a:rPr lang="en-US" sz="3200" i="1" dirty="0" smtClean="0">
                <a:latin typeface="+mj-lt"/>
              </a:rPr>
              <a:t>European Youth Team Championships </a:t>
            </a:r>
            <a:endParaRPr lang="pl-PL" sz="3200" i="1" dirty="0" smtClean="0">
              <a:latin typeface="+mj-lt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30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4384964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Gold medalists of 25th European Youth Team Championships – </a:t>
            </a:r>
            <a:r>
              <a:rPr lang="en-US" i="1" dirty="0" err="1" smtClean="0"/>
              <a:t>Tromso</a:t>
            </a:r>
            <a:r>
              <a:rPr lang="en-US" i="1" dirty="0" smtClean="0"/>
              <a:t> 2015</a:t>
            </a:r>
            <a:br>
              <a:rPr lang="en-US" i="1" dirty="0" smtClean="0"/>
            </a:br>
            <a:r>
              <a:rPr lang="pl-PL" i="1" dirty="0"/>
              <a:t/>
            </a:r>
            <a:br>
              <a:rPr lang="pl-PL" i="1" dirty="0"/>
            </a:br>
            <a:r>
              <a:rPr lang="pl-PL" i="1" dirty="0" smtClean="0"/>
              <a:t/>
            </a:r>
            <a:br>
              <a:rPr lang="pl-PL" i="1" dirty="0" smtClean="0"/>
            </a:br>
            <a:r>
              <a:rPr lang="pl-PL" i="1" dirty="0"/>
              <a:t/>
            </a:r>
            <a:br>
              <a:rPr lang="pl-PL" i="1" dirty="0"/>
            </a:br>
            <a:r>
              <a:rPr lang="pl-PL" i="1" dirty="0" smtClean="0"/>
              <a:t/>
            </a:r>
            <a:br>
              <a:rPr lang="pl-PL" i="1" dirty="0" smtClean="0"/>
            </a:br>
            <a:r>
              <a:rPr lang="pl-PL" i="1" dirty="0"/>
              <a:t/>
            </a:r>
            <a:br>
              <a:rPr lang="pl-PL" i="1" dirty="0"/>
            </a:br>
            <a:r>
              <a:rPr lang="pl-PL" i="1" dirty="0" smtClean="0"/>
              <a:t>Mateusz Słuszniak          Maciej Kędzierski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rcRect l="18760" t="17530" r="23308" b="9417"/>
          <a:stretch>
            <a:fillRect/>
          </a:stretch>
        </p:blipFill>
        <p:spPr>
          <a:xfrm>
            <a:off x="1620982" y="2113871"/>
            <a:ext cx="3294691" cy="233584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rcRect l="18704" t="17190" r="19925" b="9721"/>
          <a:stretch>
            <a:fillRect/>
          </a:stretch>
        </p:blipFill>
        <p:spPr>
          <a:xfrm>
            <a:off x="6172200" y="2113871"/>
            <a:ext cx="3535042" cy="236728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65796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5922818"/>
          </a:xfrm>
        </p:spPr>
        <p:txBody>
          <a:bodyPr>
            <a:normAutofit/>
          </a:bodyPr>
          <a:lstStyle/>
          <a:p>
            <a:r>
              <a:rPr lang="en-US" i="1" dirty="0" smtClean="0"/>
              <a:t>Gold medalists of 26th European Youth Team Championships – </a:t>
            </a:r>
            <a:r>
              <a:rPr lang="en-US" i="1" dirty="0" err="1" smtClean="0"/>
              <a:t>Samorin</a:t>
            </a:r>
            <a:r>
              <a:rPr lang="en-US" i="1" dirty="0" smtClean="0"/>
              <a:t> 2017</a:t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pl-PL" i="1" dirty="0" smtClean="0"/>
              <a:t/>
            </a:r>
            <a:br>
              <a:rPr lang="pl-PL" i="1" dirty="0" smtClean="0"/>
            </a:br>
            <a:r>
              <a:rPr lang="pl-PL" i="1" dirty="0"/>
              <a:t/>
            </a:r>
            <a:br>
              <a:rPr lang="pl-PL" i="1" dirty="0"/>
            </a:br>
            <a:r>
              <a:rPr lang="pl-PL" i="1" dirty="0" smtClean="0"/>
              <a:t/>
            </a:r>
            <a:br>
              <a:rPr lang="pl-PL" i="1" dirty="0" smtClean="0"/>
            </a:br>
            <a:r>
              <a:rPr lang="pl-PL" i="1" dirty="0"/>
              <a:t/>
            </a:r>
            <a:br>
              <a:rPr lang="pl-PL" i="1" dirty="0"/>
            </a:br>
            <a:r>
              <a:rPr lang="pl-PL" i="1" dirty="0" smtClean="0"/>
              <a:t/>
            </a:r>
            <a:br>
              <a:rPr lang="pl-PL" i="1" dirty="0" smtClean="0"/>
            </a:br>
            <a:r>
              <a:rPr lang="pl-PL" i="1" dirty="0" smtClean="0"/>
              <a:t>  Bartosz Żbik           Przemysław </a:t>
            </a:r>
            <a:r>
              <a:rPr lang="pl-PL" i="1" dirty="0" err="1" smtClean="0"/>
              <a:t>Pasiński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168" y="1953491"/>
            <a:ext cx="2821305" cy="3497734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79" y="1953491"/>
            <a:ext cx="2820185" cy="349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0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Zielony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19822</TotalTime>
  <Words>888</Words>
  <Application>Microsoft Office PowerPoint</Application>
  <PresentationFormat>Panoramiczny</PresentationFormat>
  <Paragraphs>256</Paragraphs>
  <Slides>17</Slides>
  <Notes>10</Notes>
  <HiddenSlides>1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</vt:lpstr>
      <vt:lpstr>Franklin Gothic Book</vt:lpstr>
      <vt:lpstr>Wingdings</vt:lpstr>
      <vt:lpstr>Crop</vt:lpstr>
      <vt:lpstr>BRIDGE IN POLISH SCHOOLs</vt:lpstr>
      <vt:lpstr>Polish education system until 2017</vt:lpstr>
      <vt:lpstr>Prezentacja programu PowerPoint</vt:lpstr>
      <vt:lpstr>Sport bridge class in Gimnazjum in Cracow</vt:lpstr>
      <vt:lpstr>Time required for bridge class</vt:lpstr>
      <vt:lpstr>Weekly plan of bridge class</vt:lpstr>
      <vt:lpstr>A few numbers about my pupils</vt:lpstr>
      <vt:lpstr>Gold medalists of 25th European Youth Team Championships – Tromso 2015      Mateusz Słuszniak          Maciej Kędzierski</vt:lpstr>
      <vt:lpstr>Gold medalists of 26th European Youth Team Championships – Samorin 2017         Bartosz Żbik           Przemysław Pasiński</vt:lpstr>
      <vt:lpstr>What my pupils learn during bridge lessons besides bridge itself</vt:lpstr>
      <vt:lpstr>Prezentacja programu PowerPoint</vt:lpstr>
      <vt:lpstr>Results of final exams in Gimnazjum nr 2 in Cracow </vt:lpstr>
      <vt:lpstr>Prezentacja programu PowerPoint</vt:lpstr>
      <vt:lpstr> I have conducted an experiment with logical tasks  </vt:lpstr>
      <vt:lpstr>Prezentacja programu PowerPoint</vt:lpstr>
      <vt:lpstr>Polish education system now</vt:lpstr>
      <vt:lpstr>Future of teaching bridge in Polish schools after 2017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Brydż w szkole</dc:title>
  <dc:creator>Agata</dc:creator>
  <cp:lastModifiedBy>Agata</cp:lastModifiedBy>
  <cp:revision>96</cp:revision>
  <dcterms:created xsi:type="dcterms:W3CDTF">2018-03-30T19:17:40Z</dcterms:created>
  <dcterms:modified xsi:type="dcterms:W3CDTF">2018-06-28T16:07:07Z</dcterms:modified>
</cp:coreProperties>
</file>