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75" r:id="rId5"/>
    <p:sldId id="278" r:id="rId6"/>
    <p:sldId id="260" r:id="rId7"/>
    <p:sldId id="261" r:id="rId8"/>
    <p:sldId id="257" r:id="rId9"/>
    <p:sldId id="272" r:id="rId10"/>
    <p:sldId id="276" r:id="rId11"/>
    <p:sldId id="277" r:id="rId12"/>
    <p:sldId id="269" r:id="rId13"/>
    <p:sldId id="264" r:id="rId14"/>
    <p:sldId id="268" r:id="rId15"/>
    <p:sldId id="267" r:id="rId16"/>
    <p:sldId id="265" r:id="rId17"/>
    <p:sldId id="271" r:id="rId18"/>
    <p:sldId id="27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-178" y="-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1EEA18FF-8DF5-4EAB-83B3-6B7AFB9BA5B1}" type="datetimeFigureOut">
              <a:rPr lang="en-GB" smtClean="0"/>
              <a:t>01/08/2018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B70E4D1-EE70-41B5-8B4D-261674662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91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18FF-8DF5-4EAB-83B3-6B7AFB9BA5B1}" type="datetimeFigureOut">
              <a:rPr lang="en-GB" smtClean="0"/>
              <a:t>01/08/2018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E4D1-EE70-41B5-8B4D-261674662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028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EEA18FF-8DF5-4EAB-83B3-6B7AFB9BA5B1}" type="datetimeFigureOut">
              <a:rPr lang="en-GB" smtClean="0"/>
              <a:t>01/08/2018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B70E4D1-EE70-41B5-8B4D-261674662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01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18FF-8DF5-4EAB-83B3-6B7AFB9BA5B1}" type="datetimeFigureOut">
              <a:rPr lang="en-GB" smtClean="0"/>
              <a:t>01/08/2018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E4D1-EE70-41B5-8B4D-261674662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004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EEA18FF-8DF5-4EAB-83B3-6B7AFB9BA5B1}" type="datetimeFigureOut">
              <a:rPr lang="en-GB" smtClean="0"/>
              <a:t>01/08/2018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B70E4D1-EE70-41B5-8B4D-261674662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846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EEA18FF-8DF5-4EAB-83B3-6B7AFB9BA5B1}" type="datetimeFigureOut">
              <a:rPr lang="en-GB" smtClean="0"/>
              <a:t>01/08/2018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B70E4D1-EE70-41B5-8B4D-261674662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55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EEA18FF-8DF5-4EAB-83B3-6B7AFB9BA5B1}" type="datetimeFigureOut">
              <a:rPr lang="en-GB" smtClean="0"/>
              <a:t>01/08/2018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B70E4D1-EE70-41B5-8B4D-261674662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123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18FF-8DF5-4EAB-83B3-6B7AFB9BA5B1}" type="datetimeFigureOut">
              <a:rPr lang="en-GB" smtClean="0"/>
              <a:t>01/08/2018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E4D1-EE70-41B5-8B4D-261674662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527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EEA18FF-8DF5-4EAB-83B3-6B7AFB9BA5B1}" type="datetimeFigureOut">
              <a:rPr lang="en-GB" smtClean="0"/>
              <a:t>01/08/2018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B70E4D1-EE70-41B5-8B4D-261674662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680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18FF-8DF5-4EAB-83B3-6B7AFB9BA5B1}" type="datetimeFigureOut">
              <a:rPr lang="en-GB" smtClean="0"/>
              <a:t>01/08/2018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E4D1-EE70-41B5-8B4D-261674662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831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EEA18FF-8DF5-4EAB-83B3-6B7AFB9BA5B1}" type="datetimeFigureOut">
              <a:rPr lang="en-GB" smtClean="0"/>
              <a:t>01/08/2018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AB70E4D1-EE70-41B5-8B4D-261674662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69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A18FF-8DF5-4EAB-83B3-6B7AFB9BA5B1}" type="datetimeFigureOut">
              <a:rPr lang="en-GB" smtClean="0"/>
              <a:t>01/08/2018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0E4D1-EE70-41B5-8B4D-261674662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72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A11469-FF69-4521-BA3F-7D19932519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16354" y="965199"/>
            <a:ext cx="6766078" cy="4927601"/>
          </a:xfrm>
        </p:spPr>
        <p:txBody>
          <a:bodyPr anchor="ctr">
            <a:normAutofit/>
          </a:bodyPr>
          <a:lstStyle/>
          <a:p>
            <a:r>
              <a:rPr lang="en-GB" sz="4800" dirty="0">
                <a:solidFill>
                  <a:schemeClr val="bg1"/>
                </a:solidFill>
              </a:rPr>
              <a:t>Planning the play in suit</a:t>
            </a:r>
            <a:r>
              <a:rPr lang="lv-LV" sz="4800" dirty="0">
                <a:solidFill>
                  <a:schemeClr val="bg1"/>
                </a:solidFill>
              </a:rPr>
              <a:t/>
            </a:r>
            <a:br>
              <a:rPr lang="lv-LV" sz="4800" dirty="0">
                <a:solidFill>
                  <a:schemeClr val="bg1"/>
                </a:solidFill>
              </a:rPr>
            </a:br>
            <a:r>
              <a:rPr lang="en-GB" dirty="0">
                <a:solidFill>
                  <a:srgbClr val="00B050"/>
                </a:solidFill>
              </a:rPr>
              <a:t>♣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♦</a:t>
            </a:r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♥</a:t>
            </a:r>
            <a:r>
              <a:rPr lang="en-GB" dirty="0">
                <a:solidFill>
                  <a:schemeClr val="tx1"/>
                </a:solidFill>
              </a:rPr>
              <a:t>♠</a:t>
            </a:r>
            <a:endParaRPr lang="en-GB" sz="48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D92C360-1A71-4B27-B17C-DA116ACE92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3257" y="965198"/>
            <a:ext cx="2707937" cy="4927602"/>
          </a:xfrm>
        </p:spPr>
        <p:txBody>
          <a:bodyPr anchor="ctr">
            <a:normAutofit/>
          </a:bodyPr>
          <a:lstStyle/>
          <a:p>
            <a:pPr algn="r"/>
            <a:r>
              <a:rPr lang="lv-LV" sz="2400" dirty="0">
                <a:solidFill>
                  <a:srgbClr val="FFC000"/>
                </a:solidFill>
              </a:rPr>
              <a:t>3rd </a:t>
            </a:r>
            <a:r>
              <a:rPr lang="lv-LV" sz="2400" dirty="0" err="1">
                <a:solidFill>
                  <a:srgbClr val="FFC000"/>
                </a:solidFill>
              </a:rPr>
              <a:t>lecture</a:t>
            </a:r>
            <a:endParaRPr lang="lv-LV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67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620EF7-D44F-4605-B14D-C15AE96D1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Finess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2A64CE-C61A-4677-84E6-C890BB3B9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400" dirty="0" err="1"/>
              <a:t>Gaining</a:t>
            </a:r>
            <a:r>
              <a:rPr lang="lv-LV" sz="2400" dirty="0"/>
              <a:t> </a:t>
            </a:r>
            <a:r>
              <a:rPr lang="lv-LV" sz="2400" dirty="0" err="1"/>
              <a:t>more</a:t>
            </a:r>
            <a:r>
              <a:rPr lang="lv-LV" sz="2400" dirty="0"/>
              <a:t> </a:t>
            </a:r>
            <a:r>
              <a:rPr lang="lv-LV" sz="2400" dirty="0" err="1"/>
              <a:t>tricks</a:t>
            </a:r>
            <a:r>
              <a:rPr lang="lv-LV" sz="2400" dirty="0"/>
              <a:t> </a:t>
            </a:r>
            <a:r>
              <a:rPr lang="lv-LV" sz="2400" dirty="0" err="1"/>
              <a:t>by</a:t>
            </a:r>
            <a:r>
              <a:rPr lang="lv-LV" sz="2400" dirty="0"/>
              <a:t> </a:t>
            </a:r>
            <a:r>
              <a:rPr lang="lv-LV" sz="2400" dirty="0" err="1"/>
              <a:t>putting</a:t>
            </a:r>
            <a:r>
              <a:rPr lang="lv-LV" sz="2400" dirty="0"/>
              <a:t> </a:t>
            </a:r>
            <a:r>
              <a:rPr lang="lv-LV" sz="2400" dirty="0" err="1"/>
              <a:t>missing</a:t>
            </a:r>
            <a:r>
              <a:rPr lang="lv-LV" sz="2400" dirty="0"/>
              <a:t> </a:t>
            </a:r>
            <a:r>
              <a:rPr lang="lv-LV" sz="2400" dirty="0" err="1"/>
              <a:t>card</a:t>
            </a:r>
            <a:r>
              <a:rPr lang="lv-LV" sz="2400" dirty="0"/>
              <a:t> </a:t>
            </a:r>
            <a:r>
              <a:rPr lang="lv-LV" sz="2400" dirty="0" err="1"/>
              <a:t>in</a:t>
            </a:r>
            <a:r>
              <a:rPr lang="lv-LV" sz="2400" dirty="0"/>
              <a:t> </a:t>
            </a:r>
            <a:r>
              <a:rPr lang="lv-LV" sz="2400" dirty="0" err="1"/>
              <a:t>one</a:t>
            </a:r>
            <a:r>
              <a:rPr lang="lv-LV" sz="2400" dirty="0"/>
              <a:t> </a:t>
            </a:r>
            <a:r>
              <a:rPr lang="lv-LV" sz="2400" dirty="0" err="1"/>
              <a:t>opponents</a:t>
            </a:r>
            <a:r>
              <a:rPr lang="lv-LV" sz="2400" dirty="0"/>
              <a:t> </a:t>
            </a:r>
            <a:r>
              <a:rPr lang="lv-LV" sz="2400" dirty="0" err="1"/>
              <a:t>hand</a:t>
            </a:r>
            <a:endParaRPr lang="lv-LV" sz="2400" dirty="0"/>
          </a:p>
          <a:p>
            <a:r>
              <a:rPr lang="en-GB" sz="2400" dirty="0"/>
              <a:t>♠ A Q</a:t>
            </a:r>
            <a:endParaRPr lang="lv-LV" sz="2400" dirty="0"/>
          </a:p>
          <a:p>
            <a:r>
              <a:rPr lang="en-GB" sz="2400" dirty="0"/>
              <a:t>♠ 7 2</a:t>
            </a:r>
          </a:p>
        </p:txBody>
      </p:sp>
    </p:spTree>
    <p:extLst>
      <p:ext uri="{BB962C8B-B14F-4D97-AF65-F5344CB8AC3E}">
        <p14:creationId xmlns:p14="http://schemas.microsoft.com/office/powerpoint/2010/main" val="3342746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FA3B2D-53DD-437D-B3F6-7A5C7D37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Ruffing</a:t>
            </a:r>
            <a:r>
              <a:rPr lang="lv-LV" dirty="0"/>
              <a:t> </a:t>
            </a:r>
            <a:r>
              <a:rPr lang="lv-LV" dirty="0" err="1"/>
              <a:t>finess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BFDC4F-B857-4C04-A520-8C2FBDD0C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3751" y="953835"/>
            <a:ext cx="3918441" cy="5248622"/>
          </a:xfrm>
        </p:spPr>
        <p:txBody>
          <a:bodyPr>
            <a:normAutofit/>
          </a:bodyPr>
          <a:lstStyle/>
          <a:p>
            <a:r>
              <a:rPr lang="lv-LV" sz="2400" dirty="0" err="1"/>
              <a:t>Opponent</a:t>
            </a:r>
            <a:r>
              <a:rPr lang="lv-LV" sz="2400" dirty="0"/>
              <a:t> </a:t>
            </a:r>
            <a:r>
              <a:rPr lang="lv-LV" sz="2400" dirty="0" err="1"/>
              <a:t>does</a:t>
            </a:r>
            <a:r>
              <a:rPr lang="lv-LV" sz="2400" dirty="0"/>
              <a:t> </a:t>
            </a:r>
            <a:r>
              <a:rPr lang="lv-LV" sz="2400" dirty="0" err="1"/>
              <a:t>not</a:t>
            </a:r>
            <a:r>
              <a:rPr lang="lv-LV" sz="2400" dirty="0"/>
              <a:t> </a:t>
            </a:r>
            <a:r>
              <a:rPr lang="lv-LV" sz="2400" dirty="0" err="1"/>
              <a:t>have</a:t>
            </a:r>
            <a:r>
              <a:rPr lang="lv-LV" sz="2400" dirty="0"/>
              <a:t> </a:t>
            </a:r>
            <a:r>
              <a:rPr lang="lv-LV" sz="2400" dirty="0" err="1"/>
              <a:t>any</a:t>
            </a:r>
            <a:r>
              <a:rPr lang="lv-LV" sz="2400" dirty="0"/>
              <a:t> </a:t>
            </a:r>
            <a:r>
              <a:rPr lang="lv-LV" sz="2400" dirty="0" err="1"/>
              <a:t>more</a:t>
            </a:r>
            <a:r>
              <a:rPr lang="lv-LV" sz="2400" dirty="0"/>
              <a:t> </a:t>
            </a:r>
            <a:r>
              <a:rPr lang="lv-LV" sz="2400" dirty="0" err="1"/>
              <a:t>trumps</a:t>
            </a:r>
            <a:r>
              <a:rPr lang="lv-LV" sz="2400" dirty="0"/>
              <a:t> </a:t>
            </a:r>
            <a:r>
              <a:rPr lang="lv-LV" sz="2400" dirty="0" err="1"/>
              <a:t>and</a:t>
            </a:r>
            <a:r>
              <a:rPr lang="lv-LV" sz="2400" dirty="0"/>
              <a:t> NS </a:t>
            </a:r>
            <a:r>
              <a:rPr lang="lv-LV" sz="2400" dirty="0" err="1"/>
              <a:t>can</a:t>
            </a:r>
            <a:r>
              <a:rPr lang="lv-LV" sz="2400" dirty="0"/>
              <a:t> </a:t>
            </a:r>
            <a:r>
              <a:rPr lang="lv-LV" sz="2400" dirty="0" err="1"/>
              <a:t>take</a:t>
            </a:r>
            <a:r>
              <a:rPr lang="lv-LV" sz="2400" dirty="0"/>
              <a:t> </a:t>
            </a:r>
            <a:r>
              <a:rPr lang="lv-LV" sz="2400" dirty="0" err="1"/>
              <a:t>all</a:t>
            </a:r>
            <a:r>
              <a:rPr lang="lv-LV" sz="2400" dirty="0"/>
              <a:t> </a:t>
            </a:r>
            <a:r>
              <a:rPr lang="lv-LV" sz="2400" dirty="0" err="1"/>
              <a:t>tricks</a:t>
            </a:r>
            <a:r>
              <a:rPr lang="lv-LV" sz="2400" dirty="0"/>
              <a:t> </a:t>
            </a:r>
            <a:r>
              <a:rPr lang="lv-LV" sz="2400" dirty="0" err="1"/>
              <a:t>if</a:t>
            </a:r>
            <a:r>
              <a:rPr lang="lv-LV" sz="2400" dirty="0"/>
              <a:t> E </a:t>
            </a:r>
            <a:r>
              <a:rPr lang="lv-LV" sz="2400" dirty="0" err="1"/>
              <a:t>holds</a:t>
            </a:r>
            <a:r>
              <a:rPr lang="lv-LV" sz="2400" dirty="0"/>
              <a:t> </a:t>
            </a:r>
            <a:r>
              <a:rPr lang="lv-LV" sz="2400" dirty="0" err="1"/>
              <a:t>the</a:t>
            </a:r>
            <a:r>
              <a:rPr lang="lv-LV" sz="2400" dirty="0"/>
              <a:t> </a:t>
            </a:r>
            <a:r>
              <a:rPr lang="lv-LV" sz="2400" dirty="0" err="1"/>
              <a:t>ace</a:t>
            </a:r>
            <a:r>
              <a:rPr lang="lv-LV" sz="2400" dirty="0"/>
              <a:t> </a:t>
            </a:r>
            <a:r>
              <a:rPr lang="lv-LV" sz="2400" dirty="0" err="1"/>
              <a:t>of</a:t>
            </a:r>
            <a:r>
              <a:rPr lang="lv-LV" sz="2400" dirty="0"/>
              <a:t> </a:t>
            </a:r>
            <a:r>
              <a:rPr lang="lv-LV" sz="2400" dirty="0" err="1"/>
              <a:t>spades</a:t>
            </a:r>
            <a:endParaRPr lang="lv-LV" sz="2400" dirty="0"/>
          </a:p>
          <a:p>
            <a:endParaRPr lang="en-GB" sz="24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BC6C7429-84AA-4567-A2AA-0576E21C03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80223"/>
              </p:ext>
            </p:extLst>
          </p:nvPr>
        </p:nvGraphicFramePr>
        <p:xfrm>
          <a:off x="4809444" y="1232937"/>
          <a:ext cx="2039214" cy="4389120"/>
        </p:xfrm>
        <a:graphic>
          <a:graphicData uri="http://schemas.openxmlformats.org/drawingml/2006/table">
            <a:tbl>
              <a:tblPr/>
              <a:tblGrid>
                <a:gridCol w="1277214">
                  <a:extLst>
                    <a:ext uri="{9D8B030D-6E8A-4147-A177-3AD203B41FA5}">
                      <a16:colId xmlns:a16="http://schemas.microsoft.com/office/drawing/2014/main" xmlns="" val="254144881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1933342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</a:rPr>
                        <a:t>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</a:rPr>
                        <a:t>K Q J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90677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solidFill>
                            <a:srgbClr val="FF0000"/>
                          </a:solidFill>
                          <a:effectLst/>
                        </a:rPr>
                        <a:t>♥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</a:rPr>
                        <a:t>—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56410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solidFill>
                            <a:srgbClr val="FF0000"/>
                          </a:solidFill>
                          <a:effectLst/>
                        </a:rPr>
                        <a:t>♦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</a:rPr>
                        <a:t>—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55026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solidFill>
                            <a:srgbClr val="000000"/>
                          </a:solidFill>
                          <a:effectLst/>
                        </a:rPr>
                        <a:t>♣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</a:rPr>
                        <a:t>A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964915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FFFF"/>
                          </a:solidFill>
                          <a:effectLst/>
                        </a:rPr>
                        <a:t>N</a:t>
                      </a:r>
                      <a:r>
                        <a:rPr lang="en-GB" dirty="0">
                          <a:solidFill>
                            <a:srgbClr val="FFFFFF"/>
                          </a:solidFill>
                          <a:effectLst/>
                        </a:rPr>
                        <a:t/>
                      </a:r>
                      <a:br>
                        <a:rPr lang="en-GB" dirty="0">
                          <a:solidFill>
                            <a:srgbClr val="FFFFFF"/>
                          </a:solidFill>
                          <a:effectLst/>
                        </a:rPr>
                      </a:br>
                      <a:r>
                        <a:rPr lang="en-GB" dirty="0">
                          <a:solidFill>
                            <a:srgbClr val="FFFFFF"/>
                          </a:solidFill>
                          <a:effectLst/>
                        </a:rPr>
                        <a:t/>
                      </a:r>
                      <a:br>
                        <a:rPr lang="en-GB" dirty="0">
                          <a:solidFill>
                            <a:srgbClr val="FFFFFF"/>
                          </a:solidFill>
                          <a:effectLst/>
                        </a:rPr>
                      </a:br>
                      <a:r>
                        <a:rPr lang="en-GB" dirty="0">
                          <a:solidFill>
                            <a:srgbClr val="FFFFFF"/>
                          </a:solidFill>
                          <a:effectLst/>
                        </a:rPr>
                        <a:t/>
                      </a:r>
                      <a:br>
                        <a:rPr lang="en-GB" dirty="0">
                          <a:solidFill>
                            <a:srgbClr val="FFFFFF"/>
                          </a:solidFill>
                          <a:effectLst/>
                        </a:rPr>
                      </a:br>
                      <a:r>
                        <a:rPr lang="en-GB" dirty="0">
                          <a:solidFill>
                            <a:srgbClr val="FFFFFF"/>
                          </a:solidFill>
                          <a:effectLst/>
                        </a:rPr>
                        <a:t/>
                      </a:r>
                      <a:br>
                        <a:rPr lang="en-GB" dirty="0">
                          <a:solidFill>
                            <a:srgbClr val="FFFFFF"/>
                          </a:solidFill>
                          <a:effectLst/>
                        </a:rPr>
                      </a:br>
                      <a:r>
                        <a:rPr lang="en-GB" b="1" dirty="0">
                          <a:solidFill>
                            <a:srgbClr val="FFFFFF"/>
                          </a:solidFill>
                          <a:effectLst/>
                        </a:rPr>
                        <a:t>S</a:t>
                      </a:r>
                      <a:endParaRPr lang="en-GB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18514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</a:rPr>
                        <a:t>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</a:rPr>
                        <a:t>—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09856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solidFill>
                            <a:srgbClr val="FF0000"/>
                          </a:solidFill>
                          <a:effectLst/>
                        </a:rPr>
                        <a:t>♥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</a:rPr>
                        <a:t>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77500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solidFill>
                            <a:srgbClr val="FF0000"/>
                          </a:solidFill>
                          <a:effectLst/>
                        </a:rPr>
                        <a:t>♦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</a:rPr>
                        <a:t>3 2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71843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</a:rPr>
                        <a:t>♣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</a:rPr>
                        <a:t>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6203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887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828E7D-9AF5-4BF4-B7B1-DC8D67483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Drawing</a:t>
            </a:r>
            <a:r>
              <a:rPr lang="lv-LV" dirty="0"/>
              <a:t> </a:t>
            </a:r>
            <a:r>
              <a:rPr lang="lv-LV" dirty="0" err="1"/>
              <a:t>trumps</a:t>
            </a:r>
            <a:r>
              <a:rPr lang="lv-LV" dirty="0"/>
              <a:t> (NS)</a:t>
            </a:r>
            <a:br>
              <a:rPr lang="lv-LV" dirty="0"/>
            </a:br>
            <a:r>
              <a:rPr lang="lv-LV" dirty="0"/>
              <a:t>5</a:t>
            </a:r>
            <a:r>
              <a:rPr lang="en-GB" dirty="0">
                <a:solidFill>
                  <a:srgbClr val="00B050"/>
                </a:solidFill>
              </a:rPr>
              <a:t>♣</a:t>
            </a: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B28CB498-E29B-43F1-A84B-EAB886601A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8100" y="1077078"/>
            <a:ext cx="6281738" cy="4700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694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0452605-967C-44E0-B6A8-C26904B0B7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8447" y="1086912"/>
            <a:ext cx="6281873" cy="46811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35508E-D006-4D97-A55F-204069004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err="1"/>
              <a:t>Draw</a:t>
            </a:r>
            <a:r>
              <a:rPr lang="lv-LV" dirty="0"/>
              <a:t> </a:t>
            </a:r>
            <a:r>
              <a:rPr lang="lv-LV" dirty="0" err="1"/>
              <a:t>trumps</a:t>
            </a:r>
            <a:r>
              <a:rPr lang="lv-LV" dirty="0"/>
              <a:t>, </a:t>
            </a:r>
            <a:r>
              <a:rPr lang="lv-LV" dirty="0" err="1"/>
              <a:t>then</a:t>
            </a:r>
            <a:r>
              <a:rPr lang="lv-LV" dirty="0"/>
              <a:t> </a:t>
            </a:r>
            <a:r>
              <a:rPr lang="lv-LV" dirty="0" err="1"/>
              <a:t>crossruff</a:t>
            </a:r>
            <a:r>
              <a:rPr lang="lv-LV" dirty="0"/>
              <a:t> (NS)</a:t>
            </a:r>
            <a:br>
              <a:rPr lang="lv-LV" dirty="0"/>
            </a:br>
            <a:r>
              <a:rPr lang="lv-LV" dirty="0"/>
              <a:t>4</a:t>
            </a:r>
            <a:r>
              <a:rPr lang="en-GB" dirty="0">
                <a:solidFill>
                  <a:schemeClr val="tx1"/>
                </a:solidFill>
              </a:rPr>
              <a:t>♠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B7B8A4B-B5D9-48B8-8E59-3E6E6F25E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1169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3E23A0-0BB9-4EE6-9896-1DA0849BA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Finessing</a:t>
            </a:r>
            <a:r>
              <a:rPr lang="lv-LV" dirty="0"/>
              <a:t> (NS) </a:t>
            </a:r>
            <a:br>
              <a:rPr lang="lv-LV" dirty="0"/>
            </a:br>
            <a:r>
              <a:rPr lang="lv-LV" dirty="0"/>
              <a:t>4</a:t>
            </a:r>
            <a:r>
              <a:rPr lang="en-GB" dirty="0">
                <a:solidFill>
                  <a:schemeClr val="tx1"/>
                </a:solidFill>
              </a:rPr>
              <a:t>♠</a:t>
            </a: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80B8A134-8CB5-4030-90A0-9DE43B2909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8100" y="1084168"/>
            <a:ext cx="6281738" cy="468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339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F93DE3-7E29-49B5-B172-3DD0DEBDA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err="1"/>
              <a:t>Finessing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entry</a:t>
            </a:r>
            <a:r>
              <a:rPr lang="lv-LV" dirty="0"/>
              <a:t> </a:t>
            </a:r>
            <a:r>
              <a:rPr lang="lv-LV" dirty="0" err="1"/>
              <a:t>management</a:t>
            </a:r>
            <a:r>
              <a:rPr lang="lv-LV" dirty="0"/>
              <a:t> (NS)</a:t>
            </a:r>
            <a:br>
              <a:rPr lang="lv-LV" dirty="0"/>
            </a:br>
            <a:r>
              <a:rPr lang="lv-LV" dirty="0"/>
              <a:t>4</a:t>
            </a:r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♥</a:t>
            </a: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5E9D77DD-6F0B-4703-9F90-D540E8884D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8100" y="1069980"/>
            <a:ext cx="6281738" cy="471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02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62CF74-D45D-4A2E-8118-D0EEB8F46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Ruffing</a:t>
            </a:r>
            <a:r>
              <a:rPr lang="lv-LV" dirty="0"/>
              <a:t> </a:t>
            </a:r>
            <a:r>
              <a:rPr lang="lv-LV" dirty="0" err="1"/>
              <a:t>finess</a:t>
            </a:r>
            <a:r>
              <a:rPr lang="lv-LV" dirty="0"/>
              <a:t> (EW) 5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♦</a:t>
            </a:r>
            <a:endParaRPr lang="en-GB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F07B0F35-A7E4-44D1-ACAB-FBC75AB9B4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8100" y="1117536"/>
            <a:ext cx="6281738" cy="461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459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4B3EFE-F2E5-41A4-B491-D36D4DE9B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Ruffing</a:t>
            </a:r>
            <a:r>
              <a:rPr lang="lv-LV" dirty="0"/>
              <a:t> </a:t>
            </a:r>
            <a:r>
              <a:rPr lang="lv-LV" dirty="0" err="1"/>
              <a:t>finess</a:t>
            </a:r>
            <a:r>
              <a:rPr lang="lv-LV" dirty="0"/>
              <a:t> (NS) 4</a:t>
            </a:r>
            <a:r>
              <a:rPr lang="en-GB" dirty="0">
                <a:solidFill>
                  <a:schemeClr val="tx1"/>
                </a:solidFill>
              </a:rPr>
              <a:t> ♠</a:t>
            </a: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B5E70A4D-C8C8-44C5-8B5E-D78AAE3482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8100" y="1078867"/>
            <a:ext cx="6281738" cy="469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41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F75F6F-BB13-4770-8BDD-A4B69F9CD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Do </a:t>
            </a:r>
            <a:r>
              <a:rPr lang="lv-LV" dirty="0" err="1"/>
              <a:t>not</a:t>
            </a:r>
            <a:r>
              <a:rPr lang="lv-LV" dirty="0"/>
              <a:t> </a:t>
            </a:r>
            <a:r>
              <a:rPr lang="lv-LV" dirty="0" err="1"/>
              <a:t>draw</a:t>
            </a:r>
            <a:r>
              <a:rPr lang="lv-LV" dirty="0"/>
              <a:t> </a:t>
            </a:r>
            <a:r>
              <a:rPr lang="lv-LV" dirty="0" err="1"/>
              <a:t>trumps</a:t>
            </a:r>
            <a:r>
              <a:rPr lang="lv-LV" dirty="0"/>
              <a:t>, </a:t>
            </a:r>
            <a:r>
              <a:rPr lang="lv-LV" dirty="0" err="1"/>
              <a:t>crossruffing</a:t>
            </a:r>
            <a:r>
              <a:rPr lang="lv-LV" dirty="0"/>
              <a:t> (EW)</a:t>
            </a:r>
            <a:br>
              <a:rPr lang="lv-LV" dirty="0"/>
            </a:br>
            <a:r>
              <a:rPr lang="lv-LV" dirty="0"/>
              <a:t>4</a:t>
            </a:r>
            <a:r>
              <a:rPr lang="en-GB" dirty="0">
                <a:solidFill>
                  <a:schemeClr val="tx1"/>
                </a:solidFill>
              </a:rPr>
              <a:t>♠</a:t>
            </a:r>
            <a:endParaRPr lang="en-GB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ED43578B-5EBC-4C20-AD12-E0B74F2808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8100" y="1114943"/>
            <a:ext cx="6281738" cy="4624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624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9F6EBA-7B4B-4051-86C1-584C3D36A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1st rule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9D22C6-1C4F-4EB3-8A2B-495DA2246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3200" dirty="0"/>
              <a:t>PLAN THE PLAY!!!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441378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E05166-53B4-4CF4-A465-4020B4352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2nd </a:t>
            </a:r>
            <a:r>
              <a:rPr lang="lv-LV" dirty="0" err="1"/>
              <a:t>rule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F5E6C5-9B62-4780-B9AB-69A957F0B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400" dirty="0"/>
              <a:t>PLAN THE PLAY </a:t>
            </a:r>
            <a:r>
              <a:rPr lang="lv-LV" sz="2400" b="1" dirty="0"/>
              <a:t>BEFORE</a:t>
            </a:r>
            <a:r>
              <a:rPr lang="lv-LV" sz="2400" dirty="0"/>
              <a:t> PLAYING THE FIRST TRICK!!!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20149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AA5C3C-8C2A-4BA4-B237-5DD892129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Plan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play</a:t>
            </a:r>
            <a:r>
              <a:rPr lang="lv-LV" dirty="0"/>
              <a:t>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5A3885-9D26-42D2-B951-4D0F67D05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800" dirty="0" err="1"/>
              <a:t>How</a:t>
            </a:r>
            <a:r>
              <a:rPr lang="lv-LV" sz="2800" dirty="0"/>
              <a:t> </a:t>
            </a:r>
            <a:r>
              <a:rPr lang="lv-LV" sz="2800" dirty="0" err="1"/>
              <a:t>many</a:t>
            </a:r>
            <a:r>
              <a:rPr lang="lv-LV" sz="2800" dirty="0"/>
              <a:t> </a:t>
            </a:r>
            <a:r>
              <a:rPr lang="lv-LV" sz="2800" dirty="0" err="1"/>
              <a:t>tricks</a:t>
            </a:r>
            <a:r>
              <a:rPr lang="lv-LV" sz="2800" dirty="0"/>
              <a:t>?</a:t>
            </a:r>
          </a:p>
          <a:p>
            <a:r>
              <a:rPr lang="lv-LV" sz="2800" dirty="0" err="1"/>
              <a:t>How</a:t>
            </a:r>
            <a:r>
              <a:rPr lang="lv-LV" sz="2800" dirty="0"/>
              <a:t> </a:t>
            </a:r>
            <a:r>
              <a:rPr lang="lv-LV" sz="2800" dirty="0" err="1"/>
              <a:t>many</a:t>
            </a:r>
            <a:r>
              <a:rPr lang="lv-LV" sz="2800" dirty="0"/>
              <a:t> I </a:t>
            </a:r>
            <a:r>
              <a:rPr lang="lv-LV" sz="2800" dirty="0" err="1"/>
              <a:t>can</a:t>
            </a:r>
            <a:r>
              <a:rPr lang="lv-LV" sz="2800" dirty="0"/>
              <a:t> </a:t>
            </a:r>
            <a:r>
              <a:rPr lang="lv-LV" sz="2800" dirty="0" err="1"/>
              <a:t>cash</a:t>
            </a:r>
            <a:r>
              <a:rPr lang="lv-LV" sz="2800" dirty="0"/>
              <a:t> </a:t>
            </a:r>
            <a:r>
              <a:rPr lang="lv-LV" sz="2800" dirty="0" err="1"/>
              <a:t>immediately</a:t>
            </a:r>
            <a:r>
              <a:rPr lang="lv-LV" sz="2800" dirty="0"/>
              <a:t>?</a:t>
            </a:r>
          </a:p>
          <a:p>
            <a:r>
              <a:rPr lang="lv-LV" sz="2800" b="1" dirty="0" err="1"/>
              <a:t>How</a:t>
            </a:r>
            <a:r>
              <a:rPr lang="lv-LV" sz="2800" b="1" dirty="0"/>
              <a:t> </a:t>
            </a:r>
            <a:r>
              <a:rPr lang="lv-LV" sz="2800" b="1" dirty="0" err="1"/>
              <a:t>can</a:t>
            </a:r>
            <a:r>
              <a:rPr lang="lv-LV" sz="2800" b="1" dirty="0"/>
              <a:t> I </a:t>
            </a:r>
            <a:r>
              <a:rPr lang="lv-LV" sz="2800" b="1" dirty="0" err="1"/>
              <a:t>get</a:t>
            </a:r>
            <a:r>
              <a:rPr lang="lv-LV" sz="2800" b="1" dirty="0"/>
              <a:t> </a:t>
            </a:r>
            <a:r>
              <a:rPr lang="lv-LV" sz="2800" b="1" dirty="0" err="1"/>
              <a:t>more</a:t>
            </a:r>
            <a:r>
              <a:rPr lang="lv-LV" sz="2800" b="1" dirty="0"/>
              <a:t> </a:t>
            </a:r>
            <a:r>
              <a:rPr lang="lv-LV" sz="2800" b="1" dirty="0" err="1"/>
              <a:t>tricks</a:t>
            </a:r>
            <a:r>
              <a:rPr lang="lv-LV" sz="28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82969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D58169-7D5A-4A22-B7A0-FD46F6904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4 </a:t>
            </a:r>
            <a:r>
              <a:rPr lang="lv-LV" dirty="0" err="1"/>
              <a:t>ways</a:t>
            </a:r>
            <a:r>
              <a:rPr lang="lv-LV" dirty="0"/>
              <a:t> </a:t>
            </a:r>
            <a:r>
              <a:rPr lang="lv-LV" dirty="0" err="1"/>
              <a:t>how</a:t>
            </a:r>
            <a:r>
              <a:rPr lang="lv-LV" dirty="0"/>
              <a:t> to </a:t>
            </a:r>
            <a:r>
              <a:rPr lang="lv-LV" dirty="0" err="1"/>
              <a:t>make</a:t>
            </a:r>
            <a:r>
              <a:rPr lang="lv-LV" dirty="0"/>
              <a:t> </a:t>
            </a:r>
            <a:r>
              <a:rPr lang="lv-LV" dirty="0" err="1"/>
              <a:t>tricks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B8A886D-CC2E-49BE-82C7-7F10A245E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800" dirty="0"/>
              <a:t>TOP TRICKS</a:t>
            </a:r>
          </a:p>
          <a:p>
            <a:r>
              <a:rPr lang="lv-LV" sz="2800" dirty="0"/>
              <a:t>RUFFING</a:t>
            </a:r>
          </a:p>
          <a:p>
            <a:r>
              <a:rPr lang="lv-LV" sz="2800" dirty="0"/>
              <a:t>FINESS</a:t>
            </a:r>
          </a:p>
          <a:p>
            <a:r>
              <a:rPr lang="lv-LV" sz="2800" dirty="0"/>
              <a:t>DEVELOPING LONG SUIT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37621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C70EAE-4172-47BB-A0A4-3EFB5A884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Count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losers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DB6C57-8B89-479E-9820-FAFA2AB1E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800" dirty="0" err="1"/>
              <a:t>Long</a:t>
            </a:r>
            <a:r>
              <a:rPr lang="lv-LV" sz="2800" dirty="0"/>
              <a:t> </a:t>
            </a:r>
            <a:r>
              <a:rPr lang="lv-LV" sz="2800" dirty="0" err="1"/>
              <a:t>hand</a:t>
            </a:r>
            <a:endParaRPr lang="lv-LV" sz="2800" dirty="0"/>
          </a:p>
          <a:p>
            <a:r>
              <a:rPr lang="lv-LV" sz="2800" dirty="0" err="1"/>
              <a:t>Count</a:t>
            </a:r>
            <a:r>
              <a:rPr lang="lv-LV" sz="2800" dirty="0"/>
              <a:t> </a:t>
            </a:r>
            <a:r>
              <a:rPr lang="lv-LV" sz="2800" dirty="0" err="1"/>
              <a:t>the</a:t>
            </a:r>
            <a:r>
              <a:rPr lang="lv-LV" sz="2800" dirty="0"/>
              <a:t> </a:t>
            </a:r>
            <a:r>
              <a:rPr lang="lv-LV" sz="2800" dirty="0" err="1"/>
              <a:t>losers</a:t>
            </a:r>
            <a:r>
              <a:rPr lang="lv-LV" sz="2800" dirty="0"/>
              <a:t> </a:t>
            </a:r>
            <a:r>
              <a:rPr lang="lv-LV" sz="2800" dirty="0" err="1"/>
              <a:t>in</a:t>
            </a:r>
            <a:r>
              <a:rPr lang="lv-LV" sz="2800" dirty="0"/>
              <a:t> </a:t>
            </a:r>
            <a:r>
              <a:rPr lang="lv-LV" sz="2800" dirty="0" err="1"/>
              <a:t>the</a:t>
            </a:r>
            <a:r>
              <a:rPr lang="lv-LV" sz="2800" dirty="0"/>
              <a:t> </a:t>
            </a:r>
            <a:r>
              <a:rPr lang="lv-LV" sz="2800" dirty="0" err="1"/>
              <a:t>long</a:t>
            </a:r>
            <a:r>
              <a:rPr lang="lv-LV" sz="2800" dirty="0"/>
              <a:t> </a:t>
            </a:r>
            <a:r>
              <a:rPr lang="lv-LV" sz="2800" dirty="0" err="1"/>
              <a:t>hand</a:t>
            </a:r>
            <a:endParaRPr lang="lv-LV" sz="2800" dirty="0"/>
          </a:p>
          <a:p>
            <a:r>
              <a:rPr lang="lv-LV" sz="2800" dirty="0" err="1"/>
              <a:t>Then</a:t>
            </a:r>
            <a:r>
              <a:rPr lang="lv-LV" sz="2800" dirty="0"/>
              <a:t> </a:t>
            </a:r>
            <a:r>
              <a:rPr lang="lv-LV" sz="2800" dirty="0" err="1"/>
              <a:t>see</a:t>
            </a:r>
            <a:r>
              <a:rPr lang="lv-LV" sz="2800" dirty="0"/>
              <a:t> </a:t>
            </a:r>
            <a:r>
              <a:rPr lang="lv-LV" sz="2800" dirty="0" err="1"/>
              <a:t>how</a:t>
            </a:r>
            <a:r>
              <a:rPr lang="lv-LV" sz="2800" dirty="0"/>
              <a:t> </a:t>
            </a:r>
            <a:r>
              <a:rPr lang="lv-LV" sz="2800" dirty="0" err="1"/>
              <a:t>many</a:t>
            </a:r>
            <a:r>
              <a:rPr lang="lv-LV" sz="2800" dirty="0"/>
              <a:t> </a:t>
            </a:r>
            <a:r>
              <a:rPr lang="lv-LV" sz="2800" dirty="0" err="1"/>
              <a:t>you</a:t>
            </a:r>
            <a:r>
              <a:rPr lang="lv-LV" sz="2800" dirty="0"/>
              <a:t> </a:t>
            </a:r>
            <a:r>
              <a:rPr lang="lv-LV" sz="2800" dirty="0" err="1"/>
              <a:t>can</a:t>
            </a:r>
            <a:r>
              <a:rPr lang="lv-LV" sz="2800" dirty="0"/>
              <a:t> </a:t>
            </a:r>
            <a:r>
              <a:rPr lang="lv-LV" sz="2800" dirty="0" err="1"/>
              <a:t>cover</a:t>
            </a:r>
            <a:r>
              <a:rPr lang="lv-LV" sz="2800" dirty="0"/>
              <a:t> </a:t>
            </a:r>
            <a:r>
              <a:rPr lang="lv-LV" sz="2800" dirty="0" err="1"/>
              <a:t>from</a:t>
            </a:r>
            <a:r>
              <a:rPr lang="lv-LV" sz="2800" dirty="0"/>
              <a:t> </a:t>
            </a:r>
            <a:r>
              <a:rPr lang="lv-LV" sz="2800" dirty="0" err="1"/>
              <a:t>the</a:t>
            </a:r>
            <a:r>
              <a:rPr lang="lv-LV" sz="2800" dirty="0"/>
              <a:t> </a:t>
            </a:r>
            <a:r>
              <a:rPr lang="lv-LV" sz="2800" dirty="0" err="1"/>
              <a:t>other</a:t>
            </a:r>
            <a:r>
              <a:rPr lang="lv-LV" sz="2800" dirty="0"/>
              <a:t> </a:t>
            </a:r>
            <a:r>
              <a:rPr lang="lv-LV" sz="2800" dirty="0" err="1"/>
              <a:t>hand</a:t>
            </a:r>
            <a:endParaRPr lang="lv-LV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2097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E67732F-13B8-49C1-A742-2A93089A9DC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450" y="552157"/>
            <a:ext cx="11197884" cy="575368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A4B224-701E-46DB-9BD3-EC7312E6F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How</a:t>
            </a:r>
            <a:r>
              <a:rPr lang="lv-LV" dirty="0"/>
              <a:t> </a:t>
            </a:r>
            <a:r>
              <a:rPr lang="lv-LV" dirty="0" err="1"/>
              <a:t>many</a:t>
            </a:r>
            <a:r>
              <a:rPr lang="lv-LV" dirty="0"/>
              <a:t> </a:t>
            </a:r>
            <a:r>
              <a:rPr lang="lv-LV" dirty="0" err="1"/>
              <a:t>losers</a:t>
            </a:r>
            <a:r>
              <a:rPr lang="lv-LV" dirty="0"/>
              <a:t> </a:t>
            </a:r>
            <a:r>
              <a:rPr lang="lv-LV" dirty="0" err="1"/>
              <a:t>on</a:t>
            </a:r>
            <a:r>
              <a:rPr lang="lv-LV" dirty="0"/>
              <a:t> </a:t>
            </a:r>
            <a:r>
              <a:rPr lang="lv-LV" dirty="0" err="1"/>
              <a:t>this</a:t>
            </a:r>
            <a:r>
              <a:rPr lang="lv-LV" dirty="0"/>
              <a:t> </a:t>
            </a:r>
            <a:r>
              <a:rPr lang="lv-LV" dirty="0" err="1"/>
              <a:t>deal</a:t>
            </a:r>
            <a:r>
              <a:rPr lang="lv-LV" dirty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7366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73EE92-B331-4EE4-B22B-C9B51FD37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Count</a:t>
            </a:r>
            <a:r>
              <a:rPr lang="lv-LV" dirty="0"/>
              <a:t> to 13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0B1D49-756C-4CEC-8BF2-9C040FF51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GB" sz="2800" dirty="0"/>
              <a:t>Draw trumps! But count the trumps!</a:t>
            </a:r>
            <a:endParaRPr lang="lv-LV" sz="2800" dirty="0"/>
          </a:p>
          <a:p>
            <a:pPr lvl="1" fontAlgn="base"/>
            <a:r>
              <a:rPr lang="lv-LV" sz="2400" dirty="0"/>
              <a:t>Do </a:t>
            </a:r>
            <a:r>
              <a:rPr lang="lv-LV" sz="2400" dirty="0" err="1"/>
              <a:t>not</a:t>
            </a:r>
            <a:r>
              <a:rPr lang="lv-LV" sz="2400" dirty="0"/>
              <a:t> </a:t>
            </a:r>
            <a:r>
              <a:rPr lang="lv-LV" sz="2400" dirty="0" err="1"/>
              <a:t>draw</a:t>
            </a:r>
            <a:r>
              <a:rPr lang="lv-LV" sz="2400" dirty="0"/>
              <a:t> </a:t>
            </a:r>
            <a:r>
              <a:rPr lang="lv-LV" sz="2400" dirty="0" err="1"/>
              <a:t>unnecessary</a:t>
            </a:r>
            <a:r>
              <a:rPr lang="lv-LV" sz="2400" dirty="0"/>
              <a:t> </a:t>
            </a:r>
            <a:r>
              <a:rPr lang="lv-LV" sz="2400" dirty="0" err="1"/>
              <a:t>trumps</a:t>
            </a:r>
            <a:r>
              <a:rPr lang="lv-LV" sz="2400" dirty="0"/>
              <a:t>, </a:t>
            </a:r>
            <a:r>
              <a:rPr lang="lv-LV" sz="2400" dirty="0" err="1"/>
              <a:t>they</a:t>
            </a:r>
            <a:r>
              <a:rPr lang="lv-LV" sz="2400" dirty="0"/>
              <a:t> </a:t>
            </a:r>
            <a:r>
              <a:rPr lang="lv-LV" sz="2400" dirty="0" err="1"/>
              <a:t>can</a:t>
            </a:r>
            <a:r>
              <a:rPr lang="lv-LV" sz="2400" dirty="0"/>
              <a:t> </a:t>
            </a:r>
            <a:r>
              <a:rPr lang="lv-LV" sz="2400" dirty="0" err="1"/>
              <a:t>be</a:t>
            </a:r>
            <a:r>
              <a:rPr lang="lv-LV" sz="2400" dirty="0"/>
              <a:t> </a:t>
            </a:r>
            <a:r>
              <a:rPr lang="lv-LV" sz="2400" dirty="0" err="1"/>
              <a:t>useful</a:t>
            </a:r>
            <a:r>
              <a:rPr lang="lv-LV" sz="2400" dirty="0"/>
              <a:t> </a:t>
            </a:r>
            <a:r>
              <a:rPr lang="lv-LV" sz="2400" dirty="0" err="1"/>
              <a:t>later</a:t>
            </a:r>
            <a:endParaRPr lang="en-GB" sz="24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76228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904DFD-F2D3-408A-B98E-B92E62BEF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Ruff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B84642-88A5-491B-9340-078CD7469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800" dirty="0" err="1"/>
              <a:t>Extra</a:t>
            </a:r>
            <a:r>
              <a:rPr lang="lv-LV" sz="2800" dirty="0"/>
              <a:t> </a:t>
            </a:r>
            <a:r>
              <a:rPr lang="lv-LV" sz="2800" dirty="0" err="1"/>
              <a:t>tricks</a:t>
            </a:r>
            <a:r>
              <a:rPr lang="lv-LV" sz="2800" dirty="0"/>
              <a:t> </a:t>
            </a:r>
            <a:r>
              <a:rPr lang="lv-LV" sz="2800" dirty="0" err="1"/>
              <a:t>in</a:t>
            </a:r>
            <a:r>
              <a:rPr lang="lv-LV" sz="2800" dirty="0"/>
              <a:t> </a:t>
            </a:r>
            <a:r>
              <a:rPr lang="lv-LV" sz="2800" dirty="0" err="1"/>
              <a:t>shorter</a:t>
            </a:r>
            <a:r>
              <a:rPr lang="lv-LV" sz="2800" dirty="0"/>
              <a:t> </a:t>
            </a:r>
            <a:r>
              <a:rPr lang="lv-LV" sz="2800" dirty="0" err="1"/>
              <a:t>hand</a:t>
            </a:r>
            <a:r>
              <a:rPr lang="lv-LV" sz="2800" dirty="0"/>
              <a:t> </a:t>
            </a:r>
            <a:r>
              <a:rPr lang="lv-LV" sz="2800" dirty="0" err="1"/>
              <a:t>made</a:t>
            </a:r>
            <a:r>
              <a:rPr lang="lv-LV" sz="2800" dirty="0"/>
              <a:t> </a:t>
            </a:r>
            <a:r>
              <a:rPr lang="lv-LV" sz="2800" dirty="0" err="1"/>
              <a:t>by</a:t>
            </a:r>
            <a:r>
              <a:rPr lang="lv-LV" sz="2800" dirty="0"/>
              <a:t> </a:t>
            </a:r>
            <a:r>
              <a:rPr lang="lv-LV" sz="2800" dirty="0" err="1"/>
              <a:t>ruffing</a:t>
            </a:r>
            <a:endParaRPr lang="lv-LV" sz="2800" dirty="0"/>
          </a:p>
          <a:p>
            <a:r>
              <a:rPr lang="en-GB" sz="2800" dirty="0"/>
              <a:t>♠</a:t>
            </a:r>
            <a:r>
              <a:rPr lang="lv-LV" sz="2800" dirty="0"/>
              <a:t>AKQJ10; </a:t>
            </a:r>
            <a:r>
              <a:rPr lang="en-GB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♦</a:t>
            </a:r>
            <a:r>
              <a:rPr lang="lv-LV" sz="2800" dirty="0"/>
              <a:t>A32</a:t>
            </a:r>
          </a:p>
          <a:p>
            <a:r>
              <a:rPr lang="en-GB" sz="2800" dirty="0"/>
              <a:t>♠</a:t>
            </a:r>
            <a:r>
              <a:rPr lang="lv-LV" sz="2800" dirty="0"/>
              <a:t>987; </a:t>
            </a:r>
            <a:r>
              <a:rPr lang="en-GB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♦</a:t>
            </a:r>
            <a:r>
              <a:rPr lang="lv-LV" sz="2800" dirty="0"/>
              <a:t>4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4796681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1735</TotalTime>
  <Words>229</Words>
  <Application>Microsoft Office PowerPoint</Application>
  <PresentationFormat>Custom</PresentationFormat>
  <Paragraphs>57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Atlas</vt:lpstr>
      <vt:lpstr>Planning the play in suit ♣♦♥♠</vt:lpstr>
      <vt:lpstr>1st rule</vt:lpstr>
      <vt:lpstr>2nd rule</vt:lpstr>
      <vt:lpstr>Plan the play?</vt:lpstr>
      <vt:lpstr>4 ways how to make tricks</vt:lpstr>
      <vt:lpstr>Count the losers</vt:lpstr>
      <vt:lpstr>How many losers on this deal?</vt:lpstr>
      <vt:lpstr>Count to 13</vt:lpstr>
      <vt:lpstr>Ruff</vt:lpstr>
      <vt:lpstr>Finess</vt:lpstr>
      <vt:lpstr>Ruffing finess</vt:lpstr>
      <vt:lpstr>Drawing trumps (NS) 5♣</vt:lpstr>
      <vt:lpstr>Draw trumps, then crossruff (NS) 4♠</vt:lpstr>
      <vt:lpstr>Finessing (NS)  4♠</vt:lpstr>
      <vt:lpstr>Finessing and entry management (NS) 4♥</vt:lpstr>
      <vt:lpstr>Ruffing finess (EW) 5♦</vt:lpstr>
      <vt:lpstr>Ruffing finess (NS) 4 ♠</vt:lpstr>
      <vt:lpstr>Do not draw trumps, crossruffing (EW) 4♠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the play in suit</dc:title>
  <dc:creator>Diana Kampara</dc:creator>
  <cp:lastModifiedBy>Milan Macura</cp:lastModifiedBy>
  <cp:revision>19</cp:revision>
  <dcterms:created xsi:type="dcterms:W3CDTF">2018-07-17T09:55:46Z</dcterms:created>
  <dcterms:modified xsi:type="dcterms:W3CDTF">2018-08-01T10:05:00Z</dcterms:modified>
</cp:coreProperties>
</file>