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67" r:id="rId2"/>
    <p:sldId id="313" r:id="rId3"/>
    <p:sldId id="274" r:id="rId4"/>
    <p:sldId id="276" r:id="rId5"/>
    <p:sldId id="277" r:id="rId6"/>
    <p:sldId id="279" r:id="rId7"/>
    <p:sldId id="280" r:id="rId8"/>
    <p:sldId id="281" r:id="rId9"/>
    <p:sldId id="285" r:id="rId10"/>
    <p:sldId id="298" r:id="rId11"/>
    <p:sldId id="289" r:id="rId12"/>
    <p:sldId id="288" r:id="rId13"/>
    <p:sldId id="290" r:id="rId14"/>
    <p:sldId id="296" r:id="rId15"/>
    <p:sldId id="297" r:id="rId16"/>
    <p:sldId id="312" r:id="rId17"/>
    <p:sldId id="283" r:id="rId18"/>
    <p:sldId id="299" r:id="rId19"/>
    <p:sldId id="300" r:id="rId20"/>
    <p:sldId id="301" r:id="rId21"/>
    <p:sldId id="303" r:id="rId22"/>
    <p:sldId id="305" r:id="rId23"/>
    <p:sldId id="306" r:id="rId24"/>
    <p:sldId id="307" r:id="rId25"/>
    <p:sldId id="308" r:id="rId26"/>
    <p:sldId id="311" r:id="rId27"/>
    <p:sldId id="282" r:id="rId28"/>
    <p:sldId id="309" r:id="rId29"/>
    <p:sldId id="310" r:id="rId30"/>
    <p:sldId id="295" r:id="rId31"/>
    <p:sldId id="302" r:id="rId32"/>
  </p:sldIdLst>
  <p:sldSz cx="10440988" cy="7561263"/>
  <p:notesSz cx="6858000" cy="9144000"/>
  <p:defaultTextStyle>
    <a:defPPr>
      <a:defRPr lang="fr-FR"/>
    </a:defPPr>
    <a:lvl1pPr marL="0" algn="l" defTabSz="10571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28598" algn="l" defTabSz="10571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57196" algn="l" defTabSz="10571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585794" algn="l" defTabSz="10571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14392" algn="l" defTabSz="10571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642991" algn="l" defTabSz="10571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171589" algn="l" defTabSz="10571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700186" algn="l" defTabSz="10571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228784" algn="l" defTabSz="10571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A82A"/>
    <a:srgbClr val="81FFBA"/>
    <a:srgbClr val="72B94F"/>
    <a:srgbClr val="6CEA6C"/>
    <a:srgbClr val="B0D89C"/>
    <a:srgbClr val="ABFFD1"/>
    <a:srgbClr val="D6FEE2"/>
    <a:srgbClr val="D5FFD5"/>
    <a:srgbClr val="E6FAF3"/>
    <a:srgbClr val="D8F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6007" autoAdjust="0"/>
  </p:normalViewPr>
  <p:slideViewPr>
    <p:cSldViewPr>
      <p:cViewPr>
        <p:scale>
          <a:sx n="95" d="100"/>
          <a:sy n="95" d="100"/>
        </p:scale>
        <p:origin x="-282" y="510"/>
      </p:cViewPr>
      <p:guideLst>
        <p:guide orient="horz" pos="2382"/>
        <p:guide pos="32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085D6-578F-46E1-84C2-6B3CDF9A9C7B}" type="datetimeFigureOut">
              <a:rPr lang="fr-FR" smtClean="0"/>
              <a:pPr/>
              <a:t>05/02/2018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 smtClean="0"/>
              <a:t>February 2012 - Budapest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3471A-FDAD-4803-84C9-1CD83A5A759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75053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53D8D-F9F0-4410-822E-D06212339678}" type="datetimeFigureOut">
              <a:rPr lang="fr-FR" smtClean="0"/>
              <a:pPr/>
              <a:t>05/02/2018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062038" y="685800"/>
            <a:ext cx="47339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 smtClean="0"/>
              <a:t>February 2012 - Budapest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04D19-C6E6-4F5B-8CFF-AB80F05103B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037145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February 2012 - Budapest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004D19-C6E6-4F5B-8CFF-AB80F05103B4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February 2012 - Budapest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004D19-C6E6-4F5B-8CFF-AB80F05103B4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February 2012 - Budapest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004D19-C6E6-4F5B-8CFF-AB80F05103B4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February 2012 - Budapest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004D19-C6E6-4F5B-8CFF-AB80F05103B4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February 2012 - Budapest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004D19-C6E6-4F5B-8CFF-AB80F05103B4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February 2012 - Budapest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004D19-C6E6-4F5B-8CFF-AB80F05103B4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February 2012 - Budapest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004D19-C6E6-4F5B-8CFF-AB80F05103B4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February 2012 - Budapest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004D19-C6E6-4F5B-8CFF-AB80F05103B4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February 2012 - Budapest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004D19-C6E6-4F5B-8CFF-AB80F05103B4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February 2012 - Budapest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004D19-C6E6-4F5B-8CFF-AB80F05103B4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February 2012 - Budapest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004D19-C6E6-4F5B-8CFF-AB80F05103B4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February 2012 - Budapest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004D19-C6E6-4F5B-8CFF-AB80F05103B4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February 2012 - Budapest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004D19-C6E6-4F5B-8CFF-AB80F05103B4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February 2012 - Budapest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004D19-C6E6-4F5B-8CFF-AB80F05103B4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February 2012 - Budapest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004D19-C6E6-4F5B-8CFF-AB80F05103B4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February 2012 - Budapest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004D19-C6E6-4F5B-8CFF-AB80F05103B4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February 2012 - Budapest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004D19-C6E6-4F5B-8CFF-AB80F05103B4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February 2012 - Budapest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004D19-C6E6-4F5B-8CFF-AB80F05103B4}" type="slidenum">
              <a:rPr lang="fr-FR" smtClean="0"/>
              <a:pPr/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February 2012 - Budapest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004D19-C6E6-4F5B-8CFF-AB80F05103B4}" type="slidenum">
              <a:rPr lang="fr-FR" smtClean="0"/>
              <a:pPr/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February 2012 - Budapest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004D19-C6E6-4F5B-8CFF-AB80F05103B4}" type="slidenum">
              <a:rPr lang="fr-FR" smtClean="0"/>
              <a:pPr/>
              <a:t>27</a:t>
            </a:fld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February 2012 - Budapest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004D19-C6E6-4F5B-8CFF-AB80F05103B4}" type="slidenum">
              <a:rPr lang="fr-FR" smtClean="0"/>
              <a:pPr/>
              <a:t>28</a:t>
            </a:fld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February 2012 - Budapest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004D19-C6E6-4F5B-8CFF-AB80F05103B4}" type="slidenum">
              <a:rPr lang="fr-FR" smtClean="0"/>
              <a:pPr/>
              <a:t>29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February 2012 - Budapest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004D19-C6E6-4F5B-8CFF-AB80F05103B4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February 2012 - Budapest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004D19-C6E6-4F5B-8CFF-AB80F05103B4}" type="slidenum">
              <a:rPr lang="fr-FR" smtClean="0"/>
              <a:pPr/>
              <a:t>30</a:t>
            </a:fld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February 2012 - Budapest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004D19-C6E6-4F5B-8CFF-AB80F05103B4}" type="slidenum">
              <a:rPr lang="fr-FR" smtClean="0"/>
              <a:pPr/>
              <a:t>31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February 2012 - Budapest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004D19-C6E6-4F5B-8CFF-AB80F05103B4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February 2012 - Budapest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004D19-C6E6-4F5B-8CFF-AB80F05103B4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February 2012 - Budapest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004D19-C6E6-4F5B-8CFF-AB80F05103B4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February 2012 - Budapest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004D19-C6E6-4F5B-8CFF-AB80F05103B4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February 2012 - Budapest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004D19-C6E6-4F5B-8CFF-AB80F05103B4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February 2012 - Budapest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004D19-C6E6-4F5B-8CFF-AB80F05103B4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83076" y="2348898"/>
            <a:ext cx="8874840" cy="1620771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66150" y="4284719"/>
            <a:ext cx="7308692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8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5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85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14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71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00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28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2A6A5-2DFC-4BB3-8062-942262152E51}" type="datetime1">
              <a:rPr lang="fr-FR" smtClean="0"/>
              <a:pPr/>
              <a:t>05/02/2018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February 2012  - Budapest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60A92-A4BC-430C-8E80-34AC484EE037}" type="datetime1">
              <a:rPr lang="fr-FR" smtClean="0"/>
              <a:pPr/>
              <a:t>05/02/2018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February 2012  - Budapest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569718" y="302807"/>
            <a:ext cx="2349222" cy="6451578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22050" y="302807"/>
            <a:ext cx="6873651" cy="645157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DE704-6163-4743-A722-4C0D3D0A87BF}" type="datetime1">
              <a:rPr lang="fr-FR" smtClean="0"/>
              <a:pPr/>
              <a:t>05/02/2018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February 2012  - Budapest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D3F13-B657-4019-B3F8-169AF21F404D}" type="datetime1">
              <a:rPr lang="fr-FR" smtClean="0"/>
              <a:pPr/>
              <a:t>05/02/2018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February 2012  - Budapest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4768" y="4858814"/>
            <a:ext cx="887484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24768" y="3204791"/>
            <a:ext cx="887484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85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571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8579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143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64299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17158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70018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2287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30CDD-C143-4381-8467-FCE04C0707B7}" type="datetime1">
              <a:rPr lang="fr-FR" smtClean="0"/>
              <a:pPr/>
              <a:t>05/02/2018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February 2012  - Budapest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22051" y="1764299"/>
            <a:ext cx="4611436" cy="4990084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307504" y="1764299"/>
            <a:ext cx="4611436" cy="4990084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8B21F-099D-4B77-B114-0E5BC86B296B}" type="datetime1">
              <a:rPr lang="fr-FR" smtClean="0"/>
              <a:pPr/>
              <a:t>05/02/2018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February 2012  - Budapest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22052" y="1692535"/>
            <a:ext cx="4613250" cy="705368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8598" indent="0">
              <a:buNone/>
              <a:defRPr sz="2300" b="1"/>
            </a:lvl2pPr>
            <a:lvl3pPr marL="1057196" indent="0">
              <a:buNone/>
              <a:defRPr sz="2200" b="1"/>
            </a:lvl3pPr>
            <a:lvl4pPr marL="1585794" indent="0">
              <a:buNone/>
              <a:defRPr sz="1900" b="1"/>
            </a:lvl4pPr>
            <a:lvl5pPr marL="2114392" indent="0">
              <a:buNone/>
              <a:defRPr sz="1900" b="1"/>
            </a:lvl5pPr>
            <a:lvl6pPr marL="2642991" indent="0">
              <a:buNone/>
              <a:defRPr sz="1900" b="1"/>
            </a:lvl6pPr>
            <a:lvl7pPr marL="3171589" indent="0">
              <a:buNone/>
              <a:defRPr sz="1900" b="1"/>
            </a:lvl7pPr>
            <a:lvl8pPr marL="3700186" indent="0">
              <a:buNone/>
              <a:defRPr sz="1900" b="1"/>
            </a:lvl8pPr>
            <a:lvl9pPr marL="4228784" indent="0">
              <a:buNone/>
              <a:defRPr sz="19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2052" y="2397904"/>
            <a:ext cx="4613250" cy="4356479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303879" y="1692535"/>
            <a:ext cx="4615062" cy="705368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8598" indent="0">
              <a:buNone/>
              <a:defRPr sz="2300" b="1"/>
            </a:lvl2pPr>
            <a:lvl3pPr marL="1057196" indent="0">
              <a:buNone/>
              <a:defRPr sz="2200" b="1"/>
            </a:lvl3pPr>
            <a:lvl4pPr marL="1585794" indent="0">
              <a:buNone/>
              <a:defRPr sz="1900" b="1"/>
            </a:lvl4pPr>
            <a:lvl5pPr marL="2114392" indent="0">
              <a:buNone/>
              <a:defRPr sz="1900" b="1"/>
            </a:lvl5pPr>
            <a:lvl6pPr marL="2642991" indent="0">
              <a:buNone/>
              <a:defRPr sz="1900" b="1"/>
            </a:lvl6pPr>
            <a:lvl7pPr marL="3171589" indent="0">
              <a:buNone/>
              <a:defRPr sz="1900" b="1"/>
            </a:lvl7pPr>
            <a:lvl8pPr marL="3700186" indent="0">
              <a:buNone/>
              <a:defRPr sz="1900" b="1"/>
            </a:lvl8pPr>
            <a:lvl9pPr marL="4228784" indent="0">
              <a:buNone/>
              <a:defRPr sz="19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303879" y="2397904"/>
            <a:ext cx="4615062" cy="4356479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1C94-E59E-432F-BFB5-E27DC7B7E988}" type="datetime1">
              <a:rPr lang="fr-FR" smtClean="0"/>
              <a:pPr/>
              <a:t>05/02/2018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February 2012  - Budapest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415C-8691-49BB-9EF3-D4F1BA24E60A}" type="datetime1">
              <a:rPr lang="fr-FR" smtClean="0"/>
              <a:pPr/>
              <a:t>05/02/2018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February 2012  - Budapest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031F-01D1-4B21-91FB-407E3D2993D7}" type="datetime1">
              <a:rPr lang="fr-FR" smtClean="0"/>
              <a:pPr/>
              <a:t>05/02/2018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February 2012  - Budapest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2054" y="301055"/>
            <a:ext cx="3435013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82137" y="301055"/>
            <a:ext cx="5836804" cy="6453328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22054" y="1582269"/>
            <a:ext cx="3435013" cy="5172114"/>
          </a:xfrm>
        </p:spPr>
        <p:txBody>
          <a:bodyPr/>
          <a:lstStyle>
            <a:lvl1pPr marL="0" indent="0">
              <a:buNone/>
              <a:defRPr sz="1700"/>
            </a:lvl1pPr>
            <a:lvl2pPr marL="528598" indent="0">
              <a:buNone/>
              <a:defRPr sz="1400"/>
            </a:lvl2pPr>
            <a:lvl3pPr marL="1057196" indent="0">
              <a:buNone/>
              <a:defRPr sz="1200"/>
            </a:lvl3pPr>
            <a:lvl4pPr marL="1585794" indent="0">
              <a:buNone/>
              <a:defRPr sz="1100"/>
            </a:lvl4pPr>
            <a:lvl5pPr marL="2114392" indent="0">
              <a:buNone/>
              <a:defRPr sz="1100"/>
            </a:lvl5pPr>
            <a:lvl6pPr marL="2642991" indent="0">
              <a:buNone/>
              <a:defRPr sz="1100"/>
            </a:lvl6pPr>
            <a:lvl7pPr marL="3171589" indent="0">
              <a:buNone/>
              <a:defRPr sz="1100"/>
            </a:lvl7pPr>
            <a:lvl8pPr marL="3700186" indent="0">
              <a:buNone/>
              <a:defRPr sz="1100"/>
            </a:lvl8pPr>
            <a:lvl9pPr marL="4228784" indent="0">
              <a:buNone/>
              <a:defRPr sz="11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5524-FEB9-4B90-AF96-BD080A45FE58}" type="datetime1">
              <a:rPr lang="fr-FR" smtClean="0"/>
              <a:pPr/>
              <a:t>05/02/2018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February 2012  - Budapest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46510" y="5292888"/>
            <a:ext cx="6264593" cy="62485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046510" y="675614"/>
            <a:ext cx="6264593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8598" indent="0">
              <a:buNone/>
              <a:defRPr sz="3300"/>
            </a:lvl2pPr>
            <a:lvl3pPr marL="1057196" indent="0">
              <a:buNone/>
              <a:defRPr sz="2800"/>
            </a:lvl3pPr>
            <a:lvl4pPr marL="1585794" indent="0">
              <a:buNone/>
              <a:defRPr sz="2300"/>
            </a:lvl4pPr>
            <a:lvl5pPr marL="2114392" indent="0">
              <a:buNone/>
              <a:defRPr sz="2300"/>
            </a:lvl5pPr>
            <a:lvl6pPr marL="2642991" indent="0">
              <a:buNone/>
              <a:defRPr sz="2300"/>
            </a:lvl6pPr>
            <a:lvl7pPr marL="3171589" indent="0">
              <a:buNone/>
              <a:defRPr sz="2300"/>
            </a:lvl7pPr>
            <a:lvl8pPr marL="3700186" indent="0">
              <a:buNone/>
              <a:defRPr sz="2300"/>
            </a:lvl8pPr>
            <a:lvl9pPr marL="4228784" indent="0">
              <a:buNone/>
              <a:defRPr sz="23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46510" y="5917741"/>
            <a:ext cx="6264593" cy="887398"/>
          </a:xfrm>
        </p:spPr>
        <p:txBody>
          <a:bodyPr/>
          <a:lstStyle>
            <a:lvl1pPr marL="0" indent="0">
              <a:buNone/>
              <a:defRPr sz="1700"/>
            </a:lvl1pPr>
            <a:lvl2pPr marL="528598" indent="0">
              <a:buNone/>
              <a:defRPr sz="1400"/>
            </a:lvl2pPr>
            <a:lvl3pPr marL="1057196" indent="0">
              <a:buNone/>
              <a:defRPr sz="1200"/>
            </a:lvl3pPr>
            <a:lvl4pPr marL="1585794" indent="0">
              <a:buNone/>
              <a:defRPr sz="1100"/>
            </a:lvl4pPr>
            <a:lvl5pPr marL="2114392" indent="0">
              <a:buNone/>
              <a:defRPr sz="1100"/>
            </a:lvl5pPr>
            <a:lvl6pPr marL="2642991" indent="0">
              <a:buNone/>
              <a:defRPr sz="1100"/>
            </a:lvl6pPr>
            <a:lvl7pPr marL="3171589" indent="0">
              <a:buNone/>
              <a:defRPr sz="1100"/>
            </a:lvl7pPr>
            <a:lvl8pPr marL="3700186" indent="0">
              <a:buNone/>
              <a:defRPr sz="1100"/>
            </a:lvl8pPr>
            <a:lvl9pPr marL="4228784" indent="0">
              <a:buNone/>
              <a:defRPr sz="11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40D30-C6B1-4843-AA25-2136C526C521}" type="datetime1">
              <a:rPr lang="fr-FR" smtClean="0"/>
              <a:pPr/>
              <a:t>05/02/2018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February 2012  - Budapest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22054" y="302804"/>
            <a:ext cx="9396889" cy="1260211"/>
          </a:xfrm>
          <a:prstGeom prst="rect">
            <a:avLst/>
          </a:prstGeom>
        </p:spPr>
        <p:txBody>
          <a:bodyPr vert="horz" lIns="105719" tIns="52860" rIns="105719" bIns="5286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22054" y="1764299"/>
            <a:ext cx="9396889" cy="4990084"/>
          </a:xfrm>
          <a:prstGeom prst="rect">
            <a:avLst/>
          </a:prstGeom>
        </p:spPr>
        <p:txBody>
          <a:bodyPr vert="horz" lIns="105719" tIns="52860" rIns="105719" bIns="5286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22054" y="7008176"/>
            <a:ext cx="2436230" cy="402568"/>
          </a:xfrm>
          <a:prstGeom prst="rect">
            <a:avLst/>
          </a:prstGeom>
        </p:spPr>
        <p:txBody>
          <a:bodyPr vert="horz" lIns="105719" tIns="52860" rIns="105719" bIns="5286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7CF37-7C13-4C06-A84F-5C216CA240B2}" type="datetime1">
              <a:rPr lang="fr-FR" smtClean="0"/>
              <a:pPr/>
              <a:t>05/02/2018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7342" y="7008176"/>
            <a:ext cx="3306313" cy="402568"/>
          </a:xfrm>
          <a:prstGeom prst="rect">
            <a:avLst/>
          </a:prstGeom>
        </p:spPr>
        <p:txBody>
          <a:bodyPr vert="horz" lIns="105719" tIns="52860" rIns="105719" bIns="5286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February 2012  - Budapest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482712" y="7008176"/>
            <a:ext cx="2436230" cy="402568"/>
          </a:xfrm>
          <a:prstGeom prst="rect">
            <a:avLst/>
          </a:prstGeom>
        </p:spPr>
        <p:txBody>
          <a:bodyPr vert="horz" lIns="105719" tIns="52860" rIns="105719" bIns="5286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C17F8-1C34-464A-88FF-AB39F9B875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1057196" rtl="0" eaLnBrk="1" latinLnBrk="0" hangingPunct="1"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6449" indent="-396449" algn="l" defTabSz="1057196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58972" indent="-330374" algn="l" defTabSz="105719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21495" indent="-264299" algn="l" defTabSz="105719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50093" indent="-264299" algn="l" defTabSz="105719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78692" indent="-264299" algn="l" defTabSz="105719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07290" indent="-264299" algn="l" defTabSz="105719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35887" indent="-264299" algn="l" defTabSz="105719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64485" indent="-264299" algn="l" defTabSz="105719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93083" indent="-264299" algn="l" defTabSz="105719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571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28598" algn="l" defTabSz="10571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57196" algn="l" defTabSz="10571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585794" algn="l" defTabSz="10571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392" algn="l" defTabSz="10571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642991" algn="l" defTabSz="10571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171589" algn="l" defTabSz="10571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00186" algn="l" defTabSz="10571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28784" algn="l" defTabSz="10571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hyperlink" Target="#_ftnref1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Worksheet1.xls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1.png"/><Relationship Id="rId9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2000" y="36215"/>
            <a:ext cx="7482169" cy="1198800"/>
          </a:xfrm>
          <a:prstGeom prst="rect">
            <a:avLst/>
          </a:prstGeom>
          <a:solidFill>
            <a:srgbClr val="2AA82A"/>
          </a:solidFill>
          <a:effectLst>
            <a:softEdge rad="393700"/>
          </a:effectLst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719" tIns="52860" rIns="105719" bIns="52860" rtlCol="0" anchor="ctr"/>
          <a:lstStyle/>
          <a:p>
            <a:pPr algn="ctr"/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9th EBL NBO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Officers</a:t>
            </a:r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’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Seminar</a:t>
            </a:r>
            <a:endParaRPr lang="fr-F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2018 - BELFAST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942" y="705934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European</a:t>
            </a:r>
            <a:r>
              <a:rPr lang="fr-FR" sz="1400" dirty="0" smtClean="0"/>
              <a:t> Bridge </a:t>
            </a:r>
            <a:r>
              <a:rPr lang="fr-FR" sz="1400" dirty="0" err="1" smtClean="0"/>
              <a:t>League</a:t>
            </a:r>
            <a:endParaRPr lang="fr-FR" sz="1400" dirty="0"/>
          </a:p>
        </p:txBody>
      </p:sp>
      <p:sp>
        <p:nvSpPr>
          <p:cNvPr id="9" name="textruta 10"/>
          <p:cNvSpPr txBox="1"/>
          <p:nvPr/>
        </p:nvSpPr>
        <p:spPr>
          <a:xfrm>
            <a:off x="1952456" y="1980431"/>
            <a:ext cx="620323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Teaching bridge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to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young </a:t>
            </a:r>
            <a:r>
              <a:rPr lang="en-US" sz="4800" b="1" dirty="0">
                <a:solidFill>
                  <a:srgbClr val="FF0000"/>
                </a:solidFill>
              </a:rPr>
              <a:t>people in </a:t>
            </a:r>
            <a:r>
              <a:rPr lang="en-US" sz="4800" b="1" dirty="0" smtClean="0">
                <a:solidFill>
                  <a:srgbClr val="FF0000"/>
                </a:solidFill>
              </a:rPr>
              <a:t>Greece</a:t>
            </a:r>
            <a:endParaRPr lang="sv-SE" sz="4800" b="1" dirty="0">
              <a:solidFill>
                <a:srgbClr val="FF0000"/>
              </a:solidFill>
            </a:endParaRPr>
          </a:p>
        </p:txBody>
      </p:sp>
      <p:sp>
        <p:nvSpPr>
          <p:cNvPr id="11" name="textruta 11"/>
          <p:cNvSpPr txBox="1"/>
          <p:nvPr/>
        </p:nvSpPr>
        <p:spPr>
          <a:xfrm>
            <a:off x="1705702" y="5004767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 smtClean="0"/>
              <a:t>By</a:t>
            </a:r>
            <a:r>
              <a:rPr lang="el-GR" sz="3600" b="1" dirty="0" smtClean="0"/>
              <a:t> </a:t>
            </a:r>
            <a:r>
              <a:rPr lang="en-US" sz="3600" b="1" dirty="0" err="1" smtClean="0"/>
              <a:t>Vassilis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Virvidakis</a:t>
            </a:r>
            <a:r>
              <a:rPr lang="sv-SE" sz="3600" b="1" dirty="0" smtClean="0"/>
              <a:t> </a:t>
            </a:r>
            <a:endParaRPr lang="sv-SE" sz="3600" b="1" dirty="0" smtClean="0">
              <a:solidFill>
                <a:srgbClr val="FF0000"/>
              </a:solidFill>
            </a:endParaRPr>
          </a:p>
        </p:txBody>
      </p:sp>
      <p:pic>
        <p:nvPicPr>
          <p:cNvPr id="12" name="Picture 2" descr="E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5914"/>
            <a:ext cx="1695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50" y="5651098"/>
            <a:ext cx="2541216" cy="135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484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2000" y="36215"/>
            <a:ext cx="7482169" cy="1198800"/>
          </a:xfrm>
          <a:prstGeom prst="rect">
            <a:avLst/>
          </a:prstGeom>
          <a:solidFill>
            <a:srgbClr val="2AA82A"/>
          </a:solidFill>
          <a:effectLst>
            <a:softEdge rad="393700"/>
          </a:effectLst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719" tIns="52860" rIns="105719" bIns="52860" rtlCol="0" anchor="ctr"/>
          <a:lstStyle/>
          <a:p>
            <a:pPr algn="ctr"/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9th EBL NBO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Officers</a:t>
            </a:r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’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Seminar</a:t>
            </a:r>
            <a:endParaRPr lang="fr-F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53" y="216000"/>
            <a:ext cx="2365437" cy="90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719" tIns="52860" rIns="105719" bIns="52860"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2018 - BELFAST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942" y="705934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European</a:t>
            </a:r>
            <a:r>
              <a:rPr lang="fr-FR" sz="1400" dirty="0" smtClean="0"/>
              <a:t> Bridge </a:t>
            </a:r>
            <a:r>
              <a:rPr lang="fr-FR" sz="1400" dirty="0" err="1" smtClean="0"/>
              <a:t>League</a:t>
            </a:r>
            <a:endParaRPr lang="fr-FR" sz="1400" dirty="0"/>
          </a:p>
        </p:txBody>
      </p:sp>
      <p:pic>
        <p:nvPicPr>
          <p:cNvPr id="1026" name="Picture 2" descr="E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"/>
            <a:ext cx="1695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345" y="4831066"/>
            <a:ext cx="1483206" cy="2096502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344" y="4887267"/>
            <a:ext cx="1403037" cy="1984100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44" y="4699291"/>
            <a:ext cx="1668888" cy="2360053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75324" y="1404367"/>
            <a:ext cx="9144115" cy="76944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4400" b="1" dirty="0" smtClean="0"/>
              <a:t>Useful Documents</a:t>
            </a:r>
            <a:endParaRPr lang="el-GR" altLang="el-GR" sz="4400" b="1" dirty="0">
              <a:latin typeface="+mn-lt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777189" y="2412480"/>
            <a:ext cx="9144115" cy="20882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96449" indent="-39644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8972" indent="-330374" algn="l" defTabSz="10571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21495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0093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8692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07290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35887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4485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93083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indent="-857250" algn="just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romanLcPeriod"/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4400" b="1" dirty="0" smtClean="0"/>
              <a:t>Ministry of Education Permission</a:t>
            </a:r>
          </a:p>
          <a:p>
            <a:pPr marL="857250" indent="-857250" algn="just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romanLcPeriod"/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4400" b="1" dirty="0" smtClean="0"/>
              <a:t>Letter to School Director</a:t>
            </a:r>
          </a:p>
          <a:p>
            <a:pPr marL="857250" indent="-857250" algn="just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romanLcPeriod"/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4400" b="1" dirty="0" smtClean="0"/>
              <a:t>Letter to Parents Association</a:t>
            </a:r>
          </a:p>
        </p:txBody>
      </p:sp>
      <p:pic>
        <p:nvPicPr>
          <p:cNvPr id="14" name="Εικόνα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526" y="4661032"/>
            <a:ext cx="1536544" cy="2173910"/>
          </a:xfrm>
          <a:prstGeom prst="rect">
            <a:avLst/>
          </a:prstGeom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368" y="4700110"/>
            <a:ext cx="1443385" cy="2042136"/>
          </a:xfrm>
          <a:prstGeom prst="rect">
            <a:avLst/>
          </a:prstGeom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53" y="4614273"/>
            <a:ext cx="1737593" cy="226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54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2000" y="36215"/>
            <a:ext cx="7482169" cy="1198800"/>
          </a:xfrm>
          <a:prstGeom prst="rect">
            <a:avLst/>
          </a:prstGeom>
          <a:solidFill>
            <a:srgbClr val="2AA82A"/>
          </a:solidFill>
          <a:effectLst>
            <a:softEdge rad="393700"/>
          </a:effectLst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719" tIns="52860" rIns="105719" bIns="52860" rtlCol="0" anchor="ctr"/>
          <a:lstStyle/>
          <a:p>
            <a:pPr algn="ctr"/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9th EBL NBO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Officers</a:t>
            </a:r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’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Seminar</a:t>
            </a:r>
            <a:endParaRPr lang="fr-F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53" y="216000"/>
            <a:ext cx="2365437" cy="90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719" tIns="52860" rIns="105719" bIns="52860"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2018 - BELFAST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942" y="705934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European</a:t>
            </a:r>
            <a:r>
              <a:rPr lang="fr-FR" sz="1400" dirty="0" smtClean="0"/>
              <a:t> Bridge </a:t>
            </a:r>
            <a:r>
              <a:rPr lang="fr-FR" sz="1400" dirty="0" err="1" smtClean="0"/>
              <a:t>League</a:t>
            </a:r>
            <a:endParaRPr lang="fr-FR" sz="1400" dirty="0"/>
          </a:p>
        </p:txBody>
      </p:sp>
      <p:pic>
        <p:nvPicPr>
          <p:cNvPr id="1026" name="Picture 2" descr="E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"/>
            <a:ext cx="1695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972022" y="1244360"/>
            <a:ext cx="8297234" cy="76944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4400" b="1" dirty="0" smtClean="0"/>
              <a:t>Municipality of Athens Web Page</a:t>
            </a:r>
            <a:endParaRPr lang="el-GR" altLang="el-GR" sz="4400" b="1" dirty="0">
              <a:latin typeface="+mn-lt"/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46" y="2147363"/>
            <a:ext cx="7967785" cy="482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10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2000" y="36215"/>
            <a:ext cx="7482169" cy="1198800"/>
          </a:xfrm>
          <a:prstGeom prst="rect">
            <a:avLst/>
          </a:prstGeom>
          <a:solidFill>
            <a:srgbClr val="2AA82A"/>
          </a:solidFill>
          <a:effectLst>
            <a:softEdge rad="393700"/>
          </a:effectLst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719" tIns="52860" rIns="105719" bIns="52860" rtlCol="0" anchor="ctr"/>
          <a:lstStyle/>
          <a:p>
            <a:pPr algn="ctr"/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9th EBL NBO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Officers</a:t>
            </a:r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’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Seminar</a:t>
            </a:r>
            <a:endParaRPr lang="fr-F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53" y="216000"/>
            <a:ext cx="2365437" cy="90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719" tIns="52860" rIns="105719" bIns="52860"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2018 - BELFAST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942" y="705934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European</a:t>
            </a:r>
            <a:r>
              <a:rPr lang="fr-FR" sz="1400" dirty="0" smtClean="0"/>
              <a:t> Bridge </a:t>
            </a:r>
            <a:r>
              <a:rPr lang="fr-FR" sz="1400" dirty="0" err="1" smtClean="0"/>
              <a:t>League</a:t>
            </a:r>
            <a:endParaRPr lang="fr-FR" sz="1400" dirty="0"/>
          </a:p>
        </p:txBody>
      </p:sp>
      <p:pic>
        <p:nvPicPr>
          <p:cNvPr id="1026" name="Picture 2" descr="E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"/>
            <a:ext cx="1695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75324" y="1404367"/>
            <a:ext cx="9144115" cy="76944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4400" b="1" dirty="0" smtClean="0"/>
              <a:t>Kids Program (2014)2015-2019</a:t>
            </a:r>
            <a:endParaRPr lang="el-GR" altLang="el-GR" sz="4400" b="1" dirty="0">
              <a:latin typeface="+mn-lt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60102" y="3052642"/>
            <a:ext cx="10031324" cy="38963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96449" indent="-39644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8972" indent="-330374" algn="l" defTabSz="10571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21495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0093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8692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07290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35887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4485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93083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3938"/>
              </a:lnSpc>
              <a:spcBef>
                <a:spcPct val="0"/>
              </a:spcBef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3600" dirty="0" smtClean="0"/>
              <a:t>Examinations 2015, 2016</a:t>
            </a:r>
          </a:p>
          <a:p>
            <a:pPr algn="just">
              <a:lnSpc>
                <a:spcPts val="3938"/>
              </a:lnSpc>
              <a:spcBef>
                <a:spcPct val="0"/>
              </a:spcBef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3600" dirty="0" smtClean="0"/>
              <a:t>Forty subjects containing mini bridge issues</a:t>
            </a:r>
            <a:r>
              <a:rPr lang="el-GR" altLang="el-GR" sz="3600" dirty="0" smtClean="0"/>
              <a:t> </a:t>
            </a:r>
            <a:r>
              <a:rPr lang="en-US" altLang="el-GR" sz="3600" dirty="0" smtClean="0"/>
              <a:t>as well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35503" y="2316845"/>
            <a:ext cx="4680521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Necessity for Teachers</a:t>
            </a:r>
            <a:endParaRPr lang="el-GR" sz="3600" b="1" dirty="0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280" y="4169008"/>
            <a:ext cx="1966147" cy="277997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784" y="4169008"/>
            <a:ext cx="1975910" cy="279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83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build="p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2000" y="36215"/>
            <a:ext cx="7482169" cy="1198800"/>
          </a:xfrm>
          <a:prstGeom prst="rect">
            <a:avLst/>
          </a:prstGeom>
          <a:solidFill>
            <a:srgbClr val="2AA82A"/>
          </a:solidFill>
          <a:effectLst>
            <a:softEdge rad="393700"/>
          </a:effectLst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719" tIns="52860" rIns="105719" bIns="52860" rtlCol="0" anchor="ctr"/>
          <a:lstStyle/>
          <a:p>
            <a:pPr algn="ctr"/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9th EBL NBO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Officers</a:t>
            </a:r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’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Seminar</a:t>
            </a:r>
            <a:endParaRPr lang="fr-F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53" y="216000"/>
            <a:ext cx="2365437" cy="90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719" tIns="52860" rIns="105719" bIns="52860"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2018 - BELFAST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942" y="705934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European</a:t>
            </a:r>
            <a:r>
              <a:rPr lang="fr-FR" sz="1400" dirty="0" smtClean="0"/>
              <a:t> Bridge </a:t>
            </a:r>
            <a:r>
              <a:rPr lang="fr-FR" sz="1400" dirty="0" err="1" smtClean="0"/>
              <a:t>League</a:t>
            </a:r>
            <a:endParaRPr lang="fr-FR" sz="1400" dirty="0"/>
          </a:p>
        </p:txBody>
      </p:sp>
      <p:pic>
        <p:nvPicPr>
          <p:cNvPr id="1026" name="Picture 2" descr="E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"/>
            <a:ext cx="1695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75324" y="1404367"/>
            <a:ext cx="9144115" cy="76944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4400" b="1" dirty="0" smtClean="0"/>
              <a:t>Kids Program (2014)2015-2019</a:t>
            </a:r>
            <a:endParaRPr lang="el-GR" altLang="el-GR" sz="4400" b="1" dirty="0">
              <a:latin typeface="+mn-lt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675324" y="3204567"/>
            <a:ext cx="9144115" cy="34563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0" tIns="0" rIns="0" bIns="0" rtlCol="0">
            <a:noAutofit/>
          </a:bodyPr>
          <a:lstStyle>
            <a:lvl1pPr marL="396449" indent="-39644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8972" indent="-330374" algn="l" defTabSz="10571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21495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0093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8692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07290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35887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4485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93083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indent="-857250" algn="just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romanLcPeriod"/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4400" b="1" dirty="0" smtClean="0"/>
              <a:t>Pleasant - funny</a:t>
            </a:r>
          </a:p>
          <a:p>
            <a:pPr marL="857250" indent="-857250" algn="just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romanLcPeriod"/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4400" b="1" dirty="0" smtClean="0"/>
              <a:t>Young (U35) – preferably female</a:t>
            </a:r>
          </a:p>
          <a:p>
            <a:pPr marL="857250" indent="-857250" algn="just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romanLcPeriod"/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4400" b="1" dirty="0" smtClean="0"/>
              <a:t>School teacher or professor if possible</a:t>
            </a:r>
          </a:p>
          <a:p>
            <a:pPr marL="857250" indent="-857250" algn="just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romanLcPeriod"/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4400" b="1" dirty="0" smtClean="0"/>
              <a:t>Bridge Instructor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93108" y="2316845"/>
            <a:ext cx="5165311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Profile of a kids Instructor</a:t>
            </a:r>
            <a:endParaRPr lang="el-GR" sz="3600" b="1" dirty="0"/>
          </a:p>
        </p:txBody>
      </p:sp>
    </p:spTree>
    <p:extLst>
      <p:ext uri="{BB962C8B-B14F-4D97-AF65-F5344CB8AC3E}">
        <p14:creationId xmlns:p14="http://schemas.microsoft.com/office/powerpoint/2010/main" val="3078272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uiExpand="1" build="p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2000" y="36215"/>
            <a:ext cx="7482169" cy="1198800"/>
          </a:xfrm>
          <a:prstGeom prst="rect">
            <a:avLst/>
          </a:prstGeom>
          <a:solidFill>
            <a:srgbClr val="2AA82A"/>
          </a:solidFill>
          <a:effectLst>
            <a:softEdge rad="393700"/>
          </a:effectLst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719" tIns="52860" rIns="105719" bIns="52860" rtlCol="0" anchor="ctr"/>
          <a:lstStyle/>
          <a:p>
            <a:pPr algn="ctr"/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9th EBL NBO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Officers</a:t>
            </a:r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’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Seminar</a:t>
            </a:r>
            <a:endParaRPr lang="fr-F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53" y="216000"/>
            <a:ext cx="2365437" cy="90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719" tIns="52860" rIns="105719" bIns="52860"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2018 - BELFAST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942" y="705934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European</a:t>
            </a:r>
            <a:r>
              <a:rPr lang="fr-FR" sz="1400" dirty="0" smtClean="0"/>
              <a:t> Bridge </a:t>
            </a:r>
            <a:r>
              <a:rPr lang="fr-FR" sz="1400" dirty="0" err="1" smtClean="0"/>
              <a:t>League</a:t>
            </a:r>
            <a:endParaRPr lang="fr-FR" sz="1400" dirty="0"/>
          </a:p>
        </p:txBody>
      </p:sp>
      <p:pic>
        <p:nvPicPr>
          <p:cNvPr id="1026" name="Picture 2" descr="E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"/>
            <a:ext cx="1695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70066" y="1208139"/>
            <a:ext cx="9144115" cy="76944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4400" b="1" dirty="0" smtClean="0"/>
              <a:t>Kids Program (2014)2015-2019</a:t>
            </a:r>
            <a:endParaRPr lang="el-GR" altLang="el-GR" sz="4400" b="1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1471" y="2014954"/>
            <a:ext cx="7591431" cy="9996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>
              <a:lnSpc>
                <a:spcPts val="3500"/>
              </a:lnSpc>
            </a:pPr>
            <a:r>
              <a:rPr lang="en-US" sz="3600" b="1" i="1" dirty="0">
                <a:solidFill>
                  <a:srgbClr val="FF0000"/>
                </a:solidFill>
              </a:rPr>
              <a:t>…at a local club in a provincial </a:t>
            </a:r>
            <a:r>
              <a:rPr lang="en-US" sz="3600" b="1" i="1" dirty="0" smtClean="0">
                <a:solidFill>
                  <a:srgbClr val="FF0000"/>
                </a:solidFill>
              </a:rPr>
              <a:t>town</a:t>
            </a:r>
          </a:p>
          <a:p>
            <a:pPr lvl="0" algn="ctr">
              <a:lnSpc>
                <a:spcPts val="3500"/>
              </a:lnSpc>
            </a:pPr>
            <a:r>
              <a:rPr lang="en-US" sz="3600" b="1" i="1" dirty="0" smtClean="0">
                <a:solidFill>
                  <a:srgbClr val="FF0000"/>
                </a:solidFill>
              </a:rPr>
              <a:t>Kalamata (Peloponnese) case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51942" y="3199670"/>
            <a:ext cx="9937103" cy="35548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715963" indent="-715963" eaLnBrk="0" hangingPunct="0"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1327150" indent="-342900" eaLnBrk="0" hangingPunct="0"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849438" indent="-342900" eaLnBrk="0" hangingPunct="0"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2371725" indent="-342900" eaLnBrk="0" hangingPunct="0"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894013" indent="-342900" eaLnBrk="0" hangingPunct="0"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3351213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3808413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4265613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4722813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4000" dirty="0" smtClean="0">
                <a:latin typeface="+mn-lt"/>
              </a:rPr>
              <a:t>2013: 2 </a:t>
            </a:r>
            <a:r>
              <a:rPr lang="en-US" altLang="el-GR" sz="4000" dirty="0" smtClean="0">
                <a:latin typeface="+mn-lt"/>
              </a:rPr>
              <a:t>(2)</a:t>
            </a:r>
            <a:endParaRPr lang="el-GR" altLang="el-GR" sz="4000" dirty="0" smtClean="0">
              <a:latin typeface="+mn-lt"/>
            </a:endParaRPr>
          </a:p>
          <a:p>
            <a:pPr algn="just" eaLnBrk="1" hangingPunct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4000" dirty="0" smtClean="0">
                <a:latin typeface="+mn-lt"/>
              </a:rPr>
              <a:t>2014 : 3</a:t>
            </a:r>
            <a:r>
              <a:rPr lang="en-US" altLang="el-GR" sz="4000" dirty="0" smtClean="0">
                <a:latin typeface="+mn-lt"/>
              </a:rPr>
              <a:t> (3)</a:t>
            </a:r>
            <a:endParaRPr lang="el-GR" altLang="el-GR" sz="4000" dirty="0" smtClean="0">
              <a:latin typeface="+mn-lt"/>
            </a:endParaRPr>
          </a:p>
          <a:p>
            <a:pPr algn="just" eaLnBrk="1" hangingPunct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4000" dirty="0" smtClean="0">
                <a:latin typeface="+mn-lt"/>
              </a:rPr>
              <a:t>2015 : 13 (9)</a:t>
            </a:r>
          </a:p>
          <a:p>
            <a:pPr algn="just" eaLnBrk="1" hangingPunct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4000" dirty="0" smtClean="0">
                <a:latin typeface="+mn-lt"/>
              </a:rPr>
              <a:t>2016 : 15 (12)</a:t>
            </a:r>
          </a:p>
          <a:p>
            <a:pPr algn="just" eaLnBrk="1" hangingPunct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4000" dirty="0" smtClean="0">
                <a:latin typeface="+mn-lt"/>
              </a:rPr>
              <a:t>2017 : 21 (+ </a:t>
            </a:r>
            <a:r>
              <a:rPr lang="el-GR" altLang="el-GR" sz="4000" dirty="0" smtClean="0">
                <a:latin typeface="+mn-lt"/>
                <a:sym typeface="Symbol"/>
              </a:rPr>
              <a:t>30 </a:t>
            </a:r>
            <a:r>
              <a:rPr lang="en-US" altLang="el-GR" sz="4000" dirty="0" smtClean="0">
                <a:latin typeface="+mn-lt"/>
                <a:sym typeface="Symbol"/>
              </a:rPr>
              <a:t>in school project)</a:t>
            </a:r>
            <a:endParaRPr lang="el-GR" altLang="el-GR" sz="4000" dirty="0" smtClean="0">
              <a:latin typeface="+mn-lt"/>
            </a:endParaRPr>
          </a:p>
          <a:p>
            <a:pPr algn="just" eaLnBrk="1" hangingPunct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4000" dirty="0" smtClean="0">
                <a:latin typeface="+mn-lt"/>
              </a:rPr>
              <a:t>2018/01/20 : 16 </a:t>
            </a:r>
            <a:r>
              <a:rPr lang="en-US" altLang="el-GR" sz="4000" dirty="0" smtClean="0">
                <a:latin typeface="+mn-lt"/>
              </a:rPr>
              <a:t>pairs play in a kids session</a:t>
            </a:r>
          </a:p>
        </p:txBody>
      </p:sp>
      <p:pic>
        <p:nvPicPr>
          <p:cNvPr id="13" name="Picture 4" descr="C:\Users\Βασίλης\AppData\Local\Microsoft\Windows\INetCache\IE\LR6B1EFA\stick-35185_960_720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574" y="2943853"/>
            <a:ext cx="1539631" cy="246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Βασίλης\AppData\Local\Microsoft\Windows\INetCache\IE\LR6B1EFA\nicubunu-Stick-figure-female-2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321" y="3538295"/>
            <a:ext cx="1223902" cy="187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67249" y="3053904"/>
            <a:ext cx="5760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16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66256" y="3538295"/>
            <a:ext cx="2880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5</a:t>
            </a:r>
            <a:endParaRPr lang="el-G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568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2" grpId="0" uiExpand="1" build="allAtOnce" animBg="1"/>
      <p:bldP spid="7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2000" y="36215"/>
            <a:ext cx="7482169" cy="1198800"/>
          </a:xfrm>
          <a:prstGeom prst="rect">
            <a:avLst/>
          </a:prstGeom>
          <a:solidFill>
            <a:srgbClr val="2AA82A"/>
          </a:solidFill>
          <a:effectLst>
            <a:softEdge rad="393700"/>
          </a:effectLst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719" tIns="52860" rIns="105719" bIns="52860" rtlCol="0" anchor="ctr"/>
          <a:lstStyle/>
          <a:p>
            <a:pPr algn="ctr"/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9th EBL NBO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Officers</a:t>
            </a:r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’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Seminar</a:t>
            </a:r>
            <a:endParaRPr lang="fr-F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53" y="216000"/>
            <a:ext cx="2365437" cy="90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719" tIns="52860" rIns="105719" bIns="52860"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2018 - BELFAST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942" y="705934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European</a:t>
            </a:r>
            <a:r>
              <a:rPr lang="fr-FR" sz="1400" dirty="0" smtClean="0"/>
              <a:t> Bridge </a:t>
            </a:r>
            <a:r>
              <a:rPr lang="fr-FR" sz="1400" dirty="0" err="1" smtClean="0"/>
              <a:t>League</a:t>
            </a:r>
            <a:endParaRPr lang="fr-FR" sz="1400" dirty="0"/>
          </a:p>
        </p:txBody>
      </p:sp>
      <p:pic>
        <p:nvPicPr>
          <p:cNvPr id="1026" name="Picture 2" descr="E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"/>
            <a:ext cx="1695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70066" y="1267782"/>
            <a:ext cx="9144115" cy="76944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4400" b="1" dirty="0" smtClean="0"/>
              <a:t>Kids Program (2014)2015-2019</a:t>
            </a:r>
            <a:endParaRPr lang="el-GR" altLang="el-GR" sz="4400" b="1" dirty="0">
              <a:latin typeface="+mn-lt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58998" y="2731997"/>
            <a:ext cx="9455183" cy="24645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96449" indent="-39644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8972" indent="-330374" algn="l" defTabSz="10571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21495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0093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8692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07290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35887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4485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93083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4500"/>
              </a:lnSpc>
              <a:spcBef>
                <a:spcPts val="300"/>
              </a:spcBef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4000" dirty="0" smtClean="0"/>
              <a:t>2016: 1 (1)</a:t>
            </a:r>
          </a:p>
          <a:p>
            <a:pPr algn="just">
              <a:lnSpc>
                <a:spcPts val="4500"/>
              </a:lnSpc>
              <a:spcBef>
                <a:spcPts val="300"/>
              </a:spcBef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4000" dirty="0" smtClean="0"/>
              <a:t>2017: 12</a:t>
            </a:r>
          </a:p>
          <a:p>
            <a:pPr marL="0" indent="0" algn="just">
              <a:lnSpc>
                <a:spcPts val="4500"/>
              </a:lnSpc>
              <a:spcBef>
                <a:spcPts val="300"/>
              </a:spcBef>
              <a:buNone/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4000" i="1" dirty="0" smtClean="0"/>
              <a:t>following lessons in</a:t>
            </a:r>
          </a:p>
          <a:p>
            <a:pPr marL="0" indent="0" algn="just">
              <a:lnSpc>
                <a:spcPts val="4500"/>
              </a:lnSpc>
              <a:spcBef>
                <a:spcPts val="300"/>
              </a:spcBef>
              <a:buNone/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4000" i="1" dirty="0" smtClean="0"/>
              <a:t>the local club</a:t>
            </a:r>
            <a:endParaRPr lang="el-GR" altLang="el-GR" sz="40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2988247" y="2124447"/>
            <a:ext cx="403244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FF0000"/>
                </a:solidFill>
              </a:rPr>
              <a:t>Serres</a:t>
            </a:r>
            <a:r>
              <a:rPr lang="el-GR" sz="3600" b="1" i="1" dirty="0" smtClean="0">
                <a:solidFill>
                  <a:srgbClr val="FF0000"/>
                </a:solidFill>
              </a:rPr>
              <a:t> (</a:t>
            </a:r>
            <a:r>
              <a:rPr lang="en-US" sz="3600" b="1" i="1" dirty="0" smtClean="0">
                <a:solidFill>
                  <a:srgbClr val="FF0000"/>
                </a:solidFill>
              </a:rPr>
              <a:t>Macedonia)</a:t>
            </a:r>
            <a:endParaRPr lang="el-GR" sz="3600" b="1" i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4126" y="6372919"/>
            <a:ext cx="9793088" cy="584775"/>
          </a:xfrm>
          <a:prstGeom prst="rect">
            <a:avLst/>
          </a:prstGeom>
          <a:gradFill>
            <a:gsLst>
              <a:gs pos="58759">
                <a:srgbClr val="92D050"/>
              </a:gs>
              <a:gs pos="78344">
                <a:srgbClr val="00B050"/>
              </a:gs>
              <a:gs pos="94995">
                <a:srgbClr val="92D050"/>
              </a:gs>
              <a:gs pos="89990">
                <a:schemeClr val="accent3">
                  <a:lumMod val="50000"/>
                </a:schemeClr>
              </a:gs>
              <a:gs pos="0">
                <a:srgbClr val="6CEA6C"/>
              </a:gs>
              <a:gs pos="64999">
                <a:srgbClr val="72B94F"/>
              </a:gs>
              <a:gs pos="100000">
                <a:schemeClr val="accent3">
                  <a:lumMod val="5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bg1"/>
                </a:solidFill>
              </a:rPr>
              <a:t>Future objectives: </a:t>
            </a:r>
            <a:r>
              <a:rPr lang="en-US" altLang="el-GR" sz="3200" b="1" i="1" dirty="0" err="1" smtClean="0">
                <a:solidFill>
                  <a:schemeClr val="bg1"/>
                </a:solidFill>
              </a:rPr>
              <a:t>Agrinio</a:t>
            </a:r>
            <a:r>
              <a:rPr lang="en-US" altLang="el-GR" sz="3200" b="1" i="1" dirty="0">
                <a:solidFill>
                  <a:schemeClr val="bg1"/>
                </a:solidFill>
              </a:rPr>
              <a:t>, </a:t>
            </a:r>
            <a:r>
              <a:rPr lang="en-US" altLang="el-GR" sz="3200" b="1" i="1" dirty="0" smtClean="0">
                <a:solidFill>
                  <a:schemeClr val="bg1"/>
                </a:solidFill>
              </a:rPr>
              <a:t>Kavala, Thessaloniki, Patra</a:t>
            </a:r>
            <a:endParaRPr lang="el-GR" sz="3200" b="1" i="1" dirty="0">
              <a:solidFill>
                <a:schemeClr val="bg1"/>
              </a:solidFill>
            </a:endParaRPr>
          </a:p>
        </p:txBody>
      </p:sp>
      <p:pic>
        <p:nvPicPr>
          <p:cNvPr id="12" name="Picture 4" descr="C:\Users\Βασίλης\AppData\Local\Microsoft\Windows\INetCache\IE\LR6B1EFA\stick-35185_960_720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589" y="2731997"/>
            <a:ext cx="1539631" cy="246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Βασίλης\AppData\Local\Microsoft\Windows\INetCache\IE\LR6B1EFA\nicubunu-Stick-figure-female-2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336" y="2731997"/>
            <a:ext cx="1223902" cy="246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593228" y="2842048"/>
            <a:ext cx="5760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6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27271" y="2830911"/>
            <a:ext cx="2880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6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4126" y="5436815"/>
            <a:ext cx="979308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</a:rPr>
              <a:t>2018 Larissa</a:t>
            </a:r>
            <a:r>
              <a:rPr lang="el-GR" sz="3600" b="1" i="1" dirty="0" smtClean="0">
                <a:solidFill>
                  <a:srgbClr val="FF0000"/>
                </a:solidFill>
              </a:rPr>
              <a:t> (</a:t>
            </a:r>
            <a:r>
              <a:rPr lang="en-US" sz="3600" b="1" i="1" dirty="0" err="1" smtClean="0">
                <a:solidFill>
                  <a:srgbClr val="FF0000"/>
                </a:solidFill>
              </a:rPr>
              <a:t>Thessalia</a:t>
            </a:r>
            <a:r>
              <a:rPr lang="en-US" sz="3600" b="1" i="1" dirty="0" smtClean="0">
                <a:solidFill>
                  <a:srgbClr val="FF0000"/>
                </a:solidFill>
              </a:rPr>
              <a:t>) 30 in club + 20 in school  </a:t>
            </a:r>
            <a:endParaRPr lang="el-GR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568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uiExpand="1" build="p" animBg="1"/>
      <p:bldP spid="15" grpId="0" animBg="1"/>
      <p:bldP spid="2" grpId="0" animBg="1"/>
      <p:bldP spid="16" grpId="0"/>
      <p:bldP spid="17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2000" y="36215"/>
            <a:ext cx="7482169" cy="1198800"/>
          </a:xfrm>
          <a:prstGeom prst="rect">
            <a:avLst/>
          </a:prstGeom>
          <a:solidFill>
            <a:srgbClr val="2AA82A"/>
          </a:solidFill>
          <a:effectLst>
            <a:softEdge rad="393700"/>
          </a:effectLst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719" tIns="52860" rIns="105719" bIns="52860" rtlCol="0" anchor="ctr"/>
          <a:lstStyle/>
          <a:p>
            <a:pPr algn="ctr"/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9th EBL NBO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Officers</a:t>
            </a:r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’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Seminar</a:t>
            </a:r>
            <a:endParaRPr lang="fr-F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53" y="216000"/>
            <a:ext cx="2365437" cy="90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719" tIns="52860" rIns="105719" bIns="52860"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2018 - BELFAST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942" y="705934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European</a:t>
            </a:r>
            <a:r>
              <a:rPr lang="fr-FR" sz="1400" dirty="0" smtClean="0"/>
              <a:t> Bridge </a:t>
            </a:r>
            <a:r>
              <a:rPr lang="fr-FR" sz="1400" dirty="0" err="1" smtClean="0"/>
              <a:t>League</a:t>
            </a:r>
            <a:endParaRPr lang="fr-FR" sz="1400" dirty="0"/>
          </a:p>
        </p:txBody>
      </p:sp>
      <p:pic>
        <p:nvPicPr>
          <p:cNvPr id="1026" name="Picture 2" descr="E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"/>
            <a:ext cx="1695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39974" y="2628503"/>
            <a:ext cx="9001000" cy="39908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715963" indent="-715963" eaLnBrk="0" hangingPunct="0"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1327150" indent="-342900" eaLnBrk="0" hangingPunct="0"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849438" indent="-342900" eaLnBrk="0" hangingPunct="0"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2371725" indent="-342900" eaLnBrk="0" hangingPunct="0"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894013" indent="-342900" eaLnBrk="0" hangingPunct="0"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3351213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3808413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4265613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4722813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l-GR" sz="3600" dirty="0" smtClean="0">
                <a:latin typeface="+mn-lt"/>
              </a:rPr>
              <a:t>September 2017. Be active – Cyprus</a:t>
            </a:r>
          </a:p>
          <a:p>
            <a:pPr algn="just" eaLnBrk="1" hangingPunct="1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l-GR" sz="3600" dirty="0" smtClean="0">
                <a:latin typeface="+mn-lt"/>
              </a:rPr>
              <a:t>October 2017. HBF </a:t>
            </a:r>
            <a:r>
              <a:rPr lang="en-US" altLang="el-GR" sz="3600" dirty="0">
                <a:latin typeface="+mn-lt"/>
              </a:rPr>
              <a:t>participated to the </a:t>
            </a:r>
            <a:r>
              <a:rPr lang="en-US" altLang="el-GR" sz="3600" dirty="0" smtClean="0">
                <a:latin typeface="+mn-lt"/>
              </a:rPr>
              <a:t>Scholar Sports Day (presentation to 160 students of a high school)    </a:t>
            </a:r>
            <a:endParaRPr lang="el-GR" altLang="el-GR" sz="3600" dirty="0" smtClean="0">
              <a:latin typeface="+mn-lt"/>
            </a:endParaRPr>
          </a:p>
          <a:p>
            <a:pPr algn="just" eaLnBrk="1" hangingPunct="1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l-GR" sz="3600" dirty="0" smtClean="0">
                <a:latin typeface="+mn-lt"/>
              </a:rPr>
              <a:t>2018. Kids, bridge athletes, are invited, by Education Ministry, to present the game to disabled children</a:t>
            </a:r>
            <a:endParaRPr lang="en-US" altLang="el-GR" sz="3600" dirty="0" smtClean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39974" y="1373702"/>
            <a:ext cx="9001000" cy="76944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4400" b="1" dirty="0" smtClean="0"/>
              <a:t>Social Activities</a:t>
            </a:r>
            <a:endParaRPr lang="el-GR" altLang="el-GR" sz="4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68469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2000" y="36215"/>
            <a:ext cx="7482169" cy="1198800"/>
          </a:xfrm>
          <a:prstGeom prst="rect">
            <a:avLst/>
          </a:prstGeom>
          <a:solidFill>
            <a:srgbClr val="2AA82A"/>
          </a:solidFill>
          <a:effectLst>
            <a:softEdge rad="393700"/>
          </a:effectLst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719" tIns="52860" rIns="105719" bIns="52860" rtlCol="0" anchor="ctr"/>
          <a:lstStyle/>
          <a:p>
            <a:pPr algn="ctr"/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9th EBL NBO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Officers</a:t>
            </a:r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’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Seminar</a:t>
            </a:r>
            <a:endParaRPr lang="fr-F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53" y="216000"/>
            <a:ext cx="2365437" cy="90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719" tIns="52860" rIns="105719" bIns="52860"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2018 - BELFAST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942" y="705934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European</a:t>
            </a:r>
            <a:r>
              <a:rPr lang="fr-FR" sz="1400" dirty="0" smtClean="0"/>
              <a:t> Bridge </a:t>
            </a:r>
            <a:r>
              <a:rPr lang="fr-FR" sz="1400" dirty="0" err="1" smtClean="0"/>
              <a:t>League</a:t>
            </a:r>
            <a:endParaRPr lang="fr-FR" sz="1400" dirty="0"/>
          </a:p>
        </p:txBody>
      </p:sp>
      <p:pic>
        <p:nvPicPr>
          <p:cNvPr id="1026" name="Picture 2" descr="E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"/>
            <a:ext cx="1695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50054" y="1209312"/>
            <a:ext cx="9144115" cy="76944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4400" b="1" dirty="0" smtClean="0"/>
              <a:t>Kids Program (2014)2015-2019</a:t>
            </a:r>
            <a:endParaRPr lang="el-GR" altLang="el-GR" sz="4400" b="1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1944" y="2916535"/>
            <a:ext cx="9144115" cy="646331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Action Plan 1</a:t>
            </a:r>
            <a:r>
              <a:rPr lang="en-US" sz="3600" b="1" baseline="30000" dirty="0" smtClean="0">
                <a:solidFill>
                  <a:schemeClr val="bg1"/>
                </a:solidFill>
              </a:rPr>
              <a:t>st</a:t>
            </a:r>
            <a:r>
              <a:rPr lang="en-US" sz="3600" b="1" dirty="0" smtClean="0">
                <a:solidFill>
                  <a:schemeClr val="bg1"/>
                </a:solidFill>
              </a:rPr>
              <a:t> Year (9/15-6/16)</a:t>
            </a:r>
            <a:endParaRPr lang="el-GR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14" name="Πίνακας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059878"/>
              </p:ext>
            </p:extLst>
          </p:nvPr>
        </p:nvGraphicFramePr>
        <p:xfrm>
          <a:off x="781945" y="2044805"/>
          <a:ext cx="9144114" cy="8440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46068"/>
                <a:gridCol w="3818178"/>
                <a:gridCol w="1279868"/>
              </a:tblGrid>
              <a:tr h="209587">
                <a:tc gridSpan="3">
                  <a:txBody>
                    <a:bodyPr/>
                    <a:lstStyle/>
                    <a:p>
                      <a:r>
                        <a:rPr lang="en-US" sz="1500" dirty="0">
                          <a:effectLst/>
                        </a:rPr>
                        <a:t>2014 – 2015</a:t>
                      </a:r>
                      <a:endParaRPr lang="el-GR" sz="1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4928" marR="64928" marT="0" marB="0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1966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Function</a:t>
                      </a:r>
                      <a:endParaRPr lang="el-GR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928" marR="649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Responsible officer / Club of HBF</a:t>
                      </a:r>
                      <a:endParaRPr lang="el-GR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928" marR="649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Cost</a:t>
                      </a:r>
                      <a:endParaRPr lang="el-GR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928" marR="64928" marT="0" marB="0"/>
                </a:tc>
              </a:tr>
              <a:tr h="3875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Exploratory Year – No official function from HBF</a:t>
                      </a:r>
                      <a:endParaRPr lang="el-GR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928" marR="649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Mr. Dimitris </a:t>
                      </a:r>
                      <a:r>
                        <a:rPr lang="en-US" sz="1100" dirty="0" err="1">
                          <a:effectLst/>
                        </a:rPr>
                        <a:t>Papaspyrou</a:t>
                      </a:r>
                      <a:r>
                        <a:rPr lang="en-US" sz="1100" dirty="0">
                          <a:effectLst/>
                        </a:rPr>
                        <a:t> investigates the opportunities of a Kids program </a:t>
                      </a:r>
                      <a:endParaRPr lang="el-GR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928" marR="649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None </a:t>
                      </a:r>
                      <a:endParaRPr lang="el-GR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928" marR="64928" marT="0" marB="0"/>
                </a:tc>
              </a:tr>
            </a:tbl>
          </a:graphicData>
        </a:graphic>
      </p:graphicFrame>
      <p:graphicFrame>
        <p:nvGraphicFramePr>
          <p:cNvPr id="15" name="Πίνακας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614411"/>
              </p:ext>
            </p:extLst>
          </p:nvPr>
        </p:nvGraphicFramePr>
        <p:xfrm>
          <a:off x="781944" y="3604736"/>
          <a:ext cx="9170060" cy="327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32448"/>
                <a:gridCol w="4277412"/>
                <a:gridCol w="860200"/>
              </a:tblGrid>
              <a:tr h="222272">
                <a:tc gridSpan="3">
                  <a:txBody>
                    <a:bodyPr/>
                    <a:lstStyle/>
                    <a:p>
                      <a:r>
                        <a:rPr lang="en-US" sz="1500" dirty="0">
                          <a:effectLst/>
                        </a:rPr>
                        <a:t>2015 – 2016: 1</a:t>
                      </a:r>
                      <a:r>
                        <a:rPr lang="en-US" sz="1500" baseline="30000" dirty="0">
                          <a:effectLst/>
                        </a:rPr>
                        <a:t>st</a:t>
                      </a:r>
                      <a:r>
                        <a:rPr lang="en-US" sz="1500" dirty="0">
                          <a:effectLst/>
                        </a:rPr>
                        <a:t> year </a:t>
                      </a:r>
                      <a:r>
                        <a:rPr lang="en-US" sz="1300" dirty="0">
                          <a:effectLst/>
                        </a:rPr>
                        <a:t>(September 2015 till June 2016)</a:t>
                      </a:r>
                      <a:endParaRPr lang="el-GR" sz="1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3161" marR="63161" marT="0" marB="0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2215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Function</a:t>
                      </a:r>
                      <a:endParaRPr lang="el-GR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61" marR="631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Responsible officer / Club of HBF</a:t>
                      </a:r>
                      <a:endParaRPr lang="el-GR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61" marR="631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Cost</a:t>
                      </a:r>
                      <a:endParaRPr lang="el-GR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61" marR="63161" marT="0" marB="0"/>
                </a:tc>
              </a:tr>
              <a:tr h="340816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 </a:t>
                      </a:r>
                      <a:endParaRPr lang="el-GR" sz="10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r>
                        <a:rPr lang="en-US" sz="1100" baseline="30000" dirty="0">
                          <a:effectLst/>
                        </a:rPr>
                        <a:t>st</a:t>
                      </a:r>
                      <a:r>
                        <a:rPr lang="en-US" sz="1100" dirty="0">
                          <a:effectLst/>
                        </a:rPr>
                        <a:t> year of official kids program in two clubs: OAMLE (Athens) and </a:t>
                      </a:r>
                      <a:endParaRPr lang="el-GR" sz="1000" dirty="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OAMK (Kalamata) </a:t>
                      </a:r>
                      <a:endParaRPr lang="el-GR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l-GR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61" marR="631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● Mrs. Marianna Koroni teacher in OAMLE group of Kids (Athens) October 2015 –May 2016 (about 25 lessons 2 hours long) </a:t>
                      </a:r>
                      <a:endParaRPr lang="el-GR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61" marR="631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750 €</a:t>
                      </a:r>
                      <a:endParaRPr lang="el-GR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61" marR="63161" marT="0" marB="0"/>
                </a:tc>
              </a:tr>
              <a:tr h="340816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● Mr. Vasilis Rousseas  teacher in OAMK group of Kids (Kalamata)  October 2015 –May 2016 (about 25 lessons 2 hours long)</a:t>
                      </a:r>
                      <a:endParaRPr lang="el-GR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61" marR="631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750 €</a:t>
                      </a:r>
                      <a:endParaRPr lang="el-GR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61" marR="63161" marT="0" marB="0"/>
                </a:tc>
              </a:tr>
              <a:tr h="187449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● Operating expenses  for the Kids Program [OAMLE (Athens) ] </a:t>
                      </a:r>
                      <a:endParaRPr lang="el-GR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3161" marR="631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effectLst/>
                        </a:rPr>
                        <a:t>200 €</a:t>
                      </a:r>
                      <a:endParaRPr lang="el-GR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61" marR="63161" marT="0" marB="0"/>
                </a:tc>
              </a:tr>
              <a:tr h="187449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● Operating expenses for the Kids Program [OAMK (Kalamata) ]</a:t>
                      </a:r>
                      <a:endParaRPr lang="el-GR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61" marR="631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effectLst/>
                        </a:rPr>
                        <a:t>200 €</a:t>
                      </a:r>
                      <a:endParaRPr lang="el-GR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61" marR="63161" marT="0" marB="0"/>
                </a:tc>
              </a:tr>
              <a:tr h="187449">
                <a:tc rowSpan="5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l-GR" sz="100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l-GR" sz="10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n-US" sz="1100">
                          <a:effectLst/>
                        </a:rPr>
                        <a:t>Kids tournaments </a:t>
                      </a:r>
                      <a:endParaRPr lang="el-GR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l-GR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61" marR="631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● 1</a:t>
                      </a:r>
                      <a:r>
                        <a:rPr lang="en-US" sz="1000" baseline="30000">
                          <a:effectLst/>
                        </a:rPr>
                        <a:t>st</a:t>
                      </a:r>
                      <a:r>
                        <a:rPr lang="en-US" sz="1000">
                          <a:effectLst/>
                        </a:rPr>
                        <a:t> Kids session (28.12.2015), OAMLE (Athens)</a:t>
                      </a:r>
                      <a:endParaRPr lang="el-GR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61" marR="631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100 €</a:t>
                      </a:r>
                      <a:endParaRPr lang="el-GR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61" marR="63161" marT="0" marB="0"/>
                </a:tc>
              </a:tr>
              <a:tr h="199231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● 1</a:t>
                      </a:r>
                      <a:r>
                        <a:rPr lang="en-US" sz="1000" baseline="30000">
                          <a:effectLst/>
                        </a:rPr>
                        <a:t>st</a:t>
                      </a:r>
                      <a:r>
                        <a:rPr lang="en-US" sz="1000">
                          <a:effectLst/>
                        </a:rPr>
                        <a:t> Kids National Champion (23-24 April 2016) AOM (Athens)</a:t>
                      </a:r>
                      <a:endParaRPr lang="el-GR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61" marR="631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300 €</a:t>
                      </a:r>
                      <a:endParaRPr lang="el-GR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61" marR="63161" marT="0" marB="0"/>
                </a:tc>
              </a:tr>
              <a:tr h="199231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● Kids tournament in major Festivals [OAMK (Kalamata), OAMKI (Kifissia) ] </a:t>
                      </a:r>
                      <a:endParaRPr lang="el-GR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61" marR="631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150 €</a:t>
                      </a:r>
                      <a:endParaRPr lang="el-GR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61" marR="63161" marT="0" marB="0"/>
                </a:tc>
              </a:tr>
              <a:tr h="340816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● HBF Open National - wide teams tournament (7-9 October 2016) Kids tournament (pairs) </a:t>
                      </a:r>
                      <a:endParaRPr lang="el-GR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61" marR="631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300 €</a:t>
                      </a:r>
                      <a:endParaRPr lang="el-GR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61" marR="63161" marT="0" marB="0"/>
                </a:tc>
              </a:tr>
              <a:tr h="187449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● Various expenses  (Gifts, trophies etc.)</a:t>
                      </a:r>
                      <a:endParaRPr lang="el-GR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61" marR="631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250 € </a:t>
                      </a:r>
                      <a:endParaRPr lang="el-GR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61" marR="63161" marT="0" marB="0"/>
                </a:tc>
              </a:tr>
              <a:tr h="18744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n-US" sz="1100">
                          <a:effectLst/>
                        </a:rPr>
                        <a:t>Evaluation of the program </a:t>
                      </a:r>
                      <a:endParaRPr lang="el-GR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61" marR="631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● Mr. Dimitris Papaspyrou as Coordinator of the program</a:t>
                      </a:r>
                      <a:endParaRPr lang="el-GR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61" marR="631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None</a:t>
                      </a:r>
                      <a:endParaRPr lang="el-GR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61" marR="63161" marT="0" marB="0"/>
                </a:tc>
              </a:tr>
              <a:tr h="21082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n-US" sz="1100">
                          <a:effectLst/>
                        </a:rPr>
                        <a:t>Administrative Support </a:t>
                      </a:r>
                      <a:endParaRPr lang="el-GR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61" marR="631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● Hellenic Bridge Federation (Officers &amp; Employees) </a:t>
                      </a:r>
                      <a:endParaRPr lang="el-GR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61" marR="631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None</a:t>
                      </a:r>
                      <a:endParaRPr lang="el-GR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61" marR="63161" marT="0" marB="0"/>
                </a:tc>
              </a:tr>
              <a:tr h="1874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l-GR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61" marR="631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l-GR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61" marR="631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3000 €</a:t>
                      </a:r>
                      <a:endParaRPr lang="el-GR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161" marR="63161" marT="0" marB="0"/>
                </a:tc>
              </a:tr>
            </a:tbl>
          </a:graphicData>
        </a:graphic>
      </p:graphicFrame>
      <p:sp>
        <p:nvSpPr>
          <p:cNvPr id="16" name="Ορθογώνιο 15"/>
          <p:cNvSpPr/>
          <p:nvPr/>
        </p:nvSpPr>
        <p:spPr>
          <a:xfrm>
            <a:off x="750054" y="6782346"/>
            <a:ext cx="8208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*</a:t>
            </a:r>
            <a:r>
              <a:rPr lang="en-US" sz="1200" i="1" dirty="0"/>
              <a:t>Programming of the year 2015-2016 was completed without any deviations from the above plan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3344255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2000" y="36215"/>
            <a:ext cx="7482169" cy="1198800"/>
          </a:xfrm>
          <a:prstGeom prst="rect">
            <a:avLst/>
          </a:prstGeom>
          <a:solidFill>
            <a:srgbClr val="2AA82A"/>
          </a:solidFill>
          <a:effectLst>
            <a:softEdge rad="393700"/>
          </a:effectLst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719" tIns="52860" rIns="105719" bIns="52860" rtlCol="0" anchor="ctr"/>
          <a:lstStyle/>
          <a:p>
            <a:pPr algn="ctr"/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9th EBL NBO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Officers</a:t>
            </a:r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’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Seminar</a:t>
            </a:r>
            <a:endParaRPr lang="fr-F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53" y="216000"/>
            <a:ext cx="2365437" cy="90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719" tIns="52860" rIns="105719" bIns="52860"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2018 - BELFAST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942" y="705934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European</a:t>
            </a:r>
            <a:r>
              <a:rPr lang="fr-FR" sz="1400" dirty="0" smtClean="0"/>
              <a:t> Bridge </a:t>
            </a:r>
            <a:r>
              <a:rPr lang="fr-FR" sz="1400" dirty="0" err="1" smtClean="0"/>
              <a:t>League</a:t>
            </a:r>
            <a:endParaRPr lang="fr-FR" sz="1400" dirty="0"/>
          </a:p>
        </p:txBody>
      </p:sp>
      <p:pic>
        <p:nvPicPr>
          <p:cNvPr id="1026" name="Picture 2" descr="E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"/>
            <a:ext cx="1695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50054" y="1209312"/>
            <a:ext cx="9144115" cy="76944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4400" b="1" dirty="0" smtClean="0"/>
              <a:t>Kids Program (2014)2015-2019</a:t>
            </a:r>
            <a:endParaRPr lang="el-GR" altLang="el-GR" sz="4400" b="1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0054" y="2079307"/>
            <a:ext cx="9144115" cy="646331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Action Plan 2</a:t>
            </a:r>
            <a:r>
              <a:rPr lang="en-US" sz="3600" b="1" baseline="30000" dirty="0" smtClean="0">
                <a:solidFill>
                  <a:schemeClr val="bg1"/>
                </a:solidFill>
              </a:rPr>
              <a:t>nd</a:t>
            </a:r>
            <a:r>
              <a:rPr lang="en-US" sz="3600" b="1" dirty="0" smtClean="0">
                <a:solidFill>
                  <a:schemeClr val="bg1"/>
                </a:solidFill>
              </a:rPr>
              <a:t> Year (9/16-6/17)</a:t>
            </a:r>
            <a:endParaRPr lang="el-GR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11" name="Πίνακας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783207"/>
              </p:ext>
            </p:extLst>
          </p:nvPr>
        </p:nvGraphicFramePr>
        <p:xfrm>
          <a:off x="766857" y="2800186"/>
          <a:ext cx="9127312" cy="40105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49581"/>
                <a:gridCol w="4543766"/>
                <a:gridCol w="633965"/>
              </a:tblGrid>
              <a:tr h="159145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2016 – 2017: 2</a:t>
                      </a:r>
                      <a:r>
                        <a:rPr lang="en-US" sz="1000" baseline="30000" dirty="0">
                          <a:effectLst/>
                        </a:rPr>
                        <a:t>nd</a:t>
                      </a:r>
                      <a:r>
                        <a:rPr lang="en-US" sz="1000" dirty="0">
                          <a:effectLst/>
                        </a:rPr>
                        <a:t> year </a:t>
                      </a:r>
                      <a:r>
                        <a:rPr lang="en-US" sz="900" dirty="0">
                          <a:effectLst/>
                        </a:rPr>
                        <a:t>(September 2016 till June 2017)</a:t>
                      </a:r>
                      <a:endParaRPr lang="el-GR" sz="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1432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Function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Responsible officer / Club of HBF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Cost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</a:tr>
              <a:tr h="291084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l-GR" sz="7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n-US" sz="800" dirty="0">
                          <a:effectLst/>
                        </a:rPr>
                        <a:t>2</a:t>
                      </a:r>
                      <a:r>
                        <a:rPr lang="en-US" sz="800" baseline="30000" dirty="0">
                          <a:effectLst/>
                        </a:rPr>
                        <a:t>nd</a:t>
                      </a:r>
                      <a:r>
                        <a:rPr lang="en-US" sz="800" dirty="0">
                          <a:effectLst/>
                        </a:rPr>
                        <a:t> year of official kids program in two clubs: OAMLE (Athens) and OAMK (Kalamata) </a:t>
                      </a:r>
                      <a:endParaRPr lang="el-GR" sz="7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n-US" sz="800" dirty="0">
                          <a:effectLst/>
                        </a:rPr>
                        <a:t>1</a:t>
                      </a:r>
                      <a:r>
                        <a:rPr lang="en-US" sz="800" baseline="30000" dirty="0">
                          <a:effectLst/>
                        </a:rPr>
                        <a:t>st</a:t>
                      </a:r>
                      <a:r>
                        <a:rPr lang="en-US" sz="800" dirty="0">
                          <a:effectLst/>
                        </a:rPr>
                        <a:t> year students and newcomers (two groups in each club)</a:t>
                      </a:r>
                      <a:endParaRPr lang="el-GR" sz="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● Mr. Vasilis Virvidakis teacher in OAMLE group of Kids (Athens) October 2015 –May 2016 (about 25 lessons 2 hours long for 2 groups) 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1500 €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</a:tr>
              <a:tr h="582168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● Mr. Vasilis Rousseas  teacher in OAMK group of Kids (Kalamata)  October 2015 –May 2016 (about 25 lessons 2 hours long – 2015-2016 group)</a:t>
                      </a:r>
                      <a:endParaRPr lang="el-GR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● Mrs. Villy Filopoulou Kids teacher in OAMK (Kalamata)  October 2015 –May 2016 (about 25 lessons 2 hours long – Newcomers group)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750 €</a:t>
                      </a:r>
                      <a:endParaRPr lang="el-G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l-G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750 €</a:t>
                      </a:r>
                      <a:endParaRPr lang="el-G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</a:tr>
              <a:tr h="168745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effectLst/>
                        </a:rPr>
                        <a:t>● Operating expenses  for the Kids Program [OAMLE (Athens) ] </a:t>
                      </a:r>
                      <a:endParaRPr lang="el-GR" sz="7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3607" marR="43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</a:t>
                      </a:r>
                      <a:r>
                        <a:rPr lang="el-GR" sz="800">
                          <a:effectLst/>
                        </a:rPr>
                        <a:t>00 €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</a:tr>
              <a:tr h="127353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● Operating expenses for the Kids Program [OAMK (Kalamata) 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</a:t>
                      </a:r>
                      <a:r>
                        <a:rPr lang="el-GR" sz="800">
                          <a:effectLst/>
                        </a:rPr>
                        <a:t>00 €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</a:tr>
              <a:tr h="127353">
                <a:tc rowSpan="5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l-GR" sz="70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l-GR" sz="7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n-US" sz="800">
                          <a:effectLst/>
                        </a:rPr>
                        <a:t>Kids tournaments </a:t>
                      </a:r>
                      <a:endParaRPr lang="el-G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● Christmas Kids session (29.12.2015), OAMLE (Athens)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100 €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</a:tr>
              <a:tr h="127353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● 1</a:t>
                      </a:r>
                      <a:r>
                        <a:rPr lang="en-US" sz="700" baseline="30000">
                          <a:effectLst/>
                        </a:rPr>
                        <a:t>st</a:t>
                      </a:r>
                      <a:r>
                        <a:rPr lang="en-US" sz="700">
                          <a:effectLst/>
                        </a:rPr>
                        <a:t> Kids National Champion (23-24 April 2016) AOM (Athens)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300 €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</a:tr>
              <a:tr h="194057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● Kids tournament in major Festivals [OAMK (Kalamata), OAMKI (Kifissia) ] 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150 €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</a:tr>
              <a:tr h="194057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● HBF Open National - wide teams tournament Kids tournament (pairs) 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300 €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</a:tr>
              <a:tr h="127353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● Various expenses (Gifts, trophies etc.) 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250 € 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</a:tr>
              <a:tr h="46647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n-US" sz="800" dirty="0">
                          <a:effectLst/>
                        </a:rPr>
                        <a:t>Summer Camp </a:t>
                      </a:r>
                      <a:endParaRPr lang="el-GR" sz="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● Mr. Dimitris Papaspyrou as Coordinator of the program</a:t>
                      </a:r>
                      <a:endParaRPr lang="el-GR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● Mr. . Vasilis Virvidakis as head coach </a:t>
                      </a:r>
                      <a:endParaRPr lang="el-GR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● Trainers of HBF </a:t>
                      </a:r>
                      <a:endParaRPr lang="el-GR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● Duration: 40 days (2  summer camp periods) 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l-G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apr. </a:t>
                      </a:r>
                      <a:endParaRPr lang="el-G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6000 €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</a:tr>
              <a:tr h="31754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n-US" sz="800">
                          <a:effectLst/>
                        </a:rPr>
                        <a:t>26th   European youth bridge team championships 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● Kids Team: A group of 4-6 kids, NPC Mr. Dimitris Papaspyrou as Coordinator of the program and Mr. Vasilis Virvidakis as coach.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apr. </a:t>
                      </a:r>
                      <a:endParaRPr lang="el-G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12000 €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</a:tr>
              <a:tr h="262608"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</a:rPr>
                        <a:t>Participation in the Municipality  of Athens program "</a:t>
                      </a:r>
                      <a:r>
                        <a:rPr lang="en-US" sz="800" u="sng">
                          <a:effectLst/>
                        </a:rPr>
                        <a:t>Open Schools</a:t>
                      </a:r>
                      <a:r>
                        <a:rPr lang="en-US" sz="800">
                          <a:effectLst/>
                        </a:rPr>
                        <a:t>"</a:t>
                      </a:r>
                      <a:endParaRPr lang="el-GR" sz="7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3607" marR="436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● Certified Trainers of HBF will teach Bridge to elementary schools pupils from February to May 2017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apr. </a:t>
                      </a:r>
                      <a:endParaRPr lang="el-G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7000 €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</a:tr>
              <a:tr h="12735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n-US" sz="800">
                          <a:effectLst/>
                        </a:rPr>
                        <a:t>Evaluation of the program 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● Mr. Dimitris Papaspyrou as Coordinator of the program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None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</a:tr>
              <a:tr h="12735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n-US" sz="800">
                          <a:effectLst/>
                        </a:rPr>
                        <a:t>Administrative Support 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● Hellenic Bridge Federation (Officers &amp; Employees) </a:t>
                      </a:r>
                      <a:endParaRPr lang="el-GR" sz="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None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</a:tr>
              <a:tr h="3175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l-G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l-G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</a:rPr>
                        <a:t>apr.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endParaRPr lang="el-GR" sz="7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30000 €</a:t>
                      </a:r>
                      <a:endParaRPr lang="el-GR" sz="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07" marR="43607" marT="0" marB="0"/>
                </a:tc>
              </a:tr>
            </a:tbl>
          </a:graphicData>
        </a:graphic>
      </p:graphicFrame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750054" y="6785732"/>
            <a:ext cx="7704353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050" b="0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ourier New" pitchFamily="49" charset="0"/>
                <a:hlinkClick r:id="rId4"/>
              </a:rPr>
              <a:t>[</a:t>
            </a:r>
            <a:r>
              <a:rPr kumimoji="0" lang="el-GR" altLang="el-GR" sz="1050" b="0" i="1" u="none" strike="noStrike" cap="none" normalizeH="0" baseline="30000" dirty="0" smtClean="0" bmk="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ourier New" pitchFamily="49" charset="0"/>
                <a:hlinkClick r:id="rId4"/>
              </a:rPr>
              <a:t>1]</a:t>
            </a:r>
            <a:r>
              <a:rPr kumimoji="0" lang="en-US" altLang="el-GR" sz="105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altLang="el-GR" sz="105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Early January 2017 more than 18 primary schools in the Municipality of Athens responded positively to our invitation for Bridge lessons. </a:t>
            </a:r>
            <a:endParaRPr kumimoji="0" lang="en-US" altLang="el-GR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1810" y="4212679"/>
            <a:ext cx="5551011" cy="584775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EBL’s Financial Support :  2.000</a:t>
            </a:r>
            <a:r>
              <a:rPr lang="el-GR" sz="3200" b="1" dirty="0"/>
              <a:t>€</a:t>
            </a:r>
            <a:r>
              <a:rPr lang="en-US" sz="3200" b="1" dirty="0" smtClean="0"/>
              <a:t> </a:t>
            </a:r>
            <a:endParaRPr lang="el-GR" sz="3200" b="1" dirty="0"/>
          </a:p>
        </p:txBody>
      </p:sp>
    </p:spTree>
    <p:extLst>
      <p:ext uri="{BB962C8B-B14F-4D97-AF65-F5344CB8AC3E}">
        <p14:creationId xmlns:p14="http://schemas.microsoft.com/office/powerpoint/2010/main" val="12327023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12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2000" y="36215"/>
            <a:ext cx="7482169" cy="1198800"/>
          </a:xfrm>
          <a:prstGeom prst="rect">
            <a:avLst/>
          </a:prstGeom>
          <a:solidFill>
            <a:srgbClr val="2AA82A"/>
          </a:solidFill>
          <a:effectLst>
            <a:softEdge rad="393700"/>
          </a:effectLst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719" tIns="52860" rIns="105719" bIns="52860" rtlCol="0" anchor="ctr"/>
          <a:lstStyle/>
          <a:p>
            <a:pPr algn="ctr"/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9th EBL NBO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Officers</a:t>
            </a:r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’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Seminar</a:t>
            </a:r>
            <a:endParaRPr lang="fr-F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53" y="216000"/>
            <a:ext cx="2365437" cy="90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719" tIns="52860" rIns="105719" bIns="52860"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2018 - BELFAST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942" y="705934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European</a:t>
            </a:r>
            <a:r>
              <a:rPr lang="fr-FR" sz="1400" dirty="0" smtClean="0"/>
              <a:t> Bridge </a:t>
            </a:r>
            <a:r>
              <a:rPr lang="fr-FR" sz="1400" dirty="0" err="1" smtClean="0"/>
              <a:t>League</a:t>
            </a:r>
            <a:endParaRPr lang="fr-FR" sz="1400" dirty="0"/>
          </a:p>
        </p:txBody>
      </p:sp>
      <p:pic>
        <p:nvPicPr>
          <p:cNvPr id="1026" name="Picture 2" descr="E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"/>
            <a:ext cx="1695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50054" y="1209312"/>
            <a:ext cx="9144115" cy="76944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4400" b="1" dirty="0" smtClean="0"/>
              <a:t>Kids Program (2014)2015-2019</a:t>
            </a:r>
            <a:endParaRPr lang="el-GR" altLang="el-GR" sz="4400" b="1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0054" y="2079307"/>
            <a:ext cx="9144115" cy="646331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Action Plan 3</a:t>
            </a:r>
            <a:r>
              <a:rPr lang="en-US" sz="3600" b="1" baseline="30000" dirty="0" smtClean="0">
                <a:solidFill>
                  <a:schemeClr val="bg1"/>
                </a:solidFill>
              </a:rPr>
              <a:t>rd</a:t>
            </a:r>
            <a:r>
              <a:rPr lang="en-US" sz="3600" b="1" dirty="0" smtClean="0">
                <a:solidFill>
                  <a:schemeClr val="bg1"/>
                </a:solidFill>
              </a:rPr>
              <a:t> Year (9/17-6/18)</a:t>
            </a:r>
            <a:endParaRPr lang="el-GR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Πίνακας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717899"/>
              </p:ext>
            </p:extLst>
          </p:nvPr>
        </p:nvGraphicFramePr>
        <p:xfrm>
          <a:off x="754763" y="2773536"/>
          <a:ext cx="9139405" cy="43516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96138"/>
                <a:gridCol w="3796138"/>
                <a:gridCol w="1547129"/>
              </a:tblGrid>
              <a:tr h="209994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2017 – 2018: 3</a:t>
                      </a:r>
                      <a:r>
                        <a:rPr lang="en-US" sz="1300" baseline="30000" dirty="0">
                          <a:effectLst/>
                        </a:rPr>
                        <a:t>rd</a:t>
                      </a:r>
                      <a:r>
                        <a:rPr lang="en-US" sz="1300" dirty="0">
                          <a:effectLst/>
                        </a:rPr>
                        <a:t> year </a:t>
                      </a:r>
                      <a:r>
                        <a:rPr lang="en-US" sz="1100" dirty="0">
                          <a:effectLst/>
                        </a:rPr>
                        <a:t>(September 2017 till June 2018)</a:t>
                      </a:r>
                      <a:endParaRPr lang="el-GR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067" marR="56067" marT="0" marB="0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1777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Function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067" marR="560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Responsible officer / Club of HBF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067" marR="560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Cost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067" marR="56067" marT="0" marB="0"/>
                </a:tc>
              </a:tr>
              <a:tr h="145385">
                <a:tc rowSpan="3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r>
                        <a:rPr lang="en-US" sz="1100" baseline="30000">
                          <a:effectLst/>
                        </a:rPr>
                        <a:t>nd</a:t>
                      </a:r>
                      <a:r>
                        <a:rPr lang="en-US" sz="1100">
                          <a:effectLst/>
                        </a:rPr>
                        <a:t> year of official kids program in two clubs: OAMLE (Athens) and OAMK (Kalamata) </a:t>
                      </a:r>
                      <a:endParaRPr lang="el-GR" sz="9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r>
                        <a:rPr lang="en-US" sz="1100" baseline="30000">
                          <a:effectLst/>
                        </a:rPr>
                        <a:t>st</a:t>
                      </a:r>
                      <a:r>
                        <a:rPr lang="en-US" sz="1100">
                          <a:effectLst/>
                        </a:rPr>
                        <a:t> year other clubs (Athens and Thessaloniki) 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067" marR="560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● Mr. Vasilis Virvidakis 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067" marR="5606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500 € x 4 clubs x 6 groups </a:t>
                      </a:r>
                      <a:endParaRPr lang="el-G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l-G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067" marR="56067" marT="0" marB="0"/>
                </a:tc>
              </a:tr>
              <a:tr h="464057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● Mr. Vasilis </a:t>
                      </a:r>
                      <a:r>
                        <a:rPr lang="en-US" sz="900" dirty="0" err="1">
                          <a:effectLst/>
                        </a:rPr>
                        <a:t>Rousseas</a:t>
                      </a:r>
                      <a:r>
                        <a:rPr lang="en-US" sz="900" dirty="0">
                          <a:effectLst/>
                        </a:rPr>
                        <a:t>  </a:t>
                      </a:r>
                      <a:endParaRPr lang="el-GR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● Mrs. </a:t>
                      </a:r>
                      <a:r>
                        <a:rPr lang="en-US" sz="900" dirty="0" err="1">
                          <a:effectLst/>
                        </a:rPr>
                        <a:t>Villy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Filopoulou</a:t>
                      </a:r>
                      <a:endParaRPr lang="el-GR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● Certified Teachers of HBF </a:t>
                      </a:r>
                      <a:endParaRPr lang="el-GR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067" marR="56067" marT="0" marB="0"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362174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● Operating expenses  for the Kids Program </a:t>
                      </a:r>
                      <a:endParaRPr lang="el-GR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6067" marR="560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r>
                        <a:rPr lang="el-GR" sz="1000">
                          <a:effectLst/>
                        </a:rPr>
                        <a:t>00 €</a:t>
                      </a:r>
                      <a:r>
                        <a:rPr lang="en-US" sz="1000">
                          <a:effectLst/>
                        </a:rPr>
                        <a:t> x 4 Clubs 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067" marR="56067" marT="0" marB="0"/>
                </a:tc>
              </a:tr>
              <a:tr h="145385">
                <a:tc rowSpan="5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l-GR" sz="90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l-GR" sz="9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n-US" sz="1100">
                          <a:effectLst/>
                        </a:rPr>
                        <a:t>Kids tournaments </a:t>
                      </a:r>
                      <a:endParaRPr lang="el-G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067" marR="560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● Christmas Kids session 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067" marR="56067" marT="0" marB="0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l-G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l-G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Apr. 1000 € 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067" marR="56067" marT="0" marB="0"/>
                </a:tc>
              </a:tr>
              <a:tr h="145385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● Kids National Champion 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067" marR="56067" marT="0" marB="0"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145385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● Kids tournament in major Bridge Festivals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067" marR="56067" marT="0" marB="0"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145385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● HBF Open National - wide teams tournament 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067" marR="56067" marT="0" marB="0"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162548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● Various </a:t>
                      </a:r>
                      <a:r>
                        <a:rPr lang="el-GR" sz="900">
                          <a:effectLst/>
                        </a:rPr>
                        <a:t>expenses  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067" marR="56067" marT="0" marB="0"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68981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n-US" sz="1100">
                          <a:effectLst/>
                        </a:rPr>
                        <a:t>Summer Camp 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067" marR="560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● Mr. Dimitris Papaspyrou as Coordinator of the program</a:t>
                      </a:r>
                      <a:endParaRPr lang="el-GR" sz="9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● Mr. . Vasilis Virvidakis as head coach </a:t>
                      </a:r>
                      <a:endParaRPr lang="el-GR" sz="9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● Trainers of HBF </a:t>
                      </a:r>
                      <a:endParaRPr lang="el-GR" sz="9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● Duration: 40 days (2  summer camp periods) 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067" marR="560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l-G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apr. 6000 €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067" marR="56067" marT="0" marB="0"/>
                </a:tc>
              </a:tr>
              <a:tr h="676432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Participation in the City of Athens program "Open Schools"</a:t>
                      </a:r>
                      <a:endParaRPr lang="el-GR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6067" marR="560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● Certified Trainers of HBF will teach Bridge to primary schools pupils from February to May 2017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067" marR="560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l-G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apr. </a:t>
                      </a:r>
                      <a:endParaRPr lang="el-G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7000 €</a:t>
                      </a:r>
                      <a:endParaRPr lang="el-G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067" marR="56067" marT="0" marB="0"/>
                </a:tc>
              </a:tr>
              <a:tr h="36651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n-US" sz="1100">
                          <a:effectLst/>
                        </a:rPr>
                        <a:t>Evaluation of the program </a:t>
                      </a:r>
                      <a:endParaRPr lang="el-G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067" marR="560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● Mr. Dimitris Papaspyrou as Coordinator of the program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067" marR="560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None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067" marR="56067" marT="0" marB="0"/>
                </a:tc>
              </a:tr>
              <a:tr h="17772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n-US" sz="1100">
                          <a:effectLst/>
                        </a:rPr>
                        <a:t>Administrative Support 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067" marR="560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● Hellenic Bridge Federation (Officers &amp; Employees) 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067" marR="560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None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067" marR="56067" marT="0" marB="0"/>
                </a:tc>
              </a:tr>
              <a:tr h="1615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067" marR="560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067" marR="560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apr.</a:t>
                      </a:r>
                      <a:r>
                        <a:rPr lang="en-US" sz="1000" dirty="0">
                          <a:effectLst/>
                        </a:rPr>
                        <a:t>  30000 €</a:t>
                      </a:r>
                      <a:endParaRPr lang="el-GR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067" marR="5606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57973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2000" y="36215"/>
            <a:ext cx="7482169" cy="1198800"/>
          </a:xfrm>
          <a:prstGeom prst="rect">
            <a:avLst/>
          </a:prstGeom>
          <a:solidFill>
            <a:srgbClr val="2AA82A"/>
          </a:solidFill>
          <a:effectLst>
            <a:softEdge rad="393700"/>
          </a:effectLst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719" tIns="52860" rIns="105719" bIns="52860" rtlCol="0" anchor="ctr"/>
          <a:lstStyle/>
          <a:p>
            <a:pPr algn="ctr"/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9th EBL NBO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Officers</a:t>
            </a:r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’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Seminar</a:t>
            </a:r>
            <a:endParaRPr lang="fr-F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53" y="216000"/>
            <a:ext cx="2365437" cy="90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719" tIns="52860" rIns="105719" bIns="52860"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2018 - BELFAST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942" y="705934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European</a:t>
            </a:r>
            <a:r>
              <a:rPr lang="fr-FR" sz="1400" dirty="0" smtClean="0"/>
              <a:t> Bridge </a:t>
            </a:r>
            <a:r>
              <a:rPr lang="fr-FR" sz="1400" dirty="0" err="1" smtClean="0"/>
              <a:t>League</a:t>
            </a:r>
            <a:endParaRPr lang="fr-FR" sz="1400" dirty="0"/>
          </a:p>
        </p:txBody>
      </p:sp>
      <p:pic>
        <p:nvPicPr>
          <p:cNvPr id="1026" name="Picture 2" descr="E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"/>
            <a:ext cx="1695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51942" y="2340471"/>
            <a:ext cx="9865096" cy="36317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715963" indent="-715963" eaLnBrk="0" hangingPunct="0"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1327150" indent="-342900" eaLnBrk="0" hangingPunct="0"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849438" indent="-342900" eaLnBrk="0" hangingPunct="0"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2371725" indent="-342900" eaLnBrk="0" hangingPunct="0"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894013" indent="-342900" eaLnBrk="0" hangingPunct="0"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3351213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3808413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4265613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4722813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l-GR" sz="3600" dirty="0" smtClean="0">
                <a:latin typeface="+mn-lt"/>
              </a:rPr>
              <a:t>1965 – Founding of HBF</a:t>
            </a:r>
          </a:p>
          <a:p>
            <a:pPr algn="just" eaLnBrk="1" hangingPunct="1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l-GR" sz="3600" dirty="0" smtClean="0">
                <a:latin typeface="+mn-lt"/>
              </a:rPr>
              <a:t>1967 – First Appearance of Greek Open National Team (26</a:t>
            </a:r>
            <a:r>
              <a:rPr lang="en-US" altLang="el-GR" sz="3600" baseline="30000" dirty="0" smtClean="0">
                <a:latin typeface="+mn-lt"/>
              </a:rPr>
              <a:t>th</a:t>
            </a:r>
            <a:r>
              <a:rPr lang="en-US" altLang="el-GR" sz="3600" dirty="0" smtClean="0">
                <a:latin typeface="+mn-lt"/>
              </a:rPr>
              <a:t> European Championship, Dublin)</a:t>
            </a:r>
          </a:p>
          <a:p>
            <a:pPr algn="just" eaLnBrk="1" hangingPunct="1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l-GR" sz="3600" dirty="0" smtClean="0">
                <a:latin typeface="+mn-lt"/>
              </a:rPr>
              <a:t>1969 – </a:t>
            </a:r>
            <a:r>
              <a:rPr lang="en-US" altLang="el-GR" sz="3600" dirty="0">
                <a:solidFill>
                  <a:prstClr val="black"/>
                </a:solidFill>
                <a:latin typeface="+mn-lt"/>
              </a:rPr>
              <a:t>First Appearance of </a:t>
            </a:r>
            <a:r>
              <a:rPr lang="en-US" altLang="el-GR" sz="3600" dirty="0" smtClean="0">
                <a:latin typeface="+mn-lt"/>
              </a:rPr>
              <a:t>Greek Women </a:t>
            </a:r>
            <a:r>
              <a:rPr lang="en-US" altLang="el-GR" sz="3600" dirty="0">
                <a:latin typeface="+mn-lt"/>
              </a:rPr>
              <a:t>Team (</a:t>
            </a:r>
            <a:r>
              <a:rPr lang="en-US" altLang="el-GR" sz="3600" dirty="0" smtClean="0">
                <a:latin typeface="+mn-lt"/>
              </a:rPr>
              <a:t>27</a:t>
            </a:r>
            <a:r>
              <a:rPr lang="en-US" altLang="el-GR" sz="3600" baseline="30000" dirty="0">
                <a:latin typeface="+mn-lt"/>
              </a:rPr>
              <a:t>th</a:t>
            </a:r>
            <a:r>
              <a:rPr lang="en-US" altLang="el-GR" sz="3600" dirty="0" smtClean="0">
                <a:latin typeface="+mn-lt"/>
              </a:rPr>
              <a:t> </a:t>
            </a:r>
            <a:r>
              <a:rPr lang="en-US" altLang="el-GR" sz="3600" dirty="0">
                <a:latin typeface="+mn-lt"/>
              </a:rPr>
              <a:t>European </a:t>
            </a:r>
            <a:r>
              <a:rPr lang="en-US" altLang="el-GR" sz="3600" dirty="0" smtClean="0">
                <a:latin typeface="+mn-lt"/>
              </a:rPr>
              <a:t>Championship, Oslo)   </a:t>
            </a:r>
          </a:p>
          <a:p>
            <a:pPr algn="just" eaLnBrk="1" hangingPunct="1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l-GR" sz="3600" dirty="0" smtClean="0">
                <a:latin typeface="+mn-lt"/>
              </a:rPr>
              <a:t>1971 – European Games in Zappeion</a:t>
            </a:r>
            <a:endParaRPr lang="el-GR" altLang="el-GR" sz="3600" dirty="0">
              <a:latin typeface="+mn-lt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39974" y="1373702"/>
            <a:ext cx="9001000" cy="76944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4400" b="1" dirty="0" smtClean="0">
                <a:latin typeface="+mn-lt"/>
              </a:rPr>
              <a:t>First steps (1965-1971)</a:t>
            </a:r>
            <a:endParaRPr lang="el-GR" altLang="el-GR" sz="4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39875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2000" y="36215"/>
            <a:ext cx="7482169" cy="1198800"/>
          </a:xfrm>
          <a:prstGeom prst="rect">
            <a:avLst/>
          </a:prstGeom>
          <a:solidFill>
            <a:srgbClr val="2AA82A"/>
          </a:solidFill>
          <a:effectLst>
            <a:softEdge rad="393700"/>
          </a:effectLst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719" tIns="52860" rIns="105719" bIns="52860" rtlCol="0" anchor="ctr"/>
          <a:lstStyle/>
          <a:p>
            <a:pPr algn="ctr"/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9th EBL NBO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Officers</a:t>
            </a:r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’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Seminar</a:t>
            </a:r>
            <a:endParaRPr lang="fr-F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53" y="216000"/>
            <a:ext cx="2365437" cy="90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719" tIns="52860" rIns="105719" bIns="52860"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2018 - BELFAST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942" y="705934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European</a:t>
            </a:r>
            <a:r>
              <a:rPr lang="fr-FR" sz="1400" dirty="0" smtClean="0"/>
              <a:t> Bridge </a:t>
            </a:r>
            <a:r>
              <a:rPr lang="fr-FR" sz="1400" dirty="0" err="1" smtClean="0"/>
              <a:t>League</a:t>
            </a:r>
            <a:endParaRPr lang="fr-FR" sz="1400" dirty="0"/>
          </a:p>
        </p:txBody>
      </p:sp>
      <p:pic>
        <p:nvPicPr>
          <p:cNvPr id="1026" name="Picture 2" descr="E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"/>
            <a:ext cx="1695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50054" y="1209312"/>
            <a:ext cx="9144115" cy="76944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4400" b="1" dirty="0" smtClean="0"/>
              <a:t>Kids Program (2014)2015-2019</a:t>
            </a:r>
            <a:endParaRPr lang="el-GR" altLang="el-GR" sz="4400" b="1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0054" y="2052439"/>
            <a:ext cx="9144115" cy="646331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Action Plan 4</a:t>
            </a:r>
            <a:r>
              <a:rPr lang="en-US" sz="36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3600" b="1" dirty="0" smtClean="0">
                <a:solidFill>
                  <a:schemeClr val="bg1"/>
                </a:solidFill>
              </a:rPr>
              <a:t> Year (9/18-6/19)</a:t>
            </a:r>
            <a:endParaRPr lang="el-GR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Πίνακας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533951"/>
              </p:ext>
            </p:extLst>
          </p:nvPr>
        </p:nvGraphicFramePr>
        <p:xfrm>
          <a:off x="750054" y="2751740"/>
          <a:ext cx="9144115" cy="43974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84516"/>
                <a:gridCol w="3984516"/>
                <a:gridCol w="1175083"/>
              </a:tblGrid>
              <a:tr h="213857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2018 – 2019: 4</a:t>
                      </a:r>
                      <a:r>
                        <a:rPr lang="en-US" sz="1300" baseline="30000" dirty="0">
                          <a:effectLst/>
                        </a:rPr>
                        <a:t>th</a:t>
                      </a:r>
                      <a:r>
                        <a:rPr lang="en-US" sz="1300" dirty="0">
                          <a:effectLst/>
                        </a:rPr>
                        <a:t> year </a:t>
                      </a:r>
                      <a:r>
                        <a:rPr lang="en-US" sz="1100" dirty="0">
                          <a:effectLst/>
                        </a:rPr>
                        <a:t>(September 2018 till June 2019)</a:t>
                      </a:r>
                      <a:endParaRPr lang="el-GR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31" marR="54831" marT="0" marB="0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1809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Function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31" marR="548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Responsible officer / Club of HBF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31" marR="548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Cost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31" marR="54831" marT="0" marB="0"/>
                </a:tc>
              </a:tr>
              <a:tr h="148055">
                <a:tc rowSpan="3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r>
                        <a:rPr lang="en-US" sz="1000" baseline="30000">
                          <a:effectLst/>
                        </a:rPr>
                        <a:t>th</a:t>
                      </a:r>
                      <a:r>
                        <a:rPr lang="en-US" sz="1000">
                          <a:effectLst/>
                        </a:rPr>
                        <a:t> year of official kids program in two clubs: OAMLE (Athens) and OAMK (Kalamata) </a:t>
                      </a:r>
                      <a:endParaRPr lang="el-GR" sz="9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r>
                        <a:rPr lang="en-US" sz="1000" baseline="30000">
                          <a:effectLst/>
                        </a:rPr>
                        <a:t>nd</a:t>
                      </a:r>
                      <a:r>
                        <a:rPr lang="en-US" sz="1000">
                          <a:effectLst/>
                        </a:rPr>
                        <a:t> in other clubs (Athens and Thessaloniki) 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31" marR="54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● Mr. Vasilis Virvidakis 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31" marR="5483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500 € x 4 clubs x 6 groups </a:t>
                      </a:r>
                      <a:endParaRPr lang="el-G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l-G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31" marR="54831" marT="0" marB="0"/>
                </a:tc>
              </a:tr>
              <a:tr h="551844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● Mr. Vasilis Rousseas  </a:t>
                      </a:r>
                      <a:endParaRPr lang="el-GR" sz="9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● Mrs. Villy Filopoulou</a:t>
                      </a:r>
                      <a:endParaRPr lang="el-GR" sz="9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● Certified Teachers of HBF 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31" marR="54831" marT="0" marB="0"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270291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● Operating expenses  for the Kids Program </a:t>
                      </a:r>
                      <a:endParaRPr lang="el-GR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4831" marR="548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r>
                        <a:rPr lang="el-GR" sz="1000">
                          <a:effectLst/>
                        </a:rPr>
                        <a:t>00 €</a:t>
                      </a:r>
                      <a:r>
                        <a:rPr lang="en-US" sz="1000">
                          <a:effectLst/>
                        </a:rPr>
                        <a:t> x 4 Clubs 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31" marR="54831" marT="0" marB="0"/>
                </a:tc>
              </a:tr>
              <a:tr h="148055">
                <a:tc rowSpan="5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l-GR" sz="900" dirty="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l-GR" sz="9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n-US" sz="1000" dirty="0">
                          <a:effectLst/>
                        </a:rPr>
                        <a:t>Kids tournaments </a:t>
                      </a:r>
                      <a:endParaRPr lang="el-GR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l-GR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31" marR="54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● Christmas Kids session 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31" marR="54831" marT="0" marB="0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l-G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l-G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Apr. 1000 € 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31" marR="54831" marT="0" marB="0"/>
                </a:tc>
              </a:tr>
              <a:tr h="148055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● Kids National Champion 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31" marR="54831" marT="0" marB="0"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148055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● Kids tournament in major Bridge Festivals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31" marR="54831" marT="0" marB="0"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148055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● HBF Open National - wide teams tournament 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31" marR="54831" marT="0" marB="0"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148055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● Various </a:t>
                      </a:r>
                      <a:r>
                        <a:rPr lang="el-GR" sz="900">
                          <a:effectLst/>
                        </a:rPr>
                        <a:t>expenses  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31" marR="54831" marT="0" marB="0"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602967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n-US" sz="1000">
                          <a:effectLst/>
                        </a:rPr>
                        <a:t>Summer Camp 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31" marR="54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● Mr. Dimitris Papaspyrou as Coordinator of the program</a:t>
                      </a:r>
                      <a:endParaRPr lang="el-GR" sz="9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● Mr. . Vasilis Virvidakis as head coach </a:t>
                      </a:r>
                      <a:endParaRPr lang="el-GR" sz="9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● Trainers of HBF </a:t>
                      </a:r>
                      <a:endParaRPr lang="el-GR" sz="9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● Duration: 40 days (2  summer camp periods) 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31" marR="548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l-G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apr. 6000 €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31" marR="54831" marT="0" marB="0"/>
                </a:tc>
              </a:tr>
              <a:tr h="499988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n-US" sz="1000">
                          <a:effectLst/>
                        </a:rPr>
                        <a:t>European youth bridge team championships 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31" marR="54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● Kids Team: A group of 4-6 kids, NPC Mr. Dimitris Papaspyrou as Coordinator of the program and Mr. Vasilis Virvidakis as coach.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31" marR="548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l-G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apr. </a:t>
                      </a:r>
                      <a:endParaRPr lang="el-G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12000 €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31" marR="54831" marT="0" marB="0"/>
                </a:tc>
              </a:tr>
              <a:tr h="330000"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Participation in the City of Athens program "Open Schools"</a:t>
                      </a:r>
                      <a:endParaRPr lang="el-GR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4831" marR="54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● Certified Trainers of HBF will teach Bridge to elementary schools pupils from February to May 2017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31" marR="548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apr. </a:t>
                      </a:r>
                      <a:endParaRPr lang="el-G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7000 €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31" marR="54831" marT="0" marB="0"/>
                </a:tc>
              </a:tr>
              <a:tr h="16450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n-US" sz="1000">
                          <a:effectLst/>
                        </a:rPr>
                        <a:t>Evaluation of the program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31" marR="54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● Mr. Dimitris Papaspyrou as Coordinator of the program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31" marR="548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None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31" marR="54831" marT="0" marB="0"/>
                </a:tc>
              </a:tr>
              <a:tr h="16450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n-US" sz="1000">
                          <a:effectLst/>
                        </a:rPr>
                        <a:t>Administrative Support 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31" marR="54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● Hellenic Bridge Federation (Officers &amp; Employees) 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31" marR="548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None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31" marR="54831" marT="0" marB="0"/>
                </a:tc>
              </a:tr>
              <a:tr h="330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l-G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31" marR="54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l-GR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31" marR="548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apr.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endParaRPr lang="el-GR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30000 €</a:t>
                      </a:r>
                      <a:endParaRPr lang="el-GR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31" marR="5483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9431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2000" y="36215"/>
            <a:ext cx="7482169" cy="1198800"/>
          </a:xfrm>
          <a:prstGeom prst="rect">
            <a:avLst/>
          </a:prstGeom>
          <a:solidFill>
            <a:srgbClr val="2AA82A"/>
          </a:solidFill>
          <a:effectLst>
            <a:softEdge rad="393700"/>
          </a:effectLst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719" tIns="52860" rIns="105719" bIns="52860" rtlCol="0" anchor="ctr"/>
          <a:lstStyle/>
          <a:p>
            <a:pPr algn="ctr"/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9th EBL NBO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Officers</a:t>
            </a:r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’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Seminar</a:t>
            </a:r>
            <a:endParaRPr lang="fr-F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53" y="216000"/>
            <a:ext cx="2365437" cy="90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719" tIns="52860" rIns="105719" bIns="52860"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2018 - BELFAST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942" y="705934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European</a:t>
            </a:r>
            <a:r>
              <a:rPr lang="fr-FR" sz="1400" dirty="0" smtClean="0"/>
              <a:t> Bridge </a:t>
            </a:r>
            <a:r>
              <a:rPr lang="fr-FR" sz="1400" dirty="0" err="1" smtClean="0"/>
              <a:t>League</a:t>
            </a:r>
            <a:endParaRPr lang="fr-FR" sz="1400" dirty="0"/>
          </a:p>
        </p:txBody>
      </p:sp>
      <p:pic>
        <p:nvPicPr>
          <p:cNvPr id="1026" name="Picture 2" descr="E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"/>
            <a:ext cx="1695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50054" y="1418753"/>
            <a:ext cx="9001000" cy="76944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4400" b="1" dirty="0" smtClean="0">
                <a:latin typeface="+mn-lt"/>
              </a:rPr>
              <a:t>Attracting kids to bridge</a:t>
            </a:r>
            <a:endParaRPr lang="el-GR" altLang="el-GR" sz="4400" b="1" dirty="0">
              <a:latin typeface="+mn-lt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34892" y="2188194"/>
            <a:ext cx="10031324" cy="46167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96449" indent="-39644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8972" indent="-330374" algn="l" defTabSz="10571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21495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0093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8692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07290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35887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4485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93083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3938"/>
              </a:lnSpc>
              <a:spcBef>
                <a:spcPct val="0"/>
              </a:spcBef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endParaRPr lang="en-GB" altLang="el-GR" b="1" dirty="0" smtClean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750054" y="2628503"/>
            <a:ext cx="9001000" cy="34563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0" tIns="0" rIns="0" bIns="0" rtlCol="0">
            <a:noAutofit/>
          </a:bodyPr>
          <a:lstStyle>
            <a:lvl1pPr marL="396449" indent="-39644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8972" indent="-330374" algn="l" defTabSz="10571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21495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0093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8692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07290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35887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4485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93083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indent="-857250" algn="just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romanLcPeriod"/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4400" b="1" dirty="0" smtClean="0"/>
              <a:t>Presentation</a:t>
            </a:r>
            <a:r>
              <a:rPr lang="el-GR" altLang="el-GR" sz="4400" b="1" dirty="0" smtClean="0"/>
              <a:t> </a:t>
            </a:r>
            <a:r>
              <a:rPr lang="en-US" altLang="el-GR" sz="4400" b="1" dirty="0" smtClean="0"/>
              <a:t>of Bridge</a:t>
            </a:r>
          </a:p>
          <a:p>
            <a:pPr marL="857250" indent="-857250" algn="just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romanLcPeriod"/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4400" b="1" dirty="0" smtClean="0"/>
              <a:t>Game not a lesson</a:t>
            </a:r>
          </a:p>
          <a:p>
            <a:pPr marL="857250" indent="-857250" algn="just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romanLcPeriod"/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4400" b="1" dirty="0" smtClean="0"/>
              <a:t>Parties and Events</a:t>
            </a:r>
          </a:p>
          <a:p>
            <a:pPr marL="857250" indent="-857250" algn="just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romanLcPeriod"/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4400" b="1" dirty="0" smtClean="0"/>
              <a:t>Motives (trophies, </a:t>
            </a:r>
            <a:r>
              <a:rPr lang="en-US" altLang="el-GR" sz="4400" b="1" dirty="0"/>
              <a:t>bonuses for Universities)</a:t>
            </a:r>
            <a:endParaRPr lang="en-US" altLang="el-GR" sz="4400" b="1" dirty="0" smtClean="0"/>
          </a:p>
        </p:txBody>
      </p:sp>
    </p:spTree>
    <p:extLst>
      <p:ext uri="{BB962C8B-B14F-4D97-AF65-F5344CB8AC3E}">
        <p14:creationId xmlns:p14="http://schemas.microsoft.com/office/powerpoint/2010/main" val="39440116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2000" y="36215"/>
            <a:ext cx="7482169" cy="1198800"/>
          </a:xfrm>
          <a:prstGeom prst="rect">
            <a:avLst/>
          </a:prstGeom>
          <a:solidFill>
            <a:srgbClr val="2AA82A"/>
          </a:solidFill>
          <a:effectLst>
            <a:softEdge rad="393700"/>
          </a:effectLst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719" tIns="52860" rIns="105719" bIns="52860" rtlCol="0" anchor="ctr"/>
          <a:lstStyle/>
          <a:p>
            <a:pPr algn="ctr"/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9th EBL NBO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Officers</a:t>
            </a:r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’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Seminar</a:t>
            </a:r>
            <a:endParaRPr lang="fr-F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53" y="216000"/>
            <a:ext cx="2365437" cy="90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719" tIns="52860" rIns="105719" bIns="52860"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2018 - BELFAST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942" y="705934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European</a:t>
            </a:r>
            <a:r>
              <a:rPr lang="fr-FR" sz="1400" dirty="0" smtClean="0"/>
              <a:t> Bridge </a:t>
            </a:r>
            <a:r>
              <a:rPr lang="fr-FR" sz="1400" dirty="0" err="1" smtClean="0"/>
              <a:t>League</a:t>
            </a:r>
            <a:endParaRPr lang="fr-FR" sz="1400" dirty="0"/>
          </a:p>
        </p:txBody>
      </p:sp>
      <p:pic>
        <p:nvPicPr>
          <p:cNvPr id="1026" name="Picture 2" descr="E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"/>
            <a:ext cx="1695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132262" y="1418753"/>
            <a:ext cx="4104456" cy="76944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4400" b="1" dirty="0" smtClean="0">
                <a:latin typeface="+mn-lt"/>
              </a:rPr>
              <a:t> </a:t>
            </a:r>
            <a:r>
              <a:rPr lang="en-US" altLang="el-GR" sz="4400" b="1" dirty="0" err="1" smtClean="0">
                <a:latin typeface="+mn-lt"/>
              </a:rPr>
              <a:t>i</a:t>
            </a:r>
            <a:r>
              <a:rPr lang="en-US" altLang="el-GR" sz="4400" b="1" dirty="0" smtClean="0">
                <a:latin typeface="+mn-lt"/>
              </a:rPr>
              <a:t>. Presentation</a:t>
            </a:r>
            <a:endParaRPr lang="el-GR" altLang="el-GR" sz="4400" b="1" dirty="0">
              <a:latin typeface="+mn-lt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34892" y="2188194"/>
            <a:ext cx="10031324" cy="46167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96449" indent="-39644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8972" indent="-330374" algn="l" defTabSz="10571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21495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0093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8692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07290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35887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4485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93083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3938"/>
              </a:lnSpc>
              <a:spcBef>
                <a:spcPct val="0"/>
              </a:spcBef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endParaRPr lang="en-GB" altLang="el-GR" b="1" dirty="0" smtClean="0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324" y="2281953"/>
            <a:ext cx="3088730" cy="2060762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390" y="2988543"/>
            <a:ext cx="2219568" cy="3326754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306" y="4496580"/>
            <a:ext cx="3168352" cy="2113885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06" y="2569815"/>
            <a:ext cx="3211810" cy="1804484"/>
          </a:xfrm>
          <a:prstGeom prst="rect">
            <a:avLst/>
          </a:prstGeom>
        </p:spPr>
      </p:pic>
      <p:pic>
        <p:nvPicPr>
          <p:cNvPr id="2050" name="Picture 2" descr="https://scontent.fath3-1.fna.fbcdn.net/v/t35.0-12/s2048x2048/27046464_10156000063824754_242019639_o.jpg?oh=225bab660f463848adc51bd9e9768b23&amp;oe=5A68096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68" y="4982665"/>
            <a:ext cx="3239648" cy="182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12123" y="2095991"/>
            <a:ext cx="936104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Larisa</a:t>
            </a:r>
            <a:endParaRPr lang="el-GR" sz="2400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1618723" y="4511910"/>
            <a:ext cx="1420138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Kalamata</a:t>
            </a:r>
            <a:endParaRPr lang="el-GR" sz="2400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6447370" y="4190255"/>
            <a:ext cx="2229508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Nicosia (Cyprus)</a:t>
            </a:r>
            <a:endParaRPr lang="el-GR" sz="2400" b="1" i="1" dirty="0"/>
          </a:p>
        </p:txBody>
      </p:sp>
    </p:spTree>
    <p:extLst>
      <p:ext uri="{BB962C8B-B14F-4D97-AF65-F5344CB8AC3E}">
        <p14:creationId xmlns:p14="http://schemas.microsoft.com/office/powerpoint/2010/main" val="5126139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2000" y="36215"/>
            <a:ext cx="7482169" cy="1198800"/>
          </a:xfrm>
          <a:prstGeom prst="rect">
            <a:avLst/>
          </a:prstGeom>
          <a:solidFill>
            <a:srgbClr val="2AA82A"/>
          </a:solidFill>
          <a:effectLst>
            <a:softEdge rad="393700"/>
          </a:effectLst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719" tIns="52860" rIns="105719" bIns="52860" rtlCol="0" anchor="ctr"/>
          <a:lstStyle/>
          <a:p>
            <a:pPr algn="ctr"/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9th EBL NBO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Officers</a:t>
            </a:r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’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Seminar</a:t>
            </a:r>
            <a:endParaRPr lang="fr-F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53" y="216000"/>
            <a:ext cx="2365437" cy="90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719" tIns="52860" rIns="105719" bIns="52860"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2018 - BELFAST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942" y="705934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European</a:t>
            </a:r>
            <a:r>
              <a:rPr lang="fr-FR" sz="1400" dirty="0" smtClean="0"/>
              <a:t> Bridge </a:t>
            </a:r>
            <a:r>
              <a:rPr lang="fr-FR" sz="1400" dirty="0" err="1" smtClean="0"/>
              <a:t>League</a:t>
            </a:r>
            <a:endParaRPr lang="fr-FR" sz="1400" dirty="0"/>
          </a:p>
        </p:txBody>
      </p:sp>
      <p:pic>
        <p:nvPicPr>
          <p:cNvPr id="1026" name="Picture 2" descr="E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"/>
            <a:ext cx="1695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383311" y="1235015"/>
            <a:ext cx="3600400" cy="76944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4400" b="1" dirty="0" smtClean="0">
                <a:latin typeface="+mn-lt"/>
              </a:rPr>
              <a:t> </a:t>
            </a:r>
            <a:r>
              <a:rPr lang="en-US" altLang="el-GR" sz="4400" b="1" dirty="0" smtClean="0"/>
              <a:t>ii</a:t>
            </a:r>
            <a:r>
              <a:rPr lang="en-US" altLang="el-GR" sz="4400" b="1" dirty="0" smtClean="0">
                <a:latin typeface="+mn-lt"/>
              </a:rPr>
              <a:t>. Game</a:t>
            </a:r>
            <a:endParaRPr lang="el-GR" altLang="el-GR" sz="4400" b="1" dirty="0">
              <a:latin typeface="+mn-lt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34892" y="2188194"/>
            <a:ext cx="10031324" cy="46167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96449" indent="-39644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8972" indent="-330374" algn="l" defTabSz="10571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21495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0093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8692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07290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35887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4485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93083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3938"/>
              </a:lnSpc>
              <a:spcBef>
                <a:spcPct val="0"/>
              </a:spcBef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endParaRPr lang="en-GB" altLang="el-GR" b="1" dirty="0" smtClean="0"/>
          </a:p>
        </p:txBody>
      </p:sp>
      <p:pic>
        <p:nvPicPr>
          <p:cNvPr id="14" name="Εικόνα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339" y="2308958"/>
            <a:ext cx="3421359" cy="2379043"/>
          </a:xfrm>
          <a:prstGeom prst="rect">
            <a:avLst/>
          </a:prstGeom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9" y="2308958"/>
            <a:ext cx="3096344" cy="2322258"/>
          </a:xfrm>
          <a:prstGeom prst="rect">
            <a:avLst/>
          </a:prstGeom>
        </p:spPr>
      </p:pic>
      <p:pic>
        <p:nvPicPr>
          <p:cNvPr id="17" name="Θέση περιεχομένου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34" y="4790338"/>
            <a:ext cx="3096344" cy="2241997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452" y="4821078"/>
            <a:ext cx="2917304" cy="2187978"/>
          </a:xfrm>
          <a:prstGeom prst="rect">
            <a:avLst/>
          </a:prstGeom>
        </p:spPr>
      </p:pic>
      <p:pic>
        <p:nvPicPr>
          <p:cNvPr id="3074" name="Picture 2" descr="https://scontent.fath3-1.fna.fbcdn.net/v/t35.0-12/s2048x2048/27047098_10156000060589754_1795740492_o.jpg?oh=1b8cd7d4c7cd8541844cf268cb972974&amp;oe=5A682B5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902" y="4852944"/>
            <a:ext cx="3813862" cy="214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content.fath3-1.fna.fbcdn.net/v/t35.0-12/s2048x2048/27335354_10156000059709754_404462430_o.jpg?oh=756ff6920abff58821c4745a382d71df&amp;oe=5A67D4EB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077" y="2580220"/>
            <a:ext cx="3349276" cy="188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026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2000" y="36215"/>
            <a:ext cx="7482169" cy="1198800"/>
          </a:xfrm>
          <a:prstGeom prst="rect">
            <a:avLst/>
          </a:prstGeom>
          <a:solidFill>
            <a:srgbClr val="2AA82A"/>
          </a:solidFill>
          <a:effectLst>
            <a:softEdge rad="393700"/>
          </a:effectLst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719" tIns="52860" rIns="105719" bIns="52860" rtlCol="0" anchor="ctr"/>
          <a:lstStyle/>
          <a:p>
            <a:pPr algn="ctr"/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9th EBL NBO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Officers</a:t>
            </a:r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’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Seminar</a:t>
            </a:r>
            <a:endParaRPr lang="fr-F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53" y="216000"/>
            <a:ext cx="2365437" cy="90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719" tIns="52860" rIns="105719" bIns="52860"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2018 - BELFAST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942" y="705934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European</a:t>
            </a:r>
            <a:r>
              <a:rPr lang="fr-FR" sz="1400" dirty="0" smtClean="0"/>
              <a:t> Bridge </a:t>
            </a:r>
            <a:r>
              <a:rPr lang="fr-FR" sz="1400" dirty="0" err="1" smtClean="0"/>
              <a:t>League</a:t>
            </a:r>
            <a:endParaRPr lang="fr-FR" sz="1400" dirty="0"/>
          </a:p>
        </p:txBody>
      </p:sp>
      <p:pic>
        <p:nvPicPr>
          <p:cNvPr id="1026" name="Picture 2" descr="E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"/>
            <a:ext cx="1695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727668" y="1265131"/>
            <a:ext cx="4824536" cy="76944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4400" b="1" dirty="0" smtClean="0">
                <a:latin typeface="+mn-lt"/>
              </a:rPr>
              <a:t> </a:t>
            </a:r>
            <a:r>
              <a:rPr lang="en-US" altLang="el-GR" sz="4400" b="1" dirty="0" smtClean="0">
                <a:latin typeface="+mn-lt"/>
              </a:rPr>
              <a:t>iii. Parties &amp; Events</a:t>
            </a:r>
            <a:endParaRPr lang="el-GR" altLang="el-GR" sz="4400" b="1" dirty="0">
              <a:latin typeface="+mn-lt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34892" y="2188194"/>
            <a:ext cx="10031324" cy="46167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96449" indent="-39644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8972" indent="-330374" algn="l" defTabSz="10571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21495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0093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8692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07290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35887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4485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93083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3938"/>
              </a:lnSpc>
              <a:spcBef>
                <a:spcPct val="0"/>
              </a:spcBef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endParaRPr lang="en-GB" altLang="el-GR" b="1" dirty="0" smtClean="0"/>
          </a:p>
        </p:txBody>
      </p:sp>
      <p:pic>
        <p:nvPicPr>
          <p:cNvPr id="14" name="Θέση περιεχομένου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99" y="4906711"/>
            <a:ext cx="3252676" cy="2167466"/>
          </a:xfrm>
          <a:prstGeom prst="rect">
            <a:avLst/>
          </a:prstGeom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59" y="2188194"/>
            <a:ext cx="3356631" cy="2517474"/>
          </a:xfrm>
          <a:prstGeom prst="rect">
            <a:avLst/>
          </a:prstGeom>
        </p:spPr>
      </p:pic>
      <p:pic>
        <p:nvPicPr>
          <p:cNvPr id="17" name="Εικόνα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872" y="2224139"/>
            <a:ext cx="3096344" cy="2322259"/>
          </a:xfrm>
          <a:prstGeom prst="rect">
            <a:avLst/>
          </a:prstGeom>
        </p:spPr>
      </p:pic>
      <p:pic>
        <p:nvPicPr>
          <p:cNvPr id="4098" name="Picture 2" descr="Μαθήματα μπριτζ στο Ακρίτας Summer Camp - εβδομάδα 1 (19/6-23/6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75" y="4948245"/>
            <a:ext cx="3473997" cy="208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Μαθήματα μπριτζ στο Ακρίτας Summer Camp - εβδομάδα 1 (19/6-23/6)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931" y="2557515"/>
            <a:ext cx="3280155" cy="18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637" y="4752832"/>
            <a:ext cx="3096344" cy="232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985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2000" y="36215"/>
            <a:ext cx="7482169" cy="1198800"/>
          </a:xfrm>
          <a:prstGeom prst="rect">
            <a:avLst/>
          </a:prstGeom>
          <a:solidFill>
            <a:srgbClr val="2AA82A"/>
          </a:solidFill>
          <a:effectLst>
            <a:softEdge rad="393700"/>
          </a:effectLst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719" tIns="52860" rIns="105719" bIns="52860" rtlCol="0" anchor="ctr"/>
          <a:lstStyle/>
          <a:p>
            <a:pPr algn="ctr"/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9th EBL NBO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Officers</a:t>
            </a:r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’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Seminar</a:t>
            </a:r>
            <a:endParaRPr lang="fr-F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53" y="216000"/>
            <a:ext cx="2365437" cy="90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719" tIns="52860" rIns="105719" bIns="52860"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2018 - BELFAST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942" y="705934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European</a:t>
            </a:r>
            <a:r>
              <a:rPr lang="fr-FR" sz="1400" dirty="0" smtClean="0"/>
              <a:t> Bridge </a:t>
            </a:r>
            <a:r>
              <a:rPr lang="fr-FR" sz="1400" dirty="0" err="1" smtClean="0"/>
              <a:t>League</a:t>
            </a:r>
            <a:endParaRPr lang="fr-FR" sz="1400" dirty="0"/>
          </a:p>
        </p:txBody>
      </p:sp>
      <p:pic>
        <p:nvPicPr>
          <p:cNvPr id="1026" name="Picture 2" descr="EB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"/>
            <a:ext cx="1695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727668" y="1265131"/>
            <a:ext cx="4824536" cy="76944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4400" b="1" dirty="0" smtClean="0">
                <a:latin typeface="+mn-lt"/>
              </a:rPr>
              <a:t> </a:t>
            </a:r>
            <a:r>
              <a:rPr lang="en-US" altLang="el-GR" sz="4400" b="1" dirty="0" smtClean="0">
                <a:latin typeface="+mn-lt"/>
              </a:rPr>
              <a:t>iv. Motives</a:t>
            </a:r>
            <a:endParaRPr lang="el-GR" altLang="el-GR" sz="4400" b="1" dirty="0">
              <a:latin typeface="+mn-lt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34892" y="2188194"/>
            <a:ext cx="10031324" cy="46167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96449" indent="-39644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8972" indent="-330374" algn="l" defTabSz="10571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21495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0093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8692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07290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35887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4485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93083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3938"/>
              </a:lnSpc>
              <a:spcBef>
                <a:spcPct val="0"/>
              </a:spcBef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endParaRPr lang="en-GB" altLang="el-GR" b="1" dirty="0" smtClean="0"/>
          </a:p>
        </p:txBody>
      </p:sp>
      <p:pic>
        <p:nvPicPr>
          <p:cNvPr id="13" name="Εικόνα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678" y="2813064"/>
            <a:ext cx="4678346" cy="3508760"/>
          </a:xfrm>
          <a:prstGeom prst="rect">
            <a:avLst/>
          </a:prstGeom>
        </p:spPr>
      </p:pic>
      <p:pic>
        <p:nvPicPr>
          <p:cNvPr id="18" name="Εικόνα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56981" y="2984299"/>
            <a:ext cx="4776625" cy="3184416"/>
          </a:xfrm>
          <a:prstGeom prst="rect">
            <a:avLst/>
          </a:prstGeom>
        </p:spPr>
      </p:pic>
      <p:pic>
        <p:nvPicPr>
          <p:cNvPr id="2" name="Greek National Kids Bridge Tea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7499" y="2178114"/>
            <a:ext cx="8706110" cy="489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8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5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2000" y="36215"/>
            <a:ext cx="7482169" cy="1198800"/>
          </a:xfrm>
          <a:prstGeom prst="rect">
            <a:avLst/>
          </a:prstGeom>
          <a:solidFill>
            <a:srgbClr val="2AA82A"/>
          </a:solidFill>
          <a:effectLst>
            <a:softEdge rad="393700"/>
          </a:effectLst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719" tIns="52860" rIns="105719" bIns="52860" rtlCol="0" anchor="ctr"/>
          <a:lstStyle/>
          <a:p>
            <a:pPr algn="ctr"/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9th EBL NBO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Officers</a:t>
            </a:r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’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Seminar</a:t>
            </a:r>
            <a:endParaRPr lang="fr-F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53" y="216000"/>
            <a:ext cx="2365437" cy="90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719" tIns="52860" rIns="105719" bIns="52860"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2018 - BELFAST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942" y="705934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European</a:t>
            </a:r>
            <a:r>
              <a:rPr lang="fr-FR" sz="1400" dirty="0" smtClean="0"/>
              <a:t> Bridge </a:t>
            </a:r>
            <a:r>
              <a:rPr lang="fr-FR" sz="1400" dirty="0" err="1" smtClean="0"/>
              <a:t>League</a:t>
            </a:r>
            <a:endParaRPr lang="fr-FR" sz="1400" dirty="0"/>
          </a:p>
        </p:txBody>
      </p:sp>
      <p:pic>
        <p:nvPicPr>
          <p:cNvPr id="1026" name="Picture 2" descr="E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"/>
            <a:ext cx="1695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50054" y="1418753"/>
            <a:ext cx="9001000" cy="76944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4400" b="1" dirty="0" smtClean="0">
                <a:latin typeface="+mn-lt"/>
              </a:rPr>
              <a:t>Problems &amp; Dangers</a:t>
            </a:r>
            <a:endParaRPr lang="el-GR" altLang="el-GR" sz="4400" b="1" dirty="0">
              <a:latin typeface="+mn-lt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34892" y="2188194"/>
            <a:ext cx="10031324" cy="46167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96449" indent="-39644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8972" indent="-330374" algn="l" defTabSz="10571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21495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0093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8692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07290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35887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4485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93083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3938"/>
              </a:lnSpc>
              <a:spcBef>
                <a:spcPct val="0"/>
              </a:spcBef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endParaRPr lang="en-GB" altLang="el-GR" b="1" dirty="0" smtClean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750054" y="2484487"/>
            <a:ext cx="9001000" cy="43204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0" tIns="0" rIns="0" bIns="0" rtlCol="0">
            <a:noAutofit/>
          </a:bodyPr>
          <a:lstStyle>
            <a:lvl1pPr marL="396449" indent="-39644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8972" indent="-330374" algn="l" defTabSz="10571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21495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0093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8692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07290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35887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4485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93083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indent="-857250" algn="just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romanLcPeriod"/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4400" b="1" dirty="0" smtClean="0"/>
              <a:t>Adults </a:t>
            </a:r>
            <a:r>
              <a:rPr lang="en-US" altLang="el-GR" sz="4400" b="1" smtClean="0"/>
              <a:t>who refuse </a:t>
            </a:r>
            <a:r>
              <a:rPr lang="en-US" altLang="el-GR" sz="4400" b="1" dirty="0" smtClean="0"/>
              <a:t>to play against children</a:t>
            </a:r>
          </a:p>
          <a:p>
            <a:pPr marL="1435100" lvl="1" indent="-450850" algn="just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  <a:tabLst>
                <a:tab pos="501650" algn="l"/>
                <a:tab pos="1350963" algn="l"/>
                <a:tab pos="1617663" algn="l"/>
                <a:tab pos="2017713" algn="l"/>
                <a:tab pos="2522538" algn="l"/>
                <a:tab pos="3028950" algn="l"/>
                <a:tab pos="3533775" algn="l"/>
                <a:tab pos="4038600" algn="l"/>
                <a:tab pos="4545013" algn="l"/>
                <a:tab pos="5049838" algn="l"/>
                <a:tab pos="5554663" algn="l"/>
                <a:tab pos="6061075" algn="l"/>
                <a:tab pos="6565900" algn="l"/>
                <a:tab pos="7072313" algn="l"/>
                <a:tab pos="7577138" algn="l"/>
                <a:tab pos="8081963" algn="l"/>
                <a:tab pos="8588375" algn="l"/>
                <a:tab pos="9093200" algn="l"/>
                <a:tab pos="9598025" algn="l"/>
                <a:tab pos="10104438" algn="l"/>
              </a:tabLst>
            </a:pPr>
            <a:r>
              <a:rPr lang="en-US" altLang="el-GR" sz="3600" b="1" i="1" dirty="0" smtClean="0"/>
              <a:t>Feeling uncomfortable</a:t>
            </a:r>
          </a:p>
          <a:p>
            <a:pPr marL="1435100" lvl="1" indent="-450850" algn="just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  <a:tabLst>
                <a:tab pos="501650" algn="l"/>
                <a:tab pos="1350963" algn="l"/>
                <a:tab pos="1617663" algn="l"/>
                <a:tab pos="2017713" algn="l"/>
                <a:tab pos="2522538" algn="l"/>
                <a:tab pos="3028950" algn="l"/>
                <a:tab pos="3533775" algn="l"/>
                <a:tab pos="4038600" algn="l"/>
                <a:tab pos="4545013" algn="l"/>
                <a:tab pos="5049838" algn="l"/>
                <a:tab pos="5554663" algn="l"/>
                <a:tab pos="6061075" algn="l"/>
                <a:tab pos="6565900" algn="l"/>
                <a:tab pos="7072313" algn="l"/>
                <a:tab pos="7577138" algn="l"/>
                <a:tab pos="8081963" algn="l"/>
                <a:tab pos="8588375" algn="l"/>
                <a:tab pos="9093200" algn="l"/>
                <a:tab pos="9598025" algn="l"/>
                <a:tab pos="10104438" algn="l"/>
              </a:tabLst>
            </a:pPr>
            <a:r>
              <a:rPr lang="en-US" altLang="el-GR" sz="3600" b="1" i="1" dirty="0" smtClean="0"/>
              <a:t>Afraid to lose</a:t>
            </a:r>
          </a:p>
          <a:p>
            <a:pPr marL="857250" indent="-857250" algn="just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romanLcPeriod"/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4400" b="1" dirty="0" smtClean="0"/>
              <a:t>Addiction</a:t>
            </a:r>
          </a:p>
          <a:p>
            <a:pPr marL="1435100" lvl="1" indent="-450850" algn="just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  <a:tabLst>
                <a:tab pos="501650" algn="l"/>
                <a:tab pos="1350963" algn="l"/>
                <a:tab pos="1617663" algn="l"/>
                <a:tab pos="2017713" algn="l"/>
                <a:tab pos="2522538" algn="l"/>
                <a:tab pos="3028950" algn="l"/>
                <a:tab pos="3533775" algn="l"/>
                <a:tab pos="4038600" algn="l"/>
                <a:tab pos="4545013" algn="l"/>
                <a:tab pos="5049838" algn="l"/>
                <a:tab pos="5554663" algn="l"/>
                <a:tab pos="6061075" algn="l"/>
                <a:tab pos="6565900" algn="l"/>
                <a:tab pos="7072313" algn="l"/>
                <a:tab pos="7577138" algn="l"/>
                <a:tab pos="8081963" algn="l"/>
                <a:tab pos="8588375" algn="l"/>
                <a:tab pos="9093200" algn="l"/>
                <a:tab pos="9598025" algn="l"/>
                <a:tab pos="10104438" algn="l"/>
              </a:tabLst>
            </a:pPr>
            <a:r>
              <a:rPr lang="en-US" altLang="el-GR" sz="3600" b="1" i="1" dirty="0" smtClean="0"/>
              <a:t>Isolation</a:t>
            </a:r>
            <a:endParaRPr lang="en-US" altLang="el-GR" sz="3600" b="1" i="1" dirty="0"/>
          </a:p>
          <a:p>
            <a:pPr marL="1435100" lvl="1" indent="-450850" algn="just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  <a:tabLst>
                <a:tab pos="501650" algn="l"/>
                <a:tab pos="1350963" algn="l"/>
                <a:tab pos="1617663" algn="l"/>
                <a:tab pos="2017713" algn="l"/>
                <a:tab pos="2522538" algn="l"/>
                <a:tab pos="3028950" algn="l"/>
                <a:tab pos="3533775" algn="l"/>
                <a:tab pos="4038600" algn="l"/>
                <a:tab pos="4545013" algn="l"/>
                <a:tab pos="5049838" algn="l"/>
                <a:tab pos="5554663" algn="l"/>
                <a:tab pos="6061075" algn="l"/>
                <a:tab pos="6565900" algn="l"/>
                <a:tab pos="7072313" algn="l"/>
                <a:tab pos="7577138" algn="l"/>
                <a:tab pos="8081963" algn="l"/>
                <a:tab pos="8588375" algn="l"/>
                <a:tab pos="9093200" algn="l"/>
                <a:tab pos="9598025" algn="l"/>
                <a:tab pos="10104438" algn="l"/>
              </a:tabLst>
            </a:pPr>
            <a:r>
              <a:rPr lang="en-US" altLang="el-GR" sz="3600" b="1" i="1" dirty="0" smtClean="0"/>
              <a:t>Abandoning studies</a:t>
            </a:r>
            <a:endParaRPr lang="en-US" altLang="el-GR" sz="3600" b="1" i="1" dirty="0"/>
          </a:p>
          <a:p>
            <a:pPr marL="857250" indent="-857250" algn="just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romanLcPeriod"/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endParaRPr lang="en-US" altLang="el-GR" sz="4400" b="1" dirty="0" smtClean="0"/>
          </a:p>
        </p:txBody>
      </p:sp>
    </p:spTree>
    <p:extLst>
      <p:ext uri="{BB962C8B-B14F-4D97-AF65-F5344CB8AC3E}">
        <p14:creationId xmlns:p14="http://schemas.microsoft.com/office/powerpoint/2010/main" val="203279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2000" y="36215"/>
            <a:ext cx="7482169" cy="1198800"/>
          </a:xfrm>
          <a:prstGeom prst="rect">
            <a:avLst/>
          </a:prstGeom>
          <a:solidFill>
            <a:srgbClr val="2AA82A"/>
          </a:solidFill>
          <a:effectLst>
            <a:softEdge rad="393700"/>
          </a:effectLst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719" tIns="52860" rIns="105719" bIns="52860" rtlCol="0" anchor="ctr"/>
          <a:lstStyle/>
          <a:p>
            <a:pPr algn="ctr"/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9th EBL NBO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Officers</a:t>
            </a:r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’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Seminar</a:t>
            </a:r>
            <a:endParaRPr lang="fr-F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53" y="216000"/>
            <a:ext cx="2365437" cy="90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719" tIns="52860" rIns="105719" bIns="52860"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2018 - BELFAST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942" y="705934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European</a:t>
            </a:r>
            <a:r>
              <a:rPr lang="fr-FR" sz="1400" dirty="0" smtClean="0"/>
              <a:t> Bridge </a:t>
            </a:r>
            <a:r>
              <a:rPr lang="fr-FR" sz="1400" dirty="0" err="1" smtClean="0"/>
              <a:t>League</a:t>
            </a:r>
            <a:endParaRPr lang="fr-FR" sz="1400" dirty="0"/>
          </a:p>
        </p:txBody>
      </p:sp>
      <p:pic>
        <p:nvPicPr>
          <p:cNvPr id="1026" name="Picture 2" descr="E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"/>
            <a:ext cx="1695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97" y="1252387"/>
            <a:ext cx="9022197" cy="584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06583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2000" y="36215"/>
            <a:ext cx="7482169" cy="1198800"/>
          </a:xfrm>
          <a:prstGeom prst="rect">
            <a:avLst/>
          </a:prstGeom>
          <a:solidFill>
            <a:srgbClr val="2AA82A"/>
          </a:solidFill>
          <a:effectLst>
            <a:softEdge rad="393700"/>
          </a:effectLst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719" tIns="52860" rIns="105719" bIns="52860" rtlCol="0" anchor="ctr"/>
          <a:lstStyle/>
          <a:p>
            <a:pPr algn="ctr"/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9th EBL NBO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Officers</a:t>
            </a:r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’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Seminar</a:t>
            </a:r>
            <a:endParaRPr lang="fr-F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53" y="216000"/>
            <a:ext cx="2365437" cy="90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719" tIns="52860" rIns="105719" bIns="52860"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2018 - BELFAST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942" y="705934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European</a:t>
            </a:r>
            <a:r>
              <a:rPr lang="fr-FR" sz="1400" dirty="0" smtClean="0"/>
              <a:t> Bridge </a:t>
            </a:r>
            <a:r>
              <a:rPr lang="fr-FR" sz="1400" dirty="0" err="1" smtClean="0"/>
              <a:t>League</a:t>
            </a:r>
            <a:endParaRPr lang="fr-FR" sz="1400" dirty="0"/>
          </a:p>
        </p:txBody>
      </p:sp>
      <p:pic>
        <p:nvPicPr>
          <p:cNvPr id="1026" name="Picture 2" descr="E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"/>
            <a:ext cx="1695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548086" y="1404367"/>
            <a:ext cx="7292714" cy="76944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4400" b="1" dirty="0" smtClean="0"/>
              <a:t>2017 junior athlete identities</a:t>
            </a:r>
            <a:endParaRPr lang="el-GR" altLang="el-GR" sz="4400" b="1" dirty="0">
              <a:latin typeface="+mn-lt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58998" y="2731997"/>
            <a:ext cx="9535171" cy="33528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96449" indent="-39644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8972" indent="-330374" algn="l" defTabSz="10571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21495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0093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8692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07290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35887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4485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93083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5500"/>
              </a:lnSpc>
              <a:spcBef>
                <a:spcPts val="600"/>
              </a:spcBef>
              <a:spcAft>
                <a:spcPts val="600"/>
              </a:spcAft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4000" dirty="0" smtClean="0"/>
              <a:t>0-10:      6    ,  7</a:t>
            </a:r>
          </a:p>
          <a:p>
            <a:pPr algn="just">
              <a:lnSpc>
                <a:spcPts val="5500"/>
              </a:lnSpc>
              <a:spcBef>
                <a:spcPts val="600"/>
              </a:spcBef>
              <a:spcAft>
                <a:spcPts val="600"/>
              </a:spcAft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4000" dirty="0" smtClean="0"/>
              <a:t>11-15: 29    , 28 </a:t>
            </a:r>
          </a:p>
          <a:p>
            <a:pPr algn="just">
              <a:lnSpc>
                <a:spcPts val="5500"/>
              </a:lnSpc>
              <a:spcBef>
                <a:spcPts val="600"/>
              </a:spcBef>
              <a:spcAft>
                <a:spcPts val="600"/>
              </a:spcAft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4000" dirty="0" smtClean="0"/>
              <a:t>16-20: 23    , 14 </a:t>
            </a:r>
          </a:p>
          <a:p>
            <a:pPr algn="just">
              <a:lnSpc>
                <a:spcPts val="5500"/>
              </a:lnSpc>
              <a:spcBef>
                <a:spcPts val="600"/>
              </a:spcBef>
              <a:spcAft>
                <a:spcPts val="600"/>
              </a:spcAft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4000" dirty="0" smtClean="0"/>
              <a:t>21-25: 39    , 15 </a:t>
            </a:r>
            <a:endParaRPr lang="el-GR" altLang="el-GR" sz="4000" dirty="0"/>
          </a:p>
        </p:txBody>
      </p:sp>
      <p:pic>
        <p:nvPicPr>
          <p:cNvPr id="12" name="Picture 4" descr="C:\Users\Βασίλης\AppData\Local\Microsoft\Windows\INetCache\IE\LR6B1EFA\stick-35185_960_720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589" y="2731997"/>
            <a:ext cx="1539631" cy="313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Βασίλης\AppData\Local\Microsoft\Windows\INetCache\IE\LR6B1EFA\nicubunu-Stick-figure-female-2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336" y="3074863"/>
            <a:ext cx="1223902" cy="279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96686" y="2859421"/>
            <a:ext cx="5760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97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26492" y="3122110"/>
            <a:ext cx="5040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64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636" y="2814584"/>
            <a:ext cx="552171" cy="522969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50" y="2747925"/>
            <a:ext cx="360040" cy="635124"/>
          </a:xfrm>
          <a:prstGeom prst="rect">
            <a:avLst/>
          </a:prstGeom>
        </p:spPr>
      </p:pic>
      <p:pic>
        <p:nvPicPr>
          <p:cNvPr id="18" name="Εικόνα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75" y="3664765"/>
            <a:ext cx="552171" cy="522969"/>
          </a:xfrm>
          <a:prstGeom prst="rect">
            <a:avLst/>
          </a:prstGeom>
        </p:spPr>
      </p:pic>
      <p:pic>
        <p:nvPicPr>
          <p:cNvPr id="19" name="Εικόνα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74" y="4471862"/>
            <a:ext cx="552171" cy="522969"/>
          </a:xfrm>
          <a:prstGeom prst="rect">
            <a:avLst/>
          </a:prstGeom>
        </p:spPr>
      </p:pic>
      <p:pic>
        <p:nvPicPr>
          <p:cNvPr id="20" name="Εικόνα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75" y="5327541"/>
            <a:ext cx="552171" cy="522969"/>
          </a:xfrm>
          <a:prstGeom prst="rect">
            <a:avLst/>
          </a:prstGeom>
        </p:spPr>
      </p:pic>
      <p:pic>
        <p:nvPicPr>
          <p:cNvPr id="21" name="Εικόνα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50" y="3608687"/>
            <a:ext cx="360040" cy="635124"/>
          </a:xfrm>
          <a:prstGeom prst="rect">
            <a:avLst/>
          </a:prstGeom>
        </p:spPr>
      </p:pic>
      <p:pic>
        <p:nvPicPr>
          <p:cNvPr id="22" name="Εικόνα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50" y="4446207"/>
            <a:ext cx="360040" cy="635124"/>
          </a:xfrm>
          <a:prstGeom prst="rect">
            <a:avLst/>
          </a:prstGeom>
        </p:spPr>
      </p:pic>
      <p:pic>
        <p:nvPicPr>
          <p:cNvPr id="23" name="Εικόνα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50" y="5323257"/>
            <a:ext cx="360040" cy="63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411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uiExpand="1" build="p" animBg="1"/>
      <p:bldP spid="16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2000" y="36215"/>
            <a:ext cx="7482169" cy="1198800"/>
          </a:xfrm>
          <a:prstGeom prst="rect">
            <a:avLst/>
          </a:prstGeom>
          <a:solidFill>
            <a:srgbClr val="2AA82A"/>
          </a:solidFill>
          <a:effectLst>
            <a:softEdge rad="393700"/>
          </a:effectLst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719" tIns="52860" rIns="105719" bIns="52860" rtlCol="0" anchor="ctr"/>
          <a:lstStyle/>
          <a:p>
            <a:pPr algn="ctr"/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9th EBL NBO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Officers</a:t>
            </a:r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’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Seminar</a:t>
            </a:r>
            <a:endParaRPr lang="fr-F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53" y="216000"/>
            <a:ext cx="2365437" cy="90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719" tIns="52860" rIns="105719" bIns="52860"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2018 - BELFAST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942" y="705934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European</a:t>
            </a:r>
            <a:r>
              <a:rPr lang="fr-FR" sz="1400" dirty="0" smtClean="0"/>
              <a:t> Bridge </a:t>
            </a:r>
            <a:r>
              <a:rPr lang="fr-FR" sz="1400" dirty="0" err="1" smtClean="0"/>
              <a:t>League</a:t>
            </a:r>
            <a:endParaRPr lang="fr-FR" sz="1400" dirty="0"/>
          </a:p>
        </p:txBody>
      </p:sp>
      <p:pic>
        <p:nvPicPr>
          <p:cNvPr id="1026" name="Picture 2" descr="E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"/>
            <a:ext cx="1695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224920" y="1416032"/>
            <a:ext cx="6192688" cy="76944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4400" b="1" dirty="0" smtClean="0"/>
              <a:t>Recent Championships</a:t>
            </a:r>
            <a:endParaRPr lang="el-GR" altLang="el-GR" sz="4400" b="1" dirty="0">
              <a:latin typeface="+mn-lt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539974" y="2706726"/>
            <a:ext cx="9181976" cy="33528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96449" indent="-39644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8972" indent="-330374" algn="l" defTabSz="10571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21495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0093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8692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07290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35887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4485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93083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5500"/>
              </a:lnSpc>
              <a:spcBef>
                <a:spcPts val="600"/>
              </a:spcBef>
              <a:spcAft>
                <a:spcPts val="600"/>
              </a:spcAft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4400" b="1" dirty="0" smtClean="0"/>
              <a:t>2016: 1</a:t>
            </a:r>
            <a:r>
              <a:rPr lang="en-US" altLang="el-GR" sz="4400" b="1" baseline="30000" dirty="0" smtClean="0"/>
              <a:t>st</a:t>
            </a:r>
            <a:r>
              <a:rPr lang="en-US" altLang="el-GR" sz="4400" b="1" dirty="0"/>
              <a:t> National Kids Championship</a:t>
            </a:r>
            <a:endParaRPr lang="en-US" altLang="el-GR" sz="4400" b="1" dirty="0" smtClean="0"/>
          </a:p>
          <a:p>
            <a:pPr algn="just">
              <a:lnSpc>
                <a:spcPts val="5500"/>
              </a:lnSpc>
              <a:spcBef>
                <a:spcPts val="600"/>
              </a:spcBef>
              <a:spcAft>
                <a:spcPts val="600"/>
              </a:spcAft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4400" b="1" dirty="0" smtClean="0"/>
              <a:t>2017: 2</a:t>
            </a:r>
            <a:r>
              <a:rPr lang="en-US" altLang="el-GR" sz="4400" b="1" baseline="30000" dirty="0" smtClean="0"/>
              <a:t>nd</a:t>
            </a:r>
            <a:r>
              <a:rPr lang="en-US" altLang="el-GR" sz="4400" b="1" dirty="0" smtClean="0"/>
              <a:t> National Kids Championship</a:t>
            </a:r>
          </a:p>
          <a:p>
            <a:pPr algn="just">
              <a:lnSpc>
                <a:spcPts val="5500"/>
              </a:lnSpc>
              <a:spcBef>
                <a:spcPts val="600"/>
              </a:spcBef>
              <a:spcAft>
                <a:spcPts val="600"/>
              </a:spcAft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4400" b="1" dirty="0" smtClean="0"/>
              <a:t>2017: 1</a:t>
            </a:r>
            <a:r>
              <a:rPr lang="en-US" altLang="el-GR" sz="4400" b="1" baseline="30000" dirty="0" smtClean="0"/>
              <a:t>st</a:t>
            </a:r>
            <a:r>
              <a:rPr lang="en-US" altLang="el-GR" sz="4400" b="1" dirty="0" smtClean="0"/>
              <a:t> Mini Bridge Championship</a:t>
            </a:r>
          </a:p>
          <a:p>
            <a:pPr algn="just">
              <a:lnSpc>
                <a:spcPts val="5500"/>
              </a:lnSpc>
              <a:spcBef>
                <a:spcPts val="600"/>
              </a:spcBef>
              <a:spcAft>
                <a:spcPts val="600"/>
              </a:spcAft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4400" b="1" dirty="0" smtClean="0"/>
              <a:t>2018: School Championship in 3 cities</a:t>
            </a:r>
            <a:endParaRPr lang="el-GR" altLang="el-GR" sz="4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496686" y="2859421"/>
            <a:ext cx="5760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7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26492" y="3122110"/>
            <a:ext cx="5040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64</a:t>
            </a:r>
            <a:endParaRPr lang="el-G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6706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build="p" animBg="1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2000" y="36215"/>
            <a:ext cx="7482169" cy="1198800"/>
          </a:xfrm>
          <a:prstGeom prst="rect">
            <a:avLst/>
          </a:prstGeom>
          <a:solidFill>
            <a:srgbClr val="2AA82A"/>
          </a:solidFill>
          <a:effectLst>
            <a:softEdge rad="393700"/>
          </a:effectLst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719" tIns="52860" rIns="105719" bIns="52860" rtlCol="0" anchor="ctr"/>
          <a:lstStyle/>
          <a:p>
            <a:pPr algn="ctr"/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9th EBL NBO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Officers</a:t>
            </a:r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’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Seminar</a:t>
            </a:r>
            <a:endParaRPr lang="fr-F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53" y="216000"/>
            <a:ext cx="2365437" cy="90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719" tIns="52860" rIns="105719" bIns="52860"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2018 - BELFAST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942" y="705934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European</a:t>
            </a:r>
            <a:r>
              <a:rPr lang="fr-FR" sz="1400" dirty="0" smtClean="0"/>
              <a:t> Bridge </a:t>
            </a:r>
            <a:r>
              <a:rPr lang="fr-FR" sz="1400" dirty="0" err="1" smtClean="0"/>
              <a:t>League</a:t>
            </a:r>
            <a:endParaRPr lang="fr-FR" sz="1400" dirty="0"/>
          </a:p>
        </p:txBody>
      </p:sp>
      <p:pic>
        <p:nvPicPr>
          <p:cNvPr id="1026" name="Picture 2" descr="E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"/>
            <a:ext cx="1695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18753" y="2340471"/>
            <a:ext cx="9998285" cy="39908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715963" indent="-715963" eaLnBrk="0" hangingPunct="0"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1327150" indent="-342900" eaLnBrk="0" hangingPunct="0"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849438" indent="-342900" eaLnBrk="0" hangingPunct="0"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2371725" indent="-342900" eaLnBrk="0" hangingPunct="0"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894013" indent="-342900" eaLnBrk="0" hangingPunct="0"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3351213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3808413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4265613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4722813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l-GR" sz="3600" dirty="0" smtClean="0">
                <a:latin typeface="+mn-lt"/>
              </a:rPr>
              <a:t>1972 – </a:t>
            </a:r>
            <a:r>
              <a:rPr lang="el-GR" altLang="el-GR" sz="3600" dirty="0" smtClean="0">
                <a:latin typeface="+mn-lt"/>
              </a:rPr>
              <a:t>ΕΛΠΑ (</a:t>
            </a:r>
            <a:r>
              <a:rPr lang="en-US" altLang="el-GR" sz="3600" dirty="0" smtClean="0">
                <a:latin typeface="+mn-lt"/>
              </a:rPr>
              <a:t>Greek Touring and Car Club)  – First club for young people (U3</a:t>
            </a:r>
            <a:r>
              <a:rPr lang="el-GR" altLang="el-GR" sz="3600" dirty="0" smtClean="0">
                <a:latin typeface="+mn-lt"/>
              </a:rPr>
              <a:t>5</a:t>
            </a:r>
            <a:r>
              <a:rPr lang="en-US" altLang="el-GR" sz="3600" dirty="0" smtClean="0">
                <a:latin typeface="+mn-lt"/>
              </a:rPr>
              <a:t>)</a:t>
            </a:r>
          </a:p>
          <a:p>
            <a:pPr algn="just" eaLnBrk="1" hangingPunct="1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l-GR" sz="3600" dirty="0" smtClean="0">
                <a:latin typeface="+mn-lt"/>
              </a:rPr>
              <a:t>1974 – First appearance of Greek Junior Team 19/20 (4</a:t>
            </a:r>
            <a:r>
              <a:rPr lang="en-US" altLang="el-GR" sz="3600" baseline="30000" dirty="0" smtClean="0">
                <a:latin typeface="+mn-lt"/>
              </a:rPr>
              <a:t>th</a:t>
            </a:r>
            <a:r>
              <a:rPr lang="en-US" altLang="el-GR" sz="3600" dirty="0" smtClean="0">
                <a:latin typeface="+mn-lt"/>
              </a:rPr>
              <a:t> European Junior Championship, Copenhagen)</a:t>
            </a:r>
          </a:p>
          <a:p>
            <a:pPr algn="just" eaLnBrk="1" hangingPunct="1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l-GR" sz="3600" dirty="0" smtClean="0">
                <a:latin typeface="+mn-lt"/>
              </a:rPr>
              <a:t>1978, 1980, 1984, 1986 Greece participates in European Junior Championships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39974" y="1373702"/>
            <a:ext cx="9001000" cy="76944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4400" b="1" dirty="0" smtClean="0">
                <a:latin typeface="+mn-lt"/>
              </a:rPr>
              <a:t>Growing up (1972-1986)</a:t>
            </a:r>
            <a:endParaRPr lang="el-GR" altLang="el-GR" sz="4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74939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allAtOnce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2000" y="36215"/>
            <a:ext cx="7482169" cy="1198800"/>
          </a:xfrm>
          <a:prstGeom prst="rect">
            <a:avLst/>
          </a:prstGeom>
          <a:solidFill>
            <a:srgbClr val="2AA82A"/>
          </a:solidFill>
          <a:effectLst>
            <a:softEdge rad="393700"/>
          </a:effectLst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719" tIns="52860" rIns="105719" bIns="52860" rtlCol="0" anchor="ctr"/>
          <a:lstStyle/>
          <a:p>
            <a:pPr algn="ctr"/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9th EBL NBO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Officers</a:t>
            </a:r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’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Seminar</a:t>
            </a:r>
            <a:endParaRPr lang="fr-F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53" y="216000"/>
            <a:ext cx="2365437" cy="90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719" tIns="52860" rIns="105719" bIns="52860"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2018 - BELFAST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942" y="705934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European</a:t>
            </a:r>
            <a:r>
              <a:rPr lang="fr-FR" sz="1400" dirty="0" smtClean="0"/>
              <a:t> Bridge </a:t>
            </a:r>
            <a:r>
              <a:rPr lang="fr-FR" sz="1400" dirty="0" err="1" smtClean="0"/>
              <a:t>League</a:t>
            </a:r>
            <a:endParaRPr lang="fr-FR" sz="1400" dirty="0"/>
          </a:p>
        </p:txBody>
      </p:sp>
      <p:pic>
        <p:nvPicPr>
          <p:cNvPr id="1026" name="Picture 2" descr="E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"/>
            <a:ext cx="1695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34" y="1330662"/>
            <a:ext cx="8235164" cy="5728683"/>
          </a:xfrm>
          <a:prstGeom prst="rect">
            <a:avLst/>
          </a:prstGeom>
        </p:spPr>
      </p:pic>
      <p:sp>
        <p:nvSpPr>
          <p:cNvPr id="2" name="Έλλειψη 1"/>
          <p:cNvSpPr/>
          <p:nvPr/>
        </p:nvSpPr>
        <p:spPr>
          <a:xfrm>
            <a:off x="4788446" y="4159374"/>
            <a:ext cx="409470" cy="41334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0" name="Έλλειψη 9"/>
          <p:cNvSpPr/>
          <p:nvPr/>
        </p:nvSpPr>
        <p:spPr>
          <a:xfrm>
            <a:off x="3708326" y="4788743"/>
            <a:ext cx="409470" cy="41334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1" name="Έλλειψη 10"/>
          <p:cNvSpPr/>
          <p:nvPr/>
        </p:nvSpPr>
        <p:spPr>
          <a:xfrm>
            <a:off x="4569066" y="1980431"/>
            <a:ext cx="409470" cy="41334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3" name="Έλλειψη 12"/>
          <p:cNvSpPr/>
          <p:nvPr/>
        </p:nvSpPr>
        <p:spPr>
          <a:xfrm>
            <a:off x="4095626" y="3060551"/>
            <a:ext cx="409470" cy="41334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4" name="Έλλειψη 13"/>
          <p:cNvSpPr/>
          <p:nvPr/>
        </p:nvSpPr>
        <p:spPr>
          <a:xfrm>
            <a:off x="5005525" y="2052439"/>
            <a:ext cx="409470" cy="41334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6" name="Έλλειψη 15"/>
          <p:cNvSpPr/>
          <p:nvPr/>
        </p:nvSpPr>
        <p:spPr>
          <a:xfrm>
            <a:off x="3831574" y="4269206"/>
            <a:ext cx="409470" cy="41334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Έλλειψη 16"/>
          <p:cNvSpPr/>
          <p:nvPr/>
        </p:nvSpPr>
        <p:spPr>
          <a:xfrm>
            <a:off x="3524279" y="3626296"/>
            <a:ext cx="416452" cy="41334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8" name="Έλλειψη 17"/>
          <p:cNvSpPr/>
          <p:nvPr/>
        </p:nvSpPr>
        <p:spPr>
          <a:xfrm>
            <a:off x="4331955" y="2470519"/>
            <a:ext cx="409470" cy="41334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5210260" y="4136482"/>
            <a:ext cx="1080120" cy="436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Athens</a:t>
            </a:r>
            <a:endParaRPr lang="el-GR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09800" y="5174492"/>
            <a:ext cx="12765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Kalamata</a:t>
            </a:r>
            <a:endParaRPr lang="el-GR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65036" y="1544194"/>
            <a:ext cx="1080120" cy="436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Serres</a:t>
            </a:r>
            <a:endParaRPr lang="el-GR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52992" y="3049104"/>
            <a:ext cx="11095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Larissa</a:t>
            </a:r>
            <a:endParaRPr lang="el-GR" b="1" dirty="0">
              <a:solidFill>
                <a:srgbClr val="00B0F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12557" y="3608754"/>
            <a:ext cx="11481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B050"/>
                </a:solidFill>
              </a:rPr>
              <a:t>Agrinio</a:t>
            </a:r>
            <a:endParaRPr lang="el-GR" b="1" dirty="0">
              <a:solidFill>
                <a:srgbClr val="00B05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29968" y="1755835"/>
            <a:ext cx="9700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2AA82A"/>
                </a:solidFill>
              </a:rPr>
              <a:t>Kavala</a:t>
            </a:r>
            <a:endParaRPr lang="el-GR" b="1" dirty="0">
              <a:solidFill>
                <a:srgbClr val="2AA82A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00214" y="2445982"/>
            <a:ext cx="17191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AA82A"/>
                </a:solidFill>
              </a:rPr>
              <a:t>Thessaloniki</a:t>
            </a:r>
            <a:endParaRPr lang="el-GR" b="1" dirty="0">
              <a:solidFill>
                <a:srgbClr val="2AA82A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52992" y="4246314"/>
            <a:ext cx="8600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B050"/>
                </a:solidFill>
              </a:rPr>
              <a:t>Patra</a:t>
            </a:r>
            <a:endParaRPr lang="el-G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2460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50"/>
                            </p:stCondLst>
                            <p:childTnLst>
                              <p:par>
                                <p:cTn id="5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7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2000" y="36215"/>
            <a:ext cx="7482169" cy="1198800"/>
          </a:xfrm>
          <a:prstGeom prst="rect">
            <a:avLst/>
          </a:prstGeom>
          <a:solidFill>
            <a:srgbClr val="2AA82A"/>
          </a:solidFill>
          <a:effectLst>
            <a:softEdge rad="393700"/>
          </a:effectLst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719" tIns="52860" rIns="105719" bIns="52860" rtlCol="0" anchor="ctr"/>
          <a:lstStyle/>
          <a:p>
            <a:pPr algn="ctr"/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9th EBL NBO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Officers</a:t>
            </a:r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’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Seminar</a:t>
            </a:r>
            <a:endParaRPr lang="fr-F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53" y="216000"/>
            <a:ext cx="2365437" cy="90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719" tIns="52860" rIns="105719" bIns="52860"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2018 - BELFAST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942" y="705934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European</a:t>
            </a:r>
            <a:r>
              <a:rPr lang="fr-FR" sz="1400" dirty="0" smtClean="0"/>
              <a:t> Bridge </a:t>
            </a:r>
            <a:r>
              <a:rPr lang="fr-FR" sz="1400" dirty="0" err="1" smtClean="0"/>
              <a:t>League</a:t>
            </a:r>
            <a:endParaRPr lang="fr-FR" sz="1400" dirty="0"/>
          </a:p>
        </p:txBody>
      </p:sp>
      <p:pic>
        <p:nvPicPr>
          <p:cNvPr id="1026" name="Picture 2" descr="E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"/>
            <a:ext cx="1695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0014" y="6300911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Thank you for your attention</a:t>
            </a:r>
            <a:endParaRPr lang="el-GR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301471" y="1404367"/>
            <a:ext cx="7807455" cy="10772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bg1"/>
                </a:solidFill>
              </a:rPr>
              <a:t>Dedicated to the memory of my teammates in Greek Junior Team 1986-1988</a:t>
            </a:r>
            <a:endParaRPr lang="el-GR" sz="3200" b="1" i="1" dirty="0">
              <a:solidFill>
                <a:schemeClr val="bg1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06" y="2805900"/>
            <a:ext cx="3754798" cy="2812529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227" y="2805900"/>
            <a:ext cx="3783043" cy="28372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09810" y="5680748"/>
            <a:ext cx="355076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</a:rPr>
              <a:t>Thanos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Kapayiannidis</a:t>
            </a:r>
            <a:endParaRPr lang="el-GR" sz="28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36368" y="5704654"/>
            <a:ext cx="355076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Spyros </a:t>
            </a:r>
            <a:r>
              <a:rPr lang="en-US" sz="2800" b="1" dirty="0" err="1" smtClean="0">
                <a:solidFill>
                  <a:schemeClr val="bg1"/>
                </a:solidFill>
              </a:rPr>
              <a:t>Liarakos</a:t>
            </a:r>
            <a:endParaRPr lang="el-G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96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2000" y="36215"/>
            <a:ext cx="7482169" cy="1198800"/>
          </a:xfrm>
          <a:prstGeom prst="rect">
            <a:avLst/>
          </a:prstGeom>
          <a:solidFill>
            <a:srgbClr val="2AA82A"/>
          </a:solidFill>
          <a:effectLst>
            <a:softEdge rad="393700"/>
          </a:effectLst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719" tIns="52860" rIns="105719" bIns="52860" rtlCol="0" anchor="ctr"/>
          <a:lstStyle/>
          <a:p>
            <a:pPr algn="ctr"/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9th EBL NBO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Officers</a:t>
            </a:r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’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Seminar</a:t>
            </a:r>
            <a:endParaRPr lang="fr-F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53" y="216000"/>
            <a:ext cx="2365437" cy="90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719" tIns="52860" rIns="105719" bIns="52860"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2018 - BELFAST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942" y="705934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European</a:t>
            </a:r>
            <a:r>
              <a:rPr lang="fr-FR" sz="1400" dirty="0" smtClean="0"/>
              <a:t> Bridge </a:t>
            </a:r>
            <a:r>
              <a:rPr lang="fr-FR" sz="1400" dirty="0" err="1" smtClean="0"/>
              <a:t>League</a:t>
            </a:r>
            <a:endParaRPr lang="fr-FR" sz="1400" dirty="0"/>
          </a:p>
        </p:txBody>
      </p:sp>
      <p:pic>
        <p:nvPicPr>
          <p:cNvPr id="1026" name="Picture 2" descr="E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"/>
            <a:ext cx="1695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18753" y="2269536"/>
            <a:ext cx="9998285" cy="4770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715963" indent="-715963" eaLnBrk="0" hangingPunct="0"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1327150" indent="-342900" eaLnBrk="0" hangingPunct="0"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849438" indent="-342900" eaLnBrk="0" hangingPunct="0"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2371725" indent="-342900" eaLnBrk="0" hangingPunct="0"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894013" indent="-342900" eaLnBrk="0" hangingPunct="0"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3351213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3808413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4265613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4722813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l-GR" sz="3600" dirty="0" smtClean="0">
                <a:latin typeface="+mn-lt"/>
              </a:rPr>
              <a:t>1987-1988 Program for Juniors</a:t>
            </a:r>
          </a:p>
          <a:p>
            <a:pPr algn="just" eaLnBrk="1" hangingPunct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l-GR" sz="3600" dirty="0" smtClean="0">
                <a:latin typeface="+mn-lt"/>
              </a:rPr>
              <a:t>1987 Golden Medal in 11</a:t>
            </a:r>
            <a:r>
              <a:rPr lang="en-US" altLang="el-GR" sz="3600" baseline="30000" dirty="0" smtClean="0">
                <a:latin typeface="+mn-lt"/>
              </a:rPr>
              <a:t>th</a:t>
            </a:r>
            <a:r>
              <a:rPr lang="en-US" altLang="el-GR" sz="3600" dirty="0" smtClean="0">
                <a:latin typeface="+mn-lt"/>
              </a:rPr>
              <a:t> ECC Junior Pairs </a:t>
            </a:r>
            <a:r>
              <a:rPr lang="en-US" altLang="el-GR" sz="3600" dirty="0" err="1" smtClean="0">
                <a:latin typeface="+mn-lt"/>
              </a:rPr>
              <a:t>Kapayiannidis-Liarakos</a:t>
            </a:r>
            <a:r>
              <a:rPr lang="en-US" altLang="el-GR" sz="3600" dirty="0" smtClean="0">
                <a:latin typeface="+mn-lt"/>
              </a:rPr>
              <a:t>, </a:t>
            </a:r>
            <a:r>
              <a:rPr lang="en-US" altLang="el-GR" sz="3600" dirty="0" err="1" smtClean="0">
                <a:latin typeface="+mn-lt"/>
              </a:rPr>
              <a:t>Valkenburg</a:t>
            </a:r>
            <a:r>
              <a:rPr lang="en-US" altLang="el-GR" sz="3600" dirty="0" smtClean="0">
                <a:latin typeface="+mn-lt"/>
              </a:rPr>
              <a:t> </a:t>
            </a:r>
          </a:p>
          <a:p>
            <a:pPr algn="just" eaLnBrk="1" hangingPunct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l-GR" sz="3600" dirty="0" smtClean="0">
                <a:latin typeface="+mn-lt"/>
              </a:rPr>
              <a:t>1988 Junior Team 5</a:t>
            </a:r>
            <a:r>
              <a:rPr lang="en-US" altLang="el-GR" sz="3600" baseline="30000" dirty="0" smtClean="0">
                <a:latin typeface="+mn-lt"/>
              </a:rPr>
              <a:t>th</a:t>
            </a:r>
            <a:r>
              <a:rPr lang="en-US" altLang="el-GR" sz="3600" dirty="0" smtClean="0">
                <a:latin typeface="+mn-lt"/>
              </a:rPr>
              <a:t> in 11</a:t>
            </a:r>
            <a:r>
              <a:rPr lang="en-US" altLang="el-GR" sz="3600" baseline="30000" dirty="0" smtClean="0">
                <a:latin typeface="+mn-lt"/>
              </a:rPr>
              <a:t>th</a:t>
            </a:r>
            <a:r>
              <a:rPr lang="en-US" altLang="el-GR" sz="3600" dirty="0" smtClean="0">
                <a:latin typeface="+mn-lt"/>
              </a:rPr>
              <a:t> </a:t>
            </a:r>
            <a:r>
              <a:rPr lang="en-US" altLang="el-GR" sz="3600" dirty="0">
                <a:solidFill>
                  <a:prstClr val="black"/>
                </a:solidFill>
                <a:latin typeface="+mn-lt"/>
              </a:rPr>
              <a:t>European </a:t>
            </a:r>
            <a:r>
              <a:rPr lang="en-US" altLang="el-GR" sz="3600" dirty="0" smtClean="0">
                <a:solidFill>
                  <a:prstClr val="black"/>
                </a:solidFill>
                <a:latin typeface="+mn-lt"/>
              </a:rPr>
              <a:t>Junior Championship</a:t>
            </a:r>
            <a:r>
              <a:rPr lang="en-US" altLang="el-GR" sz="3600" dirty="0">
                <a:solidFill>
                  <a:prstClr val="black"/>
                </a:solidFill>
                <a:latin typeface="+mn-lt"/>
              </a:rPr>
              <a:t>, </a:t>
            </a:r>
            <a:r>
              <a:rPr lang="en-US" altLang="el-GR" sz="3600" dirty="0" smtClean="0">
                <a:solidFill>
                  <a:prstClr val="black"/>
                </a:solidFill>
                <a:latin typeface="+mn-lt"/>
              </a:rPr>
              <a:t>Plovdiv</a:t>
            </a:r>
          </a:p>
          <a:p>
            <a:pPr algn="just" eaLnBrk="1" hangingPunct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l-GR" sz="3600" dirty="0" smtClean="0">
                <a:solidFill>
                  <a:prstClr val="black"/>
                </a:solidFill>
                <a:latin typeface="+mn-lt"/>
              </a:rPr>
              <a:t>1988 Open Team 5</a:t>
            </a:r>
            <a:r>
              <a:rPr lang="en-US" altLang="el-GR" sz="3600" baseline="30000" dirty="0" smtClean="0">
                <a:solidFill>
                  <a:prstClr val="black"/>
                </a:solidFill>
                <a:latin typeface="+mn-lt"/>
              </a:rPr>
              <a:t>th</a:t>
            </a:r>
            <a:r>
              <a:rPr lang="en-US" altLang="el-GR" sz="3600" dirty="0" smtClean="0">
                <a:solidFill>
                  <a:prstClr val="black"/>
                </a:solidFill>
                <a:latin typeface="+mn-lt"/>
              </a:rPr>
              <a:t> in 8</a:t>
            </a:r>
            <a:r>
              <a:rPr lang="en-US" altLang="el-GR" sz="3600" baseline="30000" dirty="0" smtClean="0">
                <a:solidFill>
                  <a:prstClr val="black"/>
                </a:solidFill>
                <a:latin typeface="+mn-lt"/>
              </a:rPr>
              <a:t>th</a:t>
            </a:r>
            <a:r>
              <a:rPr lang="en-US" altLang="el-GR" sz="3600" dirty="0" smtClean="0">
                <a:solidFill>
                  <a:prstClr val="black"/>
                </a:solidFill>
                <a:latin typeface="+mn-lt"/>
              </a:rPr>
              <a:t> Olympiad, Venice</a:t>
            </a:r>
          </a:p>
          <a:p>
            <a:pPr algn="just" eaLnBrk="1" hangingPunct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l-GR" sz="3600" dirty="0" smtClean="0">
                <a:solidFill>
                  <a:prstClr val="black"/>
                </a:solidFill>
                <a:latin typeface="+mn-lt"/>
              </a:rPr>
              <a:t>1989 Women Team 3</a:t>
            </a:r>
            <a:r>
              <a:rPr lang="en-US" altLang="el-GR" sz="3600" baseline="30000" dirty="0" smtClean="0">
                <a:solidFill>
                  <a:prstClr val="black"/>
                </a:solidFill>
                <a:latin typeface="+mn-lt"/>
              </a:rPr>
              <a:t>rd</a:t>
            </a:r>
            <a:r>
              <a:rPr lang="en-US" altLang="el-GR" sz="3600" dirty="0" smtClean="0">
                <a:solidFill>
                  <a:prstClr val="black"/>
                </a:solidFill>
                <a:latin typeface="+mn-lt"/>
              </a:rPr>
              <a:t>, Open Team 4</a:t>
            </a:r>
            <a:r>
              <a:rPr lang="en-US" altLang="el-GR" sz="3600" baseline="30000" dirty="0" smtClean="0">
                <a:solidFill>
                  <a:prstClr val="black"/>
                </a:solidFill>
                <a:latin typeface="+mn-lt"/>
              </a:rPr>
              <a:t>th</a:t>
            </a:r>
            <a:r>
              <a:rPr lang="en-US" altLang="el-GR" sz="3600" dirty="0" smtClean="0">
                <a:solidFill>
                  <a:prstClr val="black"/>
                </a:solidFill>
                <a:latin typeface="+mn-lt"/>
              </a:rPr>
              <a:t> in 12</a:t>
            </a:r>
            <a:r>
              <a:rPr lang="en-US" altLang="el-GR" sz="3600" baseline="30000" dirty="0" smtClean="0">
                <a:solidFill>
                  <a:prstClr val="black"/>
                </a:solidFill>
                <a:latin typeface="+mn-lt"/>
              </a:rPr>
              <a:t>th</a:t>
            </a:r>
            <a:r>
              <a:rPr lang="en-US" altLang="el-GR" sz="3600" dirty="0" smtClean="0">
                <a:solidFill>
                  <a:prstClr val="black"/>
                </a:solidFill>
                <a:latin typeface="+mn-lt"/>
              </a:rPr>
              <a:t> European Community Bridge Championships, Oostende</a:t>
            </a:r>
            <a:endParaRPr lang="el-GR" altLang="el-GR" sz="3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39974" y="1373702"/>
            <a:ext cx="9001000" cy="76944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4400" b="1" dirty="0" smtClean="0">
                <a:latin typeface="+mn-lt"/>
              </a:rPr>
              <a:t>Golden Period (1987-1989)</a:t>
            </a:r>
            <a:endParaRPr lang="el-GR" altLang="el-GR" sz="4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0081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allAtOnce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2000" y="36215"/>
            <a:ext cx="7482169" cy="1198800"/>
          </a:xfrm>
          <a:prstGeom prst="rect">
            <a:avLst/>
          </a:prstGeom>
          <a:solidFill>
            <a:srgbClr val="2AA82A"/>
          </a:solidFill>
          <a:effectLst>
            <a:softEdge rad="393700"/>
          </a:effectLst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719" tIns="52860" rIns="105719" bIns="52860" rtlCol="0" anchor="ctr"/>
          <a:lstStyle/>
          <a:p>
            <a:pPr algn="ctr"/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9th EBL NBO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Officers</a:t>
            </a:r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’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Seminar</a:t>
            </a:r>
            <a:endParaRPr lang="fr-F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53" y="216000"/>
            <a:ext cx="2365437" cy="90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719" tIns="52860" rIns="105719" bIns="52860"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2018 - BELFAST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942" y="705934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European</a:t>
            </a:r>
            <a:r>
              <a:rPr lang="fr-FR" sz="1400" dirty="0" smtClean="0"/>
              <a:t> Bridge </a:t>
            </a:r>
            <a:r>
              <a:rPr lang="fr-FR" sz="1400" dirty="0" err="1" smtClean="0"/>
              <a:t>League</a:t>
            </a:r>
            <a:endParaRPr lang="fr-FR" sz="1400" dirty="0"/>
          </a:p>
        </p:txBody>
      </p:sp>
      <p:pic>
        <p:nvPicPr>
          <p:cNvPr id="1026" name="Picture 2" descr="E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"/>
            <a:ext cx="1695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18753" y="2916535"/>
            <a:ext cx="9998286" cy="39908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715963" indent="-715963" eaLnBrk="0" hangingPunct="0"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1327150" indent="-342900" eaLnBrk="0" hangingPunct="0"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849438" indent="-342900" eaLnBrk="0" hangingPunct="0"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2371725" indent="-342900" eaLnBrk="0" hangingPunct="0"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894013" indent="-342900" eaLnBrk="0" hangingPunct="0"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3351213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3808413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4265613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4722813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l-GR" sz="3600" dirty="0" smtClean="0">
                <a:latin typeface="+mn-lt"/>
              </a:rPr>
              <a:t>19</a:t>
            </a:r>
            <a:r>
              <a:rPr lang="el-GR" altLang="el-GR" sz="3600" dirty="0" smtClean="0">
                <a:latin typeface="+mn-lt"/>
              </a:rPr>
              <a:t>92</a:t>
            </a:r>
            <a:r>
              <a:rPr lang="en-US" altLang="el-GR" sz="3600" dirty="0" smtClean="0">
                <a:latin typeface="+mn-lt"/>
              </a:rPr>
              <a:t>, 19</a:t>
            </a:r>
            <a:r>
              <a:rPr lang="el-GR" altLang="el-GR" sz="3600" dirty="0" smtClean="0">
                <a:latin typeface="+mn-lt"/>
              </a:rPr>
              <a:t>94</a:t>
            </a:r>
            <a:r>
              <a:rPr lang="en-US" altLang="el-GR" sz="3600" dirty="0" smtClean="0">
                <a:latin typeface="+mn-lt"/>
              </a:rPr>
              <a:t>, 19</a:t>
            </a:r>
            <a:r>
              <a:rPr lang="el-GR" altLang="el-GR" sz="3600" dirty="0" smtClean="0">
                <a:latin typeface="+mn-lt"/>
              </a:rPr>
              <a:t>96</a:t>
            </a:r>
            <a:r>
              <a:rPr lang="en-US" altLang="el-GR" sz="3600" dirty="0" smtClean="0">
                <a:latin typeface="+mn-lt"/>
              </a:rPr>
              <a:t>, 19</a:t>
            </a:r>
            <a:r>
              <a:rPr lang="el-GR" altLang="el-GR" sz="3600" dirty="0" smtClean="0">
                <a:latin typeface="+mn-lt"/>
              </a:rPr>
              <a:t>9</a:t>
            </a:r>
            <a:r>
              <a:rPr lang="en-US" altLang="el-GR" sz="3600" dirty="0" smtClean="0">
                <a:latin typeface="+mn-lt"/>
              </a:rPr>
              <a:t>8</a:t>
            </a:r>
            <a:r>
              <a:rPr lang="el-GR" altLang="el-GR" sz="3600" dirty="0" smtClean="0">
                <a:latin typeface="+mn-lt"/>
              </a:rPr>
              <a:t>, 2002, 2004, 2005, 2007, 2009, 2011, 2015, 2017</a:t>
            </a:r>
            <a:r>
              <a:rPr lang="en-US" altLang="el-GR" sz="3600" dirty="0" smtClean="0">
                <a:latin typeface="+mn-lt"/>
              </a:rPr>
              <a:t> Greece participates in European Junior Championships</a:t>
            </a:r>
          </a:p>
          <a:p>
            <a:pPr algn="just" eaLnBrk="1" hangingPunct="1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l-GR" sz="3600" dirty="0" smtClean="0">
                <a:latin typeface="+mn-lt"/>
              </a:rPr>
              <a:t>2017 Silver medal for a Greek team in 8</a:t>
            </a:r>
            <a:r>
              <a:rPr lang="en-US" altLang="el-GR" sz="3600" baseline="30000" dirty="0" smtClean="0">
                <a:latin typeface="+mn-lt"/>
              </a:rPr>
              <a:t>th</a:t>
            </a:r>
            <a:r>
              <a:rPr lang="en-US" altLang="el-GR" sz="3600" dirty="0" smtClean="0">
                <a:latin typeface="+mn-lt"/>
              </a:rPr>
              <a:t> European Open Championship (</a:t>
            </a:r>
            <a:r>
              <a:rPr lang="en-US" altLang="el-GR" sz="3600" dirty="0" err="1" smtClean="0">
                <a:latin typeface="+mn-lt"/>
              </a:rPr>
              <a:t>Montecatini</a:t>
            </a:r>
            <a:r>
              <a:rPr lang="en-US" altLang="el-GR" sz="3600" dirty="0" smtClean="0">
                <a:latin typeface="+mn-lt"/>
              </a:rPr>
              <a:t>)</a:t>
            </a:r>
          </a:p>
          <a:p>
            <a:pPr algn="just" eaLnBrk="1" hangingPunct="1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l-GR" sz="3600" dirty="0" smtClean="0">
                <a:latin typeface="+mn-lt"/>
              </a:rPr>
              <a:t>2017 First Appearance of Greek Kids Team (</a:t>
            </a:r>
            <a:r>
              <a:rPr lang="en-US" altLang="el-GR" sz="3600" dirty="0">
                <a:latin typeface="+mn-lt"/>
              </a:rPr>
              <a:t>U16</a:t>
            </a:r>
            <a:r>
              <a:rPr lang="en-US" altLang="el-GR" sz="3600" dirty="0" smtClean="0">
                <a:latin typeface="+mn-lt"/>
              </a:rPr>
              <a:t>) 9/16 (2</a:t>
            </a:r>
            <a:r>
              <a:rPr lang="en-US" altLang="el-GR" sz="3600" baseline="30000" dirty="0" smtClean="0">
                <a:latin typeface="+mn-lt"/>
              </a:rPr>
              <a:t>nd</a:t>
            </a:r>
            <a:r>
              <a:rPr lang="en-US" altLang="el-GR" sz="3600" dirty="0" smtClean="0">
                <a:latin typeface="+mn-lt"/>
              </a:rPr>
              <a:t> European Kids </a:t>
            </a:r>
            <a:r>
              <a:rPr lang="en-US" altLang="el-GR" sz="3600" dirty="0">
                <a:latin typeface="+mn-lt"/>
              </a:rPr>
              <a:t>Championship, </a:t>
            </a:r>
            <a:r>
              <a:rPr lang="en-US" altLang="el-GR" sz="3600" dirty="0" err="1" smtClean="0">
                <a:latin typeface="+mn-lt"/>
              </a:rPr>
              <a:t>Samorin</a:t>
            </a:r>
            <a:r>
              <a:rPr lang="en-US" altLang="el-GR" sz="3600" dirty="0" smtClean="0">
                <a:latin typeface="+mn-lt"/>
              </a:rPr>
              <a:t>)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18753" y="1373702"/>
            <a:ext cx="10214309" cy="14465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l-GR" sz="4400" b="1" dirty="0"/>
              <a:t>Stagnation </a:t>
            </a:r>
            <a:r>
              <a:rPr lang="en-US" altLang="el-GR" sz="4400" b="1" dirty="0" smtClean="0">
                <a:latin typeface="+mn-lt"/>
              </a:rPr>
              <a:t>(19</a:t>
            </a:r>
            <a:r>
              <a:rPr lang="el-GR" altLang="el-GR" sz="4400" b="1" dirty="0" smtClean="0">
                <a:latin typeface="+mn-lt"/>
              </a:rPr>
              <a:t>90</a:t>
            </a:r>
            <a:r>
              <a:rPr lang="en-US" altLang="el-GR" sz="4400" b="1" dirty="0" smtClean="0">
                <a:latin typeface="+mn-lt"/>
              </a:rPr>
              <a:t>-201</a:t>
            </a:r>
            <a:r>
              <a:rPr lang="el-GR" altLang="el-GR" sz="4400" b="1" dirty="0"/>
              <a:t>5</a:t>
            </a:r>
            <a:r>
              <a:rPr lang="en-US" altLang="el-GR" sz="4400" b="1" dirty="0" smtClean="0">
                <a:latin typeface="+mn-lt"/>
              </a:rPr>
              <a:t>)</a:t>
            </a:r>
            <a:r>
              <a:rPr lang="el-GR" altLang="el-GR" sz="4400" b="1" dirty="0" smtClean="0">
                <a:latin typeface="+mn-lt"/>
              </a:rPr>
              <a:t> </a:t>
            </a:r>
            <a:r>
              <a:rPr lang="en-US" altLang="el-GR" sz="4400" b="1" dirty="0" smtClean="0">
                <a:latin typeface="+mn-lt"/>
              </a:rPr>
              <a:t>and </a:t>
            </a:r>
          </a:p>
          <a:p>
            <a:pPr algn="ctr"/>
            <a:r>
              <a:rPr lang="en-US" altLang="el-GR" sz="4400" b="1" dirty="0" smtClean="0">
                <a:latin typeface="+mn-lt"/>
              </a:rPr>
              <a:t>Explosion (2015-2017)</a:t>
            </a:r>
            <a:endParaRPr lang="el-GR" altLang="el-GR" sz="4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85747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allAtOnce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2000" y="36215"/>
            <a:ext cx="7482169" cy="1198800"/>
          </a:xfrm>
          <a:prstGeom prst="rect">
            <a:avLst/>
          </a:prstGeom>
          <a:solidFill>
            <a:srgbClr val="2AA82A"/>
          </a:solidFill>
          <a:effectLst>
            <a:softEdge rad="393700"/>
          </a:effectLst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719" tIns="52860" rIns="105719" bIns="52860" rtlCol="0" anchor="ctr"/>
          <a:lstStyle/>
          <a:p>
            <a:pPr algn="ctr"/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9th EBL NBO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Officers</a:t>
            </a:r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’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Seminar</a:t>
            </a:r>
            <a:endParaRPr lang="fr-F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53" y="216000"/>
            <a:ext cx="2365437" cy="90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719" tIns="52860" rIns="105719" bIns="52860"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2018 - BELFAST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942" y="705934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European</a:t>
            </a:r>
            <a:r>
              <a:rPr lang="fr-FR" sz="1400" dirty="0" smtClean="0"/>
              <a:t> Bridge </a:t>
            </a:r>
            <a:r>
              <a:rPr lang="fr-FR" sz="1400" dirty="0" err="1" smtClean="0"/>
              <a:t>League</a:t>
            </a:r>
            <a:endParaRPr lang="fr-FR" sz="1400" dirty="0"/>
          </a:p>
        </p:txBody>
      </p:sp>
      <p:pic>
        <p:nvPicPr>
          <p:cNvPr id="1026" name="Picture 2" descr="E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"/>
            <a:ext cx="1695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EOM PRESENT SEPT11\ebl_gold-med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930" y="1404367"/>
            <a:ext cx="4739651" cy="540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eft Arrow Callout 7"/>
          <p:cNvSpPr/>
          <p:nvPr/>
        </p:nvSpPr>
        <p:spPr>
          <a:xfrm>
            <a:off x="6300614" y="2484487"/>
            <a:ext cx="3816424" cy="2725283"/>
          </a:xfrm>
          <a:prstGeom prst="leftArrow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defTabSz="1028700" eaLnBrk="1" hangingPunct="1">
              <a:defRPr/>
            </a:pPr>
            <a:r>
              <a:rPr lang="en-US" alt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European</a:t>
            </a:r>
            <a:endParaRPr lang="el-GR" altLang="el-GR" sz="23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ctr" defTabSz="1028700" eaLnBrk="1" hangingPunct="1">
              <a:defRPr/>
            </a:pPr>
            <a:r>
              <a:rPr lang="en-US" alt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Pairs U26 Championship</a:t>
            </a:r>
            <a:r>
              <a:rPr lang="el-GR" alt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2010</a:t>
            </a:r>
            <a:r>
              <a:rPr lang="en-US" alt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US" altLang="el-GR" sz="23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Opatija</a:t>
            </a:r>
            <a:endParaRPr lang="en-US" altLang="el-GR" sz="23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ctr" defTabSz="1028700" eaLnBrk="1" hangingPunct="1">
              <a:defRPr/>
            </a:pPr>
            <a:r>
              <a:rPr lang="en-US" altLang="el-GR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Winners</a:t>
            </a:r>
          </a:p>
          <a:p>
            <a:pPr algn="ctr" defTabSz="1028700" eaLnBrk="1" hangingPunct="1">
              <a:defRPr/>
            </a:pPr>
            <a:r>
              <a:rPr lang="en-US" altLang="el-GR" sz="23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Vroustis-Doxiadis</a:t>
            </a:r>
            <a:endParaRPr lang="en-US" altLang="el-GR" sz="23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ctr" defTabSz="1028700" eaLnBrk="1" hangingPunct="1">
              <a:defRPr/>
            </a:pPr>
            <a:endParaRPr lang="en-US" altLang="el-GR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653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2000" y="36215"/>
            <a:ext cx="7482169" cy="1198800"/>
          </a:xfrm>
          <a:prstGeom prst="rect">
            <a:avLst/>
          </a:prstGeom>
          <a:solidFill>
            <a:srgbClr val="2AA82A"/>
          </a:solidFill>
          <a:effectLst>
            <a:softEdge rad="393700"/>
          </a:effectLst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719" tIns="52860" rIns="105719" bIns="52860" rtlCol="0" anchor="ctr"/>
          <a:lstStyle/>
          <a:p>
            <a:pPr algn="ctr"/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9th EBL NBO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Officers</a:t>
            </a:r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’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Seminar</a:t>
            </a:r>
            <a:endParaRPr lang="fr-F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53" y="216000"/>
            <a:ext cx="2365437" cy="90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719" tIns="52860" rIns="105719" bIns="52860"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2018 - BELFAST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942" y="705934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European</a:t>
            </a:r>
            <a:r>
              <a:rPr lang="fr-FR" sz="1400" dirty="0" smtClean="0"/>
              <a:t> Bridge </a:t>
            </a:r>
            <a:r>
              <a:rPr lang="fr-FR" sz="1400" dirty="0" err="1" smtClean="0"/>
              <a:t>League</a:t>
            </a:r>
            <a:endParaRPr lang="fr-FR" sz="1400" dirty="0"/>
          </a:p>
        </p:txBody>
      </p:sp>
      <p:pic>
        <p:nvPicPr>
          <p:cNvPr id="1026" name="Picture 2" descr="E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"/>
            <a:ext cx="1695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50054" y="1267596"/>
            <a:ext cx="9001000" cy="76944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4400" b="1" dirty="0" smtClean="0"/>
              <a:t>Teaching Kids</a:t>
            </a:r>
            <a:r>
              <a:rPr lang="el-GR" altLang="el-GR" sz="4400" b="1" dirty="0" smtClean="0"/>
              <a:t> </a:t>
            </a:r>
            <a:r>
              <a:rPr lang="en-US" altLang="el-GR" sz="4400" b="1" dirty="0" smtClean="0"/>
              <a:t>History</a:t>
            </a:r>
            <a:endParaRPr lang="el-GR" altLang="el-GR" sz="4400" b="1" dirty="0">
              <a:latin typeface="+mn-lt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34892" y="2188194"/>
            <a:ext cx="9882146" cy="46167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96449" indent="-39644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8972" indent="-330374" algn="l" defTabSz="10571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21495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0093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8692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07290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35887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4485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93083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3938"/>
              </a:lnSpc>
              <a:spcBef>
                <a:spcPct val="0"/>
              </a:spcBef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3600" dirty="0"/>
              <a:t>Individual efforts at </a:t>
            </a:r>
            <a:r>
              <a:rPr lang="en-US" altLang="el-GR" sz="3600" b="1" dirty="0" err="1" smtClean="0"/>
              <a:t>Varvakios</a:t>
            </a:r>
            <a:r>
              <a:rPr lang="en-US" altLang="el-GR" sz="3600" b="1" dirty="0" smtClean="0"/>
              <a:t> </a:t>
            </a:r>
            <a:r>
              <a:rPr lang="en-US" altLang="el-GR" sz="3600" b="1" dirty="0"/>
              <a:t>School</a:t>
            </a:r>
            <a:r>
              <a:rPr lang="en-US" altLang="el-GR" sz="3600" dirty="0"/>
              <a:t> and some </a:t>
            </a:r>
            <a:r>
              <a:rPr lang="en-US" altLang="el-GR" sz="3600" b="1" dirty="0"/>
              <a:t>provincial </a:t>
            </a:r>
            <a:r>
              <a:rPr lang="en-US" altLang="el-GR" sz="3600" b="1" dirty="0" smtClean="0"/>
              <a:t>schools</a:t>
            </a:r>
            <a:r>
              <a:rPr lang="el-GR" altLang="el-GR" sz="3600" b="1" dirty="0" smtClean="0"/>
              <a:t> </a:t>
            </a:r>
            <a:r>
              <a:rPr lang="en-US" altLang="el-GR" sz="3600" b="1" dirty="0" smtClean="0"/>
              <a:t>as well as at NTUA (twice)</a:t>
            </a:r>
          </a:p>
          <a:p>
            <a:pPr algn="just">
              <a:lnSpc>
                <a:spcPts val="3938"/>
              </a:lnSpc>
              <a:spcBef>
                <a:spcPct val="0"/>
              </a:spcBef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3600" dirty="0" smtClean="0"/>
              <a:t>HBF assigned (5/2008</a:t>
            </a:r>
            <a:r>
              <a:rPr lang="en-US" altLang="el-GR" sz="3600" dirty="0"/>
              <a:t>) </a:t>
            </a:r>
            <a:r>
              <a:rPr lang="en-US" altLang="el-GR" sz="3600" dirty="0" smtClean="0"/>
              <a:t>the adaptation </a:t>
            </a:r>
            <a:r>
              <a:rPr lang="en-US" altLang="el-GR" sz="3600" dirty="0"/>
              <a:t>- translation of the French version (Source WBF) of the </a:t>
            </a:r>
            <a:r>
              <a:rPr lang="en-US" altLang="el-GR" sz="3600" dirty="0" smtClean="0"/>
              <a:t>mini bridge method </a:t>
            </a:r>
            <a:r>
              <a:rPr lang="en-US" altLang="el-GR" sz="3600" dirty="0"/>
              <a:t>in Greek. </a:t>
            </a:r>
            <a:r>
              <a:rPr lang="en-US" altLang="el-GR" sz="3600" dirty="0" smtClean="0"/>
              <a:t>The complete method was delivered to HBF </a:t>
            </a:r>
            <a:r>
              <a:rPr lang="en-US" altLang="el-GR" sz="3600" dirty="0"/>
              <a:t>(25 lessons, </a:t>
            </a:r>
            <a:r>
              <a:rPr lang="en-US" altLang="el-GR" sz="3600" dirty="0" smtClean="0"/>
              <a:t>containing </a:t>
            </a:r>
            <a:r>
              <a:rPr lang="en-US" altLang="el-GR" sz="3600" dirty="0"/>
              <a:t>3 text files per </a:t>
            </a:r>
            <a:r>
              <a:rPr lang="en-US" altLang="el-GR" sz="3600" dirty="0" smtClean="0"/>
              <a:t>teacher </a:t>
            </a:r>
            <a:r>
              <a:rPr lang="en-US" altLang="el-GR" sz="3600" dirty="0"/>
              <a:t>and 3 </a:t>
            </a:r>
            <a:r>
              <a:rPr lang="en-US" altLang="el-GR" sz="3600" dirty="0" smtClean="0"/>
              <a:t>per student, in 12/2008)</a:t>
            </a:r>
          </a:p>
          <a:p>
            <a:pPr algn="just">
              <a:lnSpc>
                <a:spcPts val="3938"/>
              </a:lnSpc>
              <a:spcBef>
                <a:spcPct val="0"/>
              </a:spcBef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3600" dirty="0" smtClean="0"/>
              <a:t>Spring of 2009: four boys and two girls were the first kids who followed mini bridge courses</a:t>
            </a:r>
            <a:endParaRPr lang="en-GB" altLang="el-GR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1531170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2000" y="36215"/>
            <a:ext cx="7482169" cy="1198800"/>
          </a:xfrm>
          <a:prstGeom prst="rect">
            <a:avLst/>
          </a:prstGeom>
          <a:solidFill>
            <a:srgbClr val="2AA82A"/>
          </a:solidFill>
          <a:effectLst>
            <a:softEdge rad="393700"/>
          </a:effectLst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719" tIns="52860" rIns="105719" bIns="52860" rtlCol="0" anchor="ctr"/>
          <a:lstStyle/>
          <a:p>
            <a:pPr algn="ctr"/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9th EBL NBO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Officers</a:t>
            </a:r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’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Seminar</a:t>
            </a:r>
            <a:endParaRPr lang="fr-F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53" y="216000"/>
            <a:ext cx="2365437" cy="90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719" tIns="52860" rIns="105719" bIns="52860"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2018 - BELFAST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942" y="705934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European</a:t>
            </a:r>
            <a:r>
              <a:rPr lang="fr-FR" sz="1400" dirty="0" smtClean="0"/>
              <a:t> Bridge </a:t>
            </a:r>
            <a:r>
              <a:rPr lang="fr-FR" sz="1400" dirty="0" err="1" smtClean="0"/>
              <a:t>League</a:t>
            </a:r>
            <a:endParaRPr lang="fr-FR" sz="1400" dirty="0"/>
          </a:p>
        </p:txBody>
      </p:sp>
      <p:pic>
        <p:nvPicPr>
          <p:cNvPr id="1026" name="Picture 2" descr="EB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"/>
            <a:ext cx="1695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64" y="1441983"/>
            <a:ext cx="3730209" cy="5092586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86" y="1836415"/>
            <a:ext cx="3209022" cy="4581027"/>
          </a:xfrm>
          <a:prstGeom prst="rect">
            <a:avLst/>
          </a:prstGeom>
        </p:spPr>
      </p:pic>
      <p:graphicFrame>
        <p:nvGraphicFramePr>
          <p:cNvPr id="11" name="Αντικείμενο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961298"/>
              </p:ext>
            </p:extLst>
          </p:nvPr>
        </p:nvGraphicFramePr>
        <p:xfrm>
          <a:off x="4284390" y="3708623"/>
          <a:ext cx="2456195" cy="1755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" name="Φύλλο εργασίας" r:id="rId8" imgW="3305137" imgH="2362200" progId="Excel.Sheet.8">
                  <p:embed/>
                </p:oleObj>
              </mc:Choice>
              <mc:Fallback>
                <p:oleObj name="Φύλλο εργασίας" r:id="rId8" imgW="3305137" imgH="23622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84390" y="3708623"/>
                        <a:ext cx="2456195" cy="17554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2729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decel="39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2000" y="36215"/>
            <a:ext cx="7482169" cy="1198800"/>
          </a:xfrm>
          <a:prstGeom prst="rect">
            <a:avLst/>
          </a:prstGeom>
          <a:solidFill>
            <a:srgbClr val="2AA82A"/>
          </a:solidFill>
          <a:effectLst>
            <a:softEdge rad="393700"/>
          </a:effectLst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5719" tIns="52860" rIns="105719" bIns="52860" rtlCol="0" anchor="ctr"/>
          <a:lstStyle/>
          <a:p>
            <a:pPr algn="ctr"/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9th EBL NBO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Officers</a:t>
            </a:r>
            <a:r>
              <a:rPr lang="fr-F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’ </a:t>
            </a:r>
            <a:r>
              <a:rPr lang="fr-F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 Cond" pitchFamily="34" charset="0"/>
              </a:rPr>
              <a:t>Seminar</a:t>
            </a:r>
            <a:endParaRPr lang="fr-F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53" y="216000"/>
            <a:ext cx="2365437" cy="90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719" tIns="52860" rIns="105719" bIns="52860"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2018 - BELFAST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7F8-1C34-464A-88FF-AB39F9B875E0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942" y="705934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European</a:t>
            </a:r>
            <a:r>
              <a:rPr lang="fr-FR" sz="1400" dirty="0" smtClean="0"/>
              <a:t> Bridge </a:t>
            </a:r>
            <a:r>
              <a:rPr lang="fr-FR" sz="1400" dirty="0" err="1" smtClean="0"/>
              <a:t>League</a:t>
            </a:r>
            <a:endParaRPr lang="fr-FR" sz="1400" dirty="0"/>
          </a:p>
        </p:txBody>
      </p:sp>
      <p:pic>
        <p:nvPicPr>
          <p:cNvPr id="1026" name="Picture 2" descr="E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"/>
            <a:ext cx="1695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70065" y="1189387"/>
            <a:ext cx="9144115" cy="76944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4400" b="1" dirty="0" smtClean="0"/>
              <a:t>Kids Program (2014)2015-2019</a:t>
            </a:r>
            <a:endParaRPr lang="el-GR" altLang="el-GR" sz="4400" b="1" dirty="0">
              <a:latin typeface="+mn-lt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60102" y="2770778"/>
            <a:ext cx="9856936" cy="4288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0" tIns="0" rIns="0" bIns="0" rtlCol="0">
            <a:noAutofit/>
          </a:bodyPr>
          <a:lstStyle>
            <a:lvl1pPr marL="396449" indent="-39644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8972" indent="-330374" algn="l" defTabSz="10571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21495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0093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8692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07290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35887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4485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93083" indent="-264299" algn="l" defTabSz="105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700"/>
              </a:lnSpc>
              <a:spcBef>
                <a:spcPts val="300"/>
              </a:spcBef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2800" dirty="0" smtClean="0"/>
              <a:t>September 2015. Group of 8 kids learning mini bridge. Saturday lessons in a club (their parents are bridge players)</a:t>
            </a:r>
          </a:p>
          <a:p>
            <a:pPr algn="just">
              <a:lnSpc>
                <a:spcPts val="2700"/>
              </a:lnSpc>
              <a:spcBef>
                <a:spcPts val="300"/>
              </a:spcBef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2800" dirty="0" smtClean="0"/>
              <a:t>September 2016. The kids pass from mini bridge to Audrey Grant (official method of HBF for adults)</a:t>
            </a:r>
          </a:p>
          <a:p>
            <a:pPr algn="just">
              <a:lnSpc>
                <a:spcPts val="2700"/>
              </a:lnSpc>
              <a:spcBef>
                <a:spcPts val="300"/>
              </a:spcBef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2800" dirty="0" smtClean="0"/>
              <a:t>2016. Permission given to introduce bridge in elementary schools</a:t>
            </a:r>
          </a:p>
          <a:p>
            <a:pPr algn="just">
              <a:lnSpc>
                <a:spcPts val="2700"/>
              </a:lnSpc>
              <a:spcBef>
                <a:spcPts val="300"/>
              </a:spcBef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2800" dirty="0" smtClean="0"/>
              <a:t>January 2017. The Municipality of Athens, within Open Schools Activities, invited HBF to teach mini bridge to about </a:t>
            </a:r>
            <a:r>
              <a:rPr lang="en-US" altLang="el-GR" sz="2800" dirty="0"/>
              <a:t>50-60 kids </a:t>
            </a:r>
            <a:r>
              <a:rPr lang="en-US" altLang="el-GR" sz="2800" dirty="0" smtClean="0"/>
              <a:t>(10-11 </a:t>
            </a:r>
            <a:r>
              <a:rPr lang="en-US" altLang="el-GR" sz="2800" dirty="0"/>
              <a:t>years </a:t>
            </a:r>
            <a:r>
              <a:rPr lang="en-US" altLang="el-GR" sz="2800" dirty="0" smtClean="0"/>
              <a:t>old) in ten elementary schools (</a:t>
            </a:r>
            <a:r>
              <a:rPr lang="en-US" altLang="el-GR" sz="2800" b="1" i="1" dirty="0" smtClean="0"/>
              <a:t>multicultural composition</a:t>
            </a:r>
            <a:r>
              <a:rPr lang="en-US" altLang="el-GR" sz="2800" dirty="0" smtClean="0"/>
              <a:t>)</a:t>
            </a:r>
          </a:p>
          <a:p>
            <a:pPr algn="just">
              <a:lnSpc>
                <a:spcPts val="2700"/>
              </a:lnSpc>
              <a:spcBef>
                <a:spcPts val="300"/>
              </a:spcBef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2800" dirty="0" smtClean="0"/>
              <a:t>2017. Permission renewed and expanded to high schools </a:t>
            </a:r>
          </a:p>
          <a:p>
            <a:pPr algn="just">
              <a:lnSpc>
                <a:spcPts val="2700"/>
              </a:lnSpc>
              <a:spcBef>
                <a:spcPts val="300"/>
              </a:spcBef>
              <a:tabLst>
                <a:tab pos="501849" algn="l"/>
                <a:tab pos="1007269" algn="l"/>
                <a:tab pos="1512690" algn="l"/>
                <a:tab pos="2018109" algn="l"/>
                <a:tab pos="2523530" algn="l"/>
                <a:tab pos="3028950" algn="l"/>
                <a:tab pos="3534371" algn="l"/>
                <a:tab pos="4039791" algn="l"/>
                <a:tab pos="4545212" algn="l"/>
                <a:tab pos="5050631" algn="l"/>
                <a:tab pos="5556052" algn="l"/>
                <a:tab pos="6061472" algn="l"/>
                <a:tab pos="6566893" algn="l"/>
                <a:tab pos="7072313" algn="l"/>
                <a:tab pos="7577733" algn="l"/>
                <a:tab pos="8083153" algn="l"/>
                <a:tab pos="8588574" algn="l"/>
                <a:tab pos="9093994" algn="l"/>
                <a:tab pos="9599415" algn="l"/>
                <a:tab pos="10104834" algn="l"/>
              </a:tabLst>
            </a:pPr>
            <a:r>
              <a:rPr lang="en-US" altLang="el-GR" sz="2800" dirty="0" smtClean="0"/>
              <a:t>October 2017.  Two elementary schools  (20 kids) join the Open Schools program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99504" y="1982238"/>
            <a:ext cx="324976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</a:rPr>
              <a:t>Athens</a:t>
            </a:r>
            <a:endParaRPr lang="el-GR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8622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uiExpand="1" build="p" animBg="1"/>
      <p:bldP spid="15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Personnalisé 1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EDF0C9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4100</TotalTime>
  <Words>2544</Words>
  <Application>Microsoft Office PowerPoint</Application>
  <PresentationFormat>Personnalisé</PresentationFormat>
  <Paragraphs>531</Paragraphs>
  <Slides>31</Slides>
  <Notes>31</Notes>
  <HiddenSlides>0</HiddenSlides>
  <MMClips>1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3" baseType="lpstr">
      <vt:lpstr>Thème Office</vt:lpstr>
      <vt:lpstr>Φύλλο εργασίας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Annie</dc:creator>
  <cp:lastModifiedBy>Utilisateur</cp:lastModifiedBy>
  <cp:revision>243</cp:revision>
  <dcterms:created xsi:type="dcterms:W3CDTF">2011-12-25T21:19:53Z</dcterms:created>
  <dcterms:modified xsi:type="dcterms:W3CDTF">2018-02-05T10:06:38Z</dcterms:modified>
</cp:coreProperties>
</file>